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506" r:id="rId2"/>
    <p:sldId id="641" r:id="rId3"/>
    <p:sldId id="663" r:id="rId4"/>
    <p:sldId id="647" r:id="rId5"/>
    <p:sldId id="634" r:id="rId6"/>
    <p:sldId id="636" r:id="rId7"/>
    <p:sldId id="635" r:id="rId8"/>
    <p:sldId id="669" r:id="rId9"/>
    <p:sldId id="650" r:id="rId10"/>
    <p:sldId id="670" r:id="rId11"/>
    <p:sldId id="657" r:id="rId12"/>
    <p:sldId id="662" r:id="rId13"/>
    <p:sldId id="649" r:id="rId14"/>
    <p:sldId id="659" r:id="rId15"/>
    <p:sldId id="661" r:id="rId16"/>
    <p:sldId id="665" r:id="rId17"/>
    <p:sldId id="528" r:id="rId18"/>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charset="0"/>
        <a:ea typeface="MS PGothic" charset="-128"/>
        <a:cs typeface="+mn-cs"/>
      </a:defRPr>
    </a:lvl1pPr>
    <a:lvl2pPr marL="457200" algn="l" rtl="0" eaLnBrk="0" fontAlgn="base" hangingPunct="0">
      <a:spcBef>
        <a:spcPct val="0"/>
      </a:spcBef>
      <a:spcAft>
        <a:spcPct val="0"/>
      </a:spcAft>
      <a:defRPr sz="2400" kern="1200">
        <a:solidFill>
          <a:schemeClr val="tx1"/>
        </a:solidFill>
        <a:latin typeface="Times" charset="0"/>
        <a:ea typeface="MS PGothic" charset="-128"/>
        <a:cs typeface="+mn-cs"/>
      </a:defRPr>
    </a:lvl2pPr>
    <a:lvl3pPr marL="914400" algn="l" rtl="0" eaLnBrk="0" fontAlgn="base" hangingPunct="0">
      <a:spcBef>
        <a:spcPct val="0"/>
      </a:spcBef>
      <a:spcAft>
        <a:spcPct val="0"/>
      </a:spcAft>
      <a:defRPr sz="2400" kern="1200">
        <a:solidFill>
          <a:schemeClr val="tx1"/>
        </a:solidFill>
        <a:latin typeface="Times" charset="0"/>
        <a:ea typeface="MS PGothic" charset="-128"/>
        <a:cs typeface="+mn-cs"/>
      </a:defRPr>
    </a:lvl3pPr>
    <a:lvl4pPr marL="1371600" algn="l" rtl="0" eaLnBrk="0" fontAlgn="base" hangingPunct="0">
      <a:spcBef>
        <a:spcPct val="0"/>
      </a:spcBef>
      <a:spcAft>
        <a:spcPct val="0"/>
      </a:spcAft>
      <a:defRPr sz="2400" kern="1200">
        <a:solidFill>
          <a:schemeClr val="tx1"/>
        </a:solidFill>
        <a:latin typeface="Times" charset="0"/>
        <a:ea typeface="MS PGothic" charset="-128"/>
        <a:cs typeface="+mn-cs"/>
      </a:defRPr>
    </a:lvl4pPr>
    <a:lvl5pPr marL="1828800" algn="l" rtl="0" eaLnBrk="0" fontAlgn="base" hangingPunct="0">
      <a:spcBef>
        <a:spcPct val="0"/>
      </a:spcBef>
      <a:spcAft>
        <a:spcPct val="0"/>
      </a:spcAft>
      <a:defRPr sz="2400" kern="1200">
        <a:solidFill>
          <a:schemeClr val="tx1"/>
        </a:solidFill>
        <a:latin typeface="Times" charset="0"/>
        <a:ea typeface="MS PGothic" charset="-128"/>
        <a:cs typeface="+mn-cs"/>
      </a:defRPr>
    </a:lvl5pPr>
    <a:lvl6pPr marL="2286000" algn="l" defTabSz="914400" rtl="0" eaLnBrk="1" latinLnBrk="0" hangingPunct="1">
      <a:defRPr sz="2400" kern="1200">
        <a:solidFill>
          <a:schemeClr val="tx1"/>
        </a:solidFill>
        <a:latin typeface="Times" charset="0"/>
        <a:ea typeface="MS PGothic" charset="-128"/>
        <a:cs typeface="+mn-cs"/>
      </a:defRPr>
    </a:lvl6pPr>
    <a:lvl7pPr marL="2743200" algn="l" defTabSz="914400" rtl="0" eaLnBrk="1" latinLnBrk="0" hangingPunct="1">
      <a:defRPr sz="2400" kern="1200">
        <a:solidFill>
          <a:schemeClr val="tx1"/>
        </a:solidFill>
        <a:latin typeface="Times" charset="0"/>
        <a:ea typeface="MS PGothic" charset="-128"/>
        <a:cs typeface="+mn-cs"/>
      </a:defRPr>
    </a:lvl7pPr>
    <a:lvl8pPr marL="3200400" algn="l" defTabSz="914400" rtl="0" eaLnBrk="1" latinLnBrk="0" hangingPunct="1">
      <a:defRPr sz="2400" kern="1200">
        <a:solidFill>
          <a:schemeClr val="tx1"/>
        </a:solidFill>
        <a:latin typeface="Times" charset="0"/>
        <a:ea typeface="MS PGothic" charset="-128"/>
        <a:cs typeface="+mn-cs"/>
      </a:defRPr>
    </a:lvl8pPr>
    <a:lvl9pPr marL="3657600" algn="l" defTabSz="914400" rtl="0" eaLnBrk="1" latinLnBrk="0" hangingPunct="1">
      <a:defRPr sz="2400" kern="1200">
        <a:solidFill>
          <a:schemeClr val="tx1"/>
        </a:solidFill>
        <a:latin typeface="Times" charset="0"/>
        <a:ea typeface="MS P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0"/>
      </p:ext>
    </p:extLst>
  </p:showPr>
  <p:clrMru>
    <a:srgbClr val="CCF8FE"/>
    <a:srgbClr val="CC9C2B"/>
    <a:srgbClr val="CB6462"/>
    <a:srgbClr val="BA5338"/>
    <a:srgbClr val="EDD8D2"/>
    <a:srgbClr val="EDC0AC"/>
    <a:srgbClr val="EDEDED"/>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61567" autoAdjust="0"/>
  </p:normalViewPr>
  <p:slideViewPr>
    <p:cSldViewPr>
      <p:cViewPr varScale="1">
        <p:scale>
          <a:sx n="52" d="100"/>
          <a:sy n="52" d="100"/>
        </p:scale>
        <p:origin x="2028" y="84"/>
      </p:cViewPr>
      <p:guideLst>
        <p:guide orient="horz" pos="2160"/>
        <p:guide pos="2880"/>
      </p:guideLst>
    </p:cSldViewPr>
  </p:slideViewPr>
  <p:outlineViewPr>
    <p:cViewPr>
      <p:scale>
        <a:sx n="33" d="100"/>
        <a:sy n="33" d="100"/>
      </p:scale>
      <p:origin x="0" y="-6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1" d="100"/>
          <a:sy n="61" d="100"/>
        </p:scale>
        <p:origin x="-2874" y="-96"/>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Volumes\TOSHIBA\SAP\Findings%20analysis\Copy%20of%20SurveySummary_03292017.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3.xml.rels><?xml version="1.0" encoding="UTF-8" standalone="yes"?>
<Relationships xmlns="http://schemas.openxmlformats.org/package/2006/relationships"><Relationship Id="rId3" Type="http://schemas.openxmlformats.org/officeDocument/2006/relationships/oleObject" Target="file:///\\Volumes\TOSHIBA\SAP\Findings%20analysis\Copy%20of%20SurveySummary_03292017.xls"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139593727615799"/>
          <c:y val="9.9243602562678196E-2"/>
          <c:w val="0.500799500557635"/>
          <c:h val="0.747622177782715"/>
        </c:manualLayout>
      </c:layout>
      <c:pieChart>
        <c:varyColors val="1"/>
        <c:dLbls>
          <c:showLegendKey val="0"/>
          <c:showVal val="0"/>
          <c:showCatName val="1"/>
          <c:showSerName val="0"/>
          <c:showPercent val="1"/>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2478249246622"/>
          <c:y val="1.76033255243138E-2"/>
          <c:w val="0.48738930203169101"/>
          <c:h val="0.88622443444632704"/>
        </c:manualLayout>
      </c:layout>
      <c:pieChart>
        <c:varyColors val="1"/>
        <c:ser>
          <c:idx val="0"/>
          <c:order val="0"/>
          <c:spPr>
            <a:solidFill>
              <a:srgbClr val="4F81BD"/>
            </a:solidFill>
            <a:ln w="12700">
              <a:solidFill>
                <a:srgbClr val="EEEEEE"/>
              </a:solidFill>
              <a:prstDash val="solid"/>
            </a:ln>
          </c:spPr>
          <c:dPt>
            <c:idx val="0"/>
            <c:bubble3D val="0"/>
            <c:extLst>
              <c:ext xmlns:c16="http://schemas.microsoft.com/office/drawing/2014/chart" uri="{C3380CC4-5D6E-409C-BE32-E72D297353CC}">
                <c16:uniqueId val="{00000000-FC9A-44E3-B09D-12F2E5AE1C44}"/>
              </c:ext>
            </c:extLst>
          </c:dPt>
          <c:dPt>
            <c:idx val="1"/>
            <c:bubble3D val="0"/>
            <c:spPr>
              <a:solidFill>
                <a:srgbClr val="C0504D"/>
              </a:solidFill>
              <a:ln w="12700">
                <a:solidFill>
                  <a:srgbClr val="EEEEEE"/>
                </a:solidFill>
                <a:prstDash val="solid"/>
              </a:ln>
            </c:spPr>
            <c:extLst>
              <c:ext xmlns:c16="http://schemas.microsoft.com/office/drawing/2014/chart" uri="{C3380CC4-5D6E-409C-BE32-E72D297353CC}">
                <c16:uniqueId val="{00000002-FC9A-44E3-B09D-12F2E5AE1C44}"/>
              </c:ext>
            </c:extLst>
          </c:dPt>
          <c:dPt>
            <c:idx val="2"/>
            <c:bubble3D val="0"/>
            <c:spPr>
              <a:solidFill>
                <a:srgbClr val="9BBB59"/>
              </a:solidFill>
              <a:ln w="12700">
                <a:solidFill>
                  <a:srgbClr val="EEEEEE"/>
                </a:solidFill>
                <a:prstDash val="solid"/>
              </a:ln>
            </c:spPr>
            <c:extLst>
              <c:ext xmlns:c16="http://schemas.microsoft.com/office/drawing/2014/chart" uri="{C3380CC4-5D6E-409C-BE32-E72D297353CC}">
                <c16:uniqueId val="{00000004-FC9A-44E3-B09D-12F2E5AE1C44}"/>
              </c:ext>
            </c:extLst>
          </c:dPt>
          <c:dLbls>
            <c:dLbl>
              <c:idx val="0"/>
              <c:layout>
                <c:manualLayout>
                  <c:x val="2.5326747351025601E-2"/>
                  <c:y val="-5.3863012136864598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FC9A-44E3-B09D-12F2E5AE1C44}"/>
                </c:ext>
              </c:extLst>
            </c:dLbl>
            <c:dLbl>
              <c:idx val="1"/>
              <c:layout>
                <c:manualLayout>
                  <c:x val="8.4828059686983606E-2"/>
                  <c:y val="-4.2090489913417198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FC9A-44E3-B09D-12F2E5AE1C44}"/>
                </c:ext>
              </c:extLst>
            </c:dLbl>
            <c:dLbl>
              <c:idx val="2"/>
              <c:layout>
                <c:manualLayout>
                  <c:x val="-4.8142558569067698E-2"/>
                  <c:y val="-7.9587924161112197E-2"/>
                </c:manualLayout>
              </c:layout>
              <c:tx>
                <c:rich>
                  <a:bodyPr/>
                  <a:lstStyle/>
                  <a:p>
                    <a:r>
                      <a:rPr lang="en-US" dirty="0"/>
                      <a:t>Negative perceptions</a:t>
                    </a:r>
                    <a:r>
                      <a:rPr lang="en-US" baseline="0" dirty="0"/>
                      <a:t>
</a:t>
                    </a:r>
                    <a:r>
                      <a:rPr lang="en-US" baseline="0" dirty="0" smtClean="0"/>
                      <a:t>53%</a:t>
                    </a:r>
                    <a:endParaRPr lang="en-US" baseline="0" dirty="0"/>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FC9A-44E3-B09D-12F2E5AE1C44}"/>
                </c:ext>
              </c:extLst>
            </c:dLbl>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'[Copy of SurveySummary_03292017.xls]Question 3'!$B$116:$B$118</c:f>
              <c:strCache>
                <c:ptCount val="3"/>
                <c:pt idx="0">
                  <c:v>Positive perceptions</c:v>
                </c:pt>
                <c:pt idx="1">
                  <c:v>Neutral perceptions</c:v>
                </c:pt>
                <c:pt idx="2">
                  <c:v>Negative pereptions </c:v>
                </c:pt>
              </c:strCache>
            </c:strRef>
          </c:cat>
          <c:val>
            <c:numRef>
              <c:f>'[Copy of SurveySummary_03292017.xls]Question 3'!$D$116:$D$118</c:f>
              <c:numCache>
                <c:formatCode>0%</c:formatCode>
                <c:ptCount val="3"/>
                <c:pt idx="0">
                  <c:v>0.35398230088495602</c:v>
                </c:pt>
                <c:pt idx="1">
                  <c:v>0.11504424778761101</c:v>
                </c:pt>
                <c:pt idx="2">
                  <c:v>0.53097345132743401</c:v>
                </c:pt>
              </c:numCache>
            </c:numRef>
          </c:val>
          <c:extLst>
            <c:ext xmlns:c16="http://schemas.microsoft.com/office/drawing/2014/chart" uri="{C3380CC4-5D6E-409C-BE32-E72D297353CC}">
              <c16:uniqueId val="{00000005-FC9A-44E3-B09D-12F2E5AE1C44}"/>
            </c:ext>
          </c:extLst>
        </c:ser>
        <c:dLbls>
          <c:showLegendKey val="0"/>
          <c:showVal val="0"/>
          <c:showCatName val="1"/>
          <c:showSerName val="0"/>
          <c:showPercent val="1"/>
          <c:showBubbleSize val="0"/>
          <c:showLeaderLines val="1"/>
        </c:dLbls>
        <c:firstSliceAng val="0"/>
      </c:pieChart>
      <c:spPr>
        <a:noFill/>
        <a:ln w="25400">
          <a:noFill/>
        </a:ln>
      </c:spPr>
    </c:plotArea>
    <c:plotVisOnly val="1"/>
    <c:dispBlanksAs val="gap"/>
    <c:showDLblsOverMax val="0"/>
  </c:chart>
  <c:spPr>
    <a:noFill/>
    <a:ln w="3175">
      <a:noFill/>
      <a:prstDash val="solid"/>
    </a:ln>
  </c:spPr>
  <c:txPr>
    <a:bodyPr/>
    <a:lstStyle/>
    <a:p>
      <a:pPr>
        <a:defRPr sz="1600">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spPr>
            <a:solidFill>
              <a:srgbClr val="4F81BD"/>
            </a:solidFill>
            <a:ln w="12700">
              <a:solidFill>
                <a:srgbClr val="EEEEEE"/>
              </a:solidFill>
              <a:prstDash val="solid"/>
            </a:ln>
          </c:spPr>
          <c:dPt>
            <c:idx val="0"/>
            <c:bubble3D val="0"/>
            <c:extLst>
              <c:ext xmlns:c16="http://schemas.microsoft.com/office/drawing/2014/chart" uri="{C3380CC4-5D6E-409C-BE32-E72D297353CC}">
                <c16:uniqueId val="{00000000-A7A0-4F2B-A9AB-65F541464091}"/>
              </c:ext>
            </c:extLst>
          </c:dPt>
          <c:dPt>
            <c:idx val="1"/>
            <c:bubble3D val="0"/>
            <c:spPr>
              <a:solidFill>
                <a:srgbClr val="C0504D"/>
              </a:solidFill>
              <a:ln w="12700">
                <a:solidFill>
                  <a:srgbClr val="EEEEEE"/>
                </a:solidFill>
                <a:prstDash val="solid"/>
              </a:ln>
            </c:spPr>
            <c:extLst>
              <c:ext xmlns:c16="http://schemas.microsoft.com/office/drawing/2014/chart" uri="{C3380CC4-5D6E-409C-BE32-E72D297353CC}">
                <c16:uniqueId val="{00000002-A7A0-4F2B-A9AB-65F541464091}"/>
              </c:ext>
            </c:extLst>
          </c:dPt>
          <c:dPt>
            <c:idx val="2"/>
            <c:bubble3D val="0"/>
            <c:spPr>
              <a:solidFill>
                <a:srgbClr val="9BBB59"/>
              </a:solidFill>
              <a:ln w="12700">
                <a:solidFill>
                  <a:srgbClr val="EEEEEE"/>
                </a:solidFill>
                <a:prstDash val="solid"/>
              </a:ln>
            </c:spPr>
            <c:extLst>
              <c:ext xmlns:c16="http://schemas.microsoft.com/office/drawing/2014/chart" uri="{C3380CC4-5D6E-409C-BE32-E72D297353CC}">
                <c16:uniqueId val="{00000004-A7A0-4F2B-A9AB-65F541464091}"/>
              </c:ext>
            </c:extLst>
          </c:dPt>
          <c:dLbls>
            <c:dLbl>
              <c:idx val="0"/>
              <c:layout>
                <c:manualLayout>
                  <c:x val="1.15795726085019E-2"/>
                  <c:y val="-0.10750213982484"/>
                </c:manualLayout>
              </c:layout>
              <c:spPr/>
              <c:txPr>
                <a:bodyPr/>
                <a:lstStyle/>
                <a:p>
                  <a:pPr>
                    <a:defRPr sz="1600"/>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7A0-4F2B-A9AB-65F541464091}"/>
                </c:ext>
              </c:extLst>
            </c:dLbl>
            <c:dLbl>
              <c:idx val="1"/>
              <c:layout>
                <c:manualLayout>
                  <c:x val="-9.7976383780744095E-2"/>
                  <c:y val="-0.16352584454622399"/>
                </c:manualLayout>
              </c:layout>
              <c:spPr/>
              <c:txPr>
                <a:bodyPr/>
                <a:lstStyle/>
                <a:p>
                  <a:pPr>
                    <a:defRPr sz="1600"/>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7A0-4F2B-A9AB-65F541464091}"/>
                </c:ext>
              </c:extLst>
            </c:dLbl>
            <c:dLbl>
              <c:idx val="2"/>
              <c:layout>
                <c:manualLayout>
                  <c:x val="-0.14290804357584599"/>
                  <c:y val="5.4649639867870699E-2"/>
                </c:manualLayout>
              </c:layout>
              <c:tx>
                <c:rich>
                  <a:bodyPr/>
                  <a:lstStyle/>
                  <a:p>
                    <a:r>
                      <a:rPr lang="en-US" sz="1600" dirty="0"/>
                      <a:t>Teamwork was worse than expected, 18%</a:t>
                    </a:r>
                  </a:p>
                </c:rich>
              </c:tx>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7A0-4F2B-A9AB-65F541464091}"/>
                </c:ext>
              </c:extLst>
            </c:dLbl>
            <c:spPr>
              <a:noFill/>
              <a:ln>
                <a:noFill/>
              </a:ln>
              <a:effectLst/>
            </c:spPr>
            <c:dLblPos val="outEnd"/>
            <c:showLegendKey val="0"/>
            <c:showVal val="1"/>
            <c:showCatName val="1"/>
            <c:showSerName val="0"/>
            <c:showPercent val="0"/>
            <c:showBubbleSize val="0"/>
            <c:showLeaderLines val="1"/>
            <c:extLst>
              <c:ext xmlns:c15="http://schemas.microsoft.com/office/drawing/2012/chart" uri="{CE6537A1-D6FC-4f65-9D91-7224C49458BB}"/>
            </c:extLst>
          </c:dLbls>
          <c:cat>
            <c:strRef>
              <c:f>'[Copy of SurveySummary_03292017.xls]Question 6'!$B$118:$B$120</c:f>
              <c:strCache>
                <c:ptCount val="3"/>
                <c:pt idx="0">
                  <c:v>Teamwork was better than expected</c:v>
                </c:pt>
                <c:pt idx="1">
                  <c:v>Teamwork was as expected</c:v>
                </c:pt>
                <c:pt idx="2">
                  <c:v>Teamwork was worse than expected</c:v>
                </c:pt>
              </c:strCache>
            </c:strRef>
          </c:cat>
          <c:val>
            <c:numRef>
              <c:f>'[Copy of SurveySummary_03292017.xls]Question 6'!$C$118:$C$120</c:f>
              <c:numCache>
                <c:formatCode>0%</c:formatCode>
                <c:ptCount val="3"/>
                <c:pt idx="0">
                  <c:v>0.42</c:v>
                </c:pt>
                <c:pt idx="1">
                  <c:v>0.4</c:v>
                </c:pt>
                <c:pt idx="2">
                  <c:v>0.18</c:v>
                </c:pt>
              </c:numCache>
            </c:numRef>
          </c:val>
          <c:extLst>
            <c:ext xmlns:c16="http://schemas.microsoft.com/office/drawing/2014/chart" uri="{C3380CC4-5D6E-409C-BE32-E72D297353CC}">
              <c16:uniqueId val="{00000005-A7A0-4F2B-A9AB-65F541464091}"/>
            </c:ext>
          </c:extLst>
        </c:ser>
        <c:dLbls>
          <c:showLegendKey val="0"/>
          <c:showVal val="1"/>
          <c:showCatName val="0"/>
          <c:showSerName val="0"/>
          <c:showPercent val="0"/>
          <c:showBubbleSize val="0"/>
          <c:showLeaderLines val="1"/>
        </c:dLbls>
        <c:firstSliceAng val="0"/>
      </c:pieChart>
      <c:spPr>
        <a:noFill/>
        <a:ln w="25400">
          <a:noFill/>
        </a:ln>
      </c:spPr>
    </c:plotArea>
    <c:plotVisOnly val="1"/>
    <c:dispBlanksAs val="gap"/>
    <c:showDLblsOverMax val="0"/>
  </c:chart>
  <c:spPr>
    <a:noFill/>
    <a:ln w="3175">
      <a:noFill/>
      <a:prstDash val="solid"/>
    </a:ln>
  </c:spPr>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4421" tIns="47210" rIns="94421" bIns="47210" numCol="1" anchor="t" anchorCtr="0" compatLnSpc="1">
            <a:prstTxWarp prst="textNoShape">
              <a:avLst/>
            </a:prstTxWarp>
          </a:bodyPr>
          <a:lstStyle>
            <a:lvl1pPr eaLnBrk="0" hangingPunct="0">
              <a:defRPr sz="1200">
                <a:latin typeface="Times"/>
                <a:ea typeface="+mn-ea"/>
                <a:cs typeface="+mn-cs"/>
              </a:defRPr>
            </a:lvl1pPr>
          </a:lstStyle>
          <a:p>
            <a:pPr>
              <a:defRPr/>
            </a:pPr>
            <a:endParaRPr lang="en-US"/>
          </a:p>
        </p:txBody>
      </p:sp>
      <p:sp>
        <p:nvSpPr>
          <p:cNvPr id="55299" name="Rectangle 3"/>
          <p:cNvSpPr>
            <a:spLocks noGrp="1" noChangeArrowheads="1"/>
          </p:cNvSpPr>
          <p:nvPr>
            <p:ph type="dt" sz="quarter" idx="1"/>
          </p:nvPr>
        </p:nvSpPr>
        <p:spPr bwMode="auto">
          <a:xfrm>
            <a:off x="3851275" y="0"/>
            <a:ext cx="2944813" cy="496888"/>
          </a:xfrm>
          <a:prstGeom prst="rect">
            <a:avLst/>
          </a:prstGeom>
          <a:noFill/>
          <a:ln w="9525">
            <a:noFill/>
            <a:miter lim="800000"/>
            <a:headEnd/>
            <a:tailEnd/>
          </a:ln>
          <a:effectLst/>
        </p:spPr>
        <p:txBody>
          <a:bodyPr vert="horz" wrap="square" lIns="94421" tIns="47210" rIns="94421" bIns="47210" numCol="1" anchor="t" anchorCtr="0" compatLnSpc="1">
            <a:prstTxWarp prst="textNoShape">
              <a:avLst/>
            </a:prstTxWarp>
          </a:bodyPr>
          <a:lstStyle>
            <a:lvl1pPr algn="r" eaLnBrk="0" hangingPunct="0">
              <a:defRPr sz="1200">
                <a:latin typeface="Times"/>
                <a:ea typeface="+mn-ea"/>
                <a:cs typeface="+mn-cs"/>
              </a:defRPr>
            </a:lvl1pPr>
          </a:lstStyle>
          <a:p>
            <a:pPr>
              <a:defRPr/>
            </a:pPr>
            <a:endParaRPr lang="en-US"/>
          </a:p>
        </p:txBody>
      </p:sp>
      <p:sp>
        <p:nvSpPr>
          <p:cNvPr id="55300" name="Rectangle 4"/>
          <p:cNvSpPr>
            <a:spLocks noGrp="1" noChangeArrowheads="1"/>
          </p:cNvSpPr>
          <p:nvPr>
            <p:ph type="ftr" sz="quarter" idx="2"/>
          </p:nvPr>
        </p:nvSpPr>
        <p:spPr bwMode="auto">
          <a:xfrm>
            <a:off x="0" y="9428163"/>
            <a:ext cx="2944813" cy="496887"/>
          </a:xfrm>
          <a:prstGeom prst="rect">
            <a:avLst/>
          </a:prstGeom>
          <a:noFill/>
          <a:ln w="9525">
            <a:noFill/>
            <a:miter lim="800000"/>
            <a:headEnd/>
            <a:tailEnd/>
          </a:ln>
          <a:effectLst/>
        </p:spPr>
        <p:txBody>
          <a:bodyPr vert="horz" wrap="square" lIns="94421" tIns="47210" rIns="94421" bIns="47210" numCol="1" anchor="b" anchorCtr="0" compatLnSpc="1">
            <a:prstTxWarp prst="textNoShape">
              <a:avLst/>
            </a:prstTxWarp>
          </a:bodyPr>
          <a:lstStyle>
            <a:lvl1pPr eaLnBrk="0" hangingPunct="0">
              <a:defRPr sz="1200">
                <a:latin typeface="Times"/>
                <a:ea typeface="+mn-ea"/>
                <a:cs typeface="+mn-cs"/>
              </a:defRPr>
            </a:lvl1pPr>
          </a:lstStyle>
          <a:p>
            <a:pPr>
              <a:defRPr/>
            </a:pPr>
            <a:endParaRPr lang="en-US"/>
          </a:p>
        </p:txBody>
      </p:sp>
      <p:sp>
        <p:nvSpPr>
          <p:cNvPr id="55301" name="Rectangle 5"/>
          <p:cNvSpPr>
            <a:spLocks noGrp="1" noChangeArrowheads="1"/>
          </p:cNvSpPr>
          <p:nvPr>
            <p:ph type="sldNum" sz="quarter" idx="3"/>
          </p:nvPr>
        </p:nvSpPr>
        <p:spPr bwMode="auto">
          <a:xfrm>
            <a:off x="3851275" y="9428163"/>
            <a:ext cx="2944813" cy="496887"/>
          </a:xfrm>
          <a:prstGeom prst="rect">
            <a:avLst/>
          </a:prstGeom>
          <a:noFill/>
          <a:ln w="9525">
            <a:noFill/>
            <a:miter lim="800000"/>
            <a:headEnd/>
            <a:tailEnd/>
          </a:ln>
          <a:effectLst/>
        </p:spPr>
        <p:txBody>
          <a:bodyPr vert="horz" wrap="square" lIns="94421" tIns="47210" rIns="94421" bIns="47210" numCol="1" anchor="b" anchorCtr="0" compatLnSpc="1">
            <a:prstTxWarp prst="textNoShape">
              <a:avLst/>
            </a:prstTxWarp>
          </a:bodyPr>
          <a:lstStyle>
            <a:lvl1pPr algn="r" eaLnBrk="0" hangingPunct="0">
              <a:defRPr sz="1200">
                <a:latin typeface="Times" panose="02020603050405020304" pitchFamily="18" charset="0"/>
                <a:ea typeface="MS PGothic" panose="020B0600070205080204" pitchFamily="34" charset="-128"/>
              </a:defRPr>
            </a:lvl1pPr>
          </a:lstStyle>
          <a:p>
            <a:pPr>
              <a:defRPr/>
            </a:pPr>
            <a:fld id="{E0AE7958-3017-894D-B78A-5B6A826D4C8A}" type="slidenum">
              <a:rPr lang="en-US" altLang="en-US"/>
              <a:pPr>
                <a:defRPr/>
              </a:pPr>
              <a:t>‹#›</a:t>
            </a:fld>
            <a:endParaRPr lang="en-US" altLang="en-US"/>
          </a:p>
        </p:txBody>
      </p:sp>
    </p:spTree>
    <p:extLst>
      <p:ext uri="{BB962C8B-B14F-4D97-AF65-F5344CB8AC3E}">
        <p14:creationId xmlns:p14="http://schemas.microsoft.com/office/powerpoint/2010/main" val="13853360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4813" cy="496888"/>
          </a:xfrm>
          <a:prstGeom prst="rect">
            <a:avLst/>
          </a:prstGeom>
          <a:noFill/>
          <a:ln w="9525">
            <a:noFill/>
            <a:miter lim="800000"/>
            <a:headEnd/>
            <a:tailEnd/>
          </a:ln>
          <a:effectLst/>
        </p:spPr>
        <p:txBody>
          <a:bodyPr vert="horz" wrap="square" lIns="94421" tIns="47210" rIns="94421" bIns="47210" numCol="1" anchor="t" anchorCtr="0" compatLnSpc="1">
            <a:prstTxWarp prst="textNoShape">
              <a:avLst/>
            </a:prstTxWarp>
          </a:bodyPr>
          <a:lstStyle>
            <a:lvl1pPr eaLnBrk="0" hangingPunct="0">
              <a:defRPr sz="1200">
                <a:latin typeface="Times"/>
                <a:ea typeface="+mn-ea"/>
                <a:cs typeface="+mn-cs"/>
              </a:defRPr>
            </a:lvl1pPr>
          </a:lstStyle>
          <a:p>
            <a:pPr>
              <a:defRPr/>
            </a:pPr>
            <a:endParaRPr lang="en-US"/>
          </a:p>
        </p:txBody>
      </p:sp>
      <p:sp>
        <p:nvSpPr>
          <p:cNvPr id="8195" name="Rectangle 3"/>
          <p:cNvSpPr>
            <a:spLocks noGrp="1" noChangeArrowheads="1"/>
          </p:cNvSpPr>
          <p:nvPr>
            <p:ph type="dt" idx="1"/>
          </p:nvPr>
        </p:nvSpPr>
        <p:spPr bwMode="auto">
          <a:xfrm>
            <a:off x="3851275" y="0"/>
            <a:ext cx="2944813" cy="496888"/>
          </a:xfrm>
          <a:prstGeom prst="rect">
            <a:avLst/>
          </a:prstGeom>
          <a:noFill/>
          <a:ln w="9525">
            <a:noFill/>
            <a:miter lim="800000"/>
            <a:headEnd/>
            <a:tailEnd/>
          </a:ln>
          <a:effectLst/>
        </p:spPr>
        <p:txBody>
          <a:bodyPr vert="horz" wrap="square" lIns="94421" tIns="47210" rIns="94421" bIns="47210" numCol="1" anchor="t" anchorCtr="0" compatLnSpc="1">
            <a:prstTxWarp prst="textNoShape">
              <a:avLst/>
            </a:prstTxWarp>
          </a:bodyPr>
          <a:lstStyle>
            <a:lvl1pPr algn="r" eaLnBrk="0" hangingPunct="0">
              <a:defRPr sz="1200">
                <a:latin typeface="Times"/>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919163" y="744538"/>
            <a:ext cx="4959350"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8197"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4421" tIns="47210" rIns="94421" bIns="4721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28163"/>
            <a:ext cx="2944813" cy="496887"/>
          </a:xfrm>
          <a:prstGeom prst="rect">
            <a:avLst/>
          </a:prstGeom>
          <a:noFill/>
          <a:ln w="9525">
            <a:noFill/>
            <a:miter lim="800000"/>
            <a:headEnd/>
            <a:tailEnd/>
          </a:ln>
          <a:effectLst/>
        </p:spPr>
        <p:txBody>
          <a:bodyPr vert="horz" wrap="square" lIns="94421" tIns="47210" rIns="94421" bIns="47210" numCol="1" anchor="b" anchorCtr="0" compatLnSpc="1">
            <a:prstTxWarp prst="textNoShape">
              <a:avLst/>
            </a:prstTxWarp>
          </a:bodyPr>
          <a:lstStyle>
            <a:lvl1pPr eaLnBrk="0" hangingPunct="0">
              <a:defRPr sz="1200">
                <a:latin typeface="Times"/>
                <a:ea typeface="+mn-ea"/>
                <a:cs typeface="+mn-cs"/>
              </a:defRPr>
            </a:lvl1pPr>
          </a:lstStyle>
          <a:p>
            <a:pPr>
              <a:defRPr/>
            </a:pPr>
            <a:endParaRPr lang="en-US"/>
          </a:p>
        </p:txBody>
      </p:sp>
      <p:sp>
        <p:nvSpPr>
          <p:cNvPr id="8199" name="Rectangle 7"/>
          <p:cNvSpPr>
            <a:spLocks noGrp="1" noChangeArrowheads="1"/>
          </p:cNvSpPr>
          <p:nvPr>
            <p:ph type="sldNum" sz="quarter" idx="5"/>
          </p:nvPr>
        </p:nvSpPr>
        <p:spPr bwMode="auto">
          <a:xfrm>
            <a:off x="3851275" y="9428163"/>
            <a:ext cx="2944813" cy="496887"/>
          </a:xfrm>
          <a:prstGeom prst="rect">
            <a:avLst/>
          </a:prstGeom>
          <a:noFill/>
          <a:ln w="9525">
            <a:noFill/>
            <a:miter lim="800000"/>
            <a:headEnd/>
            <a:tailEnd/>
          </a:ln>
          <a:effectLst/>
        </p:spPr>
        <p:txBody>
          <a:bodyPr vert="horz" wrap="square" lIns="94421" tIns="47210" rIns="94421" bIns="47210" numCol="1" anchor="b" anchorCtr="0" compatLnSpc="1">
            <a:prstTxWarp prst="textNoShape">
              <a:avLst/>
            </a:prstTxWarp>
          </a:bodyPr>
          <a:lstStyle>
            <a:lvl1pPr algn="r" eaLnBrk="0" hangingPunct="0">
              <a:defRPr sz="1200">
                <a:latin typeface="Times" panose="02020603050405020304" pitchFamily="18" charset="0"/>
                <a:ea typeface="MS PGothic" panose="020B0600070205080204" pitchFamily="34" charset="-128"/>
              </a:defRPr>
            </a:lvl1pPr>
          </a:lstStyle>
          <a:p>
            <a:pPr>
              <a:defRPr/>
            </a:pPr>
            <a:fld id="{60924674-C3B9-6A4F-A798-2F627528383B}" type="slidenum">
              <a:rPr lang="en-US" altLang="en-US"/>
              <a:pPr>
                <a:defRPr/>
              </a:pPr>
              <a:t>‹#›</a:t>
            </a:fld>
            <a:endParaRPr lang="en-US" altLang="en-US"/>
          </a:p>
        </p:txBody>
      </p:sp>
    </p:spTree>
    <p:extLst>
      <p:ext uri="{BB962C8B-B14F-4D97-AF65-F5344CB8AC3E}">
        <p14:creationId xmlns:p14="http://schemas.microsoft.com/office/powerpoint/2010/main" val="18619930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S PGothic" pitchFamily="34"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0924674-C3B9-6A4F-A798-2F627528383B}" type="slidenum">
              <a:rPr lang="en-US" altLang="en-US" smtClean="0"/>
              <a:pPr>
                <a:defRPr/>
              </a:pPr>
              <a:t>1</a:t>
            </a:fld>
            <a:endParaRPr lang="en-US" altLang="en-US" dirty="0"/>
          </a:p>
        </p:txBody>
      </p:sp>
    </p:spTree>
    <p:extLst>
      <p:ext uri="{BB962C8B-B14F-4D97-AF65-F5344CB8AC3E}">
        <p14:creationId xmlns:p14="http://schemas.microsoft.com/office/powerpoint/2010/main" val="4167539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r>
              <a:rPr lang="en-GB" altLang="en-US" sz="1000" dirty="0">
                <a:latin typeface="Arial" charset="0"/>
                <a:ea typeface="Arial" charset="0"/>
                <a:cs typeface="Arial" charset="0"/>
              </a:rPr>
              <a:t>KEP</a:t>
            </a:r>
          </a:p>
          <a:p>
            <a:r>
              <a:rPr lang="en-GB" altLang="en-US" sz="1000" dirty="0">
                <a:latin typeface="Arial" charset="0"/>
                <a:ea typeface="Arial" charset="0"/>
                <a:cs typeface="Arial" charset="0"/>
              </a:rPr>
              <a:t>Reflecting</a:t>
            </a:r>
            <a:r>
              <a:rPr lang="en-GB" altLang="en-US" sz="1000" baseline="0" dirty="0">
                <a:latin typeface="Arial" charset="0"/>
                <a:ea typeface="Arial" charset="0"/>
                <a:cs typeface="Arial" charset="0"/>
              </a:rPr>
              <a:t> of their experience of teamwork vs their expectations  - &gt; 40% of students and reporting having a better experience than they expected. A further 40% found their teamwork was as expected which could be negative or positive. But the surprising outcome is &lt; 1/5 actually had an experience that was worse than they expected. </a:t>
            </a:r>
          </a:p>
          <a:p>
            <a:endParaRPr lang="en-GB" altLang="en-US" sz="1000" baseline="0" dirty="0">
              <a:latin typeface="Arial" charset="0"/>
              <a:ea typeface="Arial" charset="0"/>
              <a:cs typeface="Arial" charset="0"/>
            </a:endParaRPr>
          </a:p>
          <a:p>
            <a:r>
              <a:rPr lang="en-GB" altLang="en-US" sz="1000" baseline="0" dirty="0">
                <a:latin typeface="Arial" charset="0"/>
                <a:ea typeface="Arial" charset="0"/>
                <a:cs typeface="Arial" charset="0"/>
              </a:rPr>
              <a:t>At this point in the research project we can’t say whether the students who had an experience as they expected are those expecting a positive or negative experience. What maybe happening is subconscious actualisation of expectations. </a:t>
            </a:r>
          </a:p>
          <a:p>
            <a:endParaRPr lang="en-GB" altLang="en-US" sz="1000" baseline="0" dirty="0">
              <a:latin typeface="Arial" charset="0"/>
              <a:ea typeface="Arial" charset="0"/>
              <a:cs typeface="Arial" charset="0"/>
            </a:endParaRPr>
          </a:p>
          <a:p>
            <a:r>
              <a:rPr lang="en-GB" altLang="en-US" sz="1000" baseline="0" dirty="0">
                <a:latin typeface="Arial" charset="0"/>
                <a:ea typeface="Arial" charset="0"/>
                <a:cs typeface="Arial" charset="0"/>
              </a:rPr>
              <a:t>However, this research has provided evidence of positive experiences and outcomes that we can use to market teamwork and perhaps change prior expectations and encourage them to take a more positive approach  - it may not be as back as they think. </a:t>
            </a:r>
          </a:p>
        </p:txBody>
      </p:sp>
      <p:sp>
        <p:nvSpPr>
          <p:cNvPr id="307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442139DE-E18E-1D40-AD4F-5ECAA4D26A78}" type="slidenum">
              <a:rPr lang="en-US" altLang="en-US" sz="1200"/>
              <a:pPr/>
              <a:t>10</a:t>
            </a:fld>
            <a:endParaRPr lang="en-US" altLang="en-US" sz="1200"/>
          </a:p>
        </p:txBody>
      </p:sp>
    </p:spTree>
    <p:extLst>
      <p:ext uri="{BB962C8B-B14F-4D97-AF65-F5344CB8AC3E}">
        <p14:creationId xmlns:p14="http://schemas.microsoft.com/office/powerpoint/2010/main" val="588735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r>
              <a:rPr lang="en-GB" altLang="en-US" sz="1000" dirty="0">
                <a:latin typeface="Arial" charset="0"/>
                <a:ea typeface="Arial" charset="0"/>
                <a:cs typeface="Arial" charset="0"/>
              </a:rPr>
              <a:t>KEP</a:t>
            </a:r>
          </a:p>
          <a:p>
            <a:r>
              <a:rPr lang="en-GB" altLang="en-US" sz="1000" dirty="0">
                <a:latin typeface="Arial" charset="0"/>
                <a:ea typeface="Arial" charset="0"/>
                <a:cs typeface="Arial" charset="0"/>
              </a:rPr>
              <a:t>Some</a:t>
            </a:r>
            <a:r>
              <a:rPr lang="en-GB" altLang="en-US" sz="1000" baseline="0" dirty="0">
                <a:latin typeface="Arial" charset="0"/>
                <a:ea typeface="Arial" charset="0"/>
                <a:cs typeface="Arial" charset="0"/>
              </a:rPr>
              <a:t> students recognised what worked well which we can use to sell teamwork in future.</a:t>
            </a:r>
          </a:p>
          <a:p>
            <a:endParaRPr lang="en-GB" altLang="en-US" sz="1000" baseline="0" dirty="0">
              <a:latin typeface="Arial" charset="0"/>
              <a:ea typeface="Arial" charset="0"/>
              <a:cs typeface="Arial" charset="0"/>
            </a:endParaRPr>
          </a:p>
          <a:p>
            <a:r>
              <a:rPr lang="en-GB" altLang="en-US" sz="1000" baseline="0" dirty="0">
                <a:latin typeface="Arial" charset="0"/>
                <a:ea typeface="Arial" charset="0"/>
                <a:cs typeface="Arial" charset="0"/>
              </a:rPr>
              <a:t>Evidence that students develop softer employment skills such as collaboration, negotiation  etc. is emerging alongside the reflections highlighting the success of the task and group performing well. </a:t>
            </a:r>
            <a:endParaRPr lang="en-GB" altLang="en-US" sz="1000" dirty="0">
              <a:latin typeface="Arial" charset="0"/>
              <a:ea typeface="Arial" charset="0"/>
              <a:cs typeface="Arial" charset="0"/>
            </a:endParaRPr>
          </a:p>
        </p:txBody>
      </p:sp>
      <p:sp>
        <p:nvSpPr>
          <p:cNvPr id="307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442139DE-E18E-1D40-AD4F-5ECAA4D26A78}" type="slidenum">
              <a:rPr lang="en-US" altLang="en-US" sz="1200"/>
              <a:pPr/>
              <a:t>11</a:t>
            </a:fld>
            <a:endParaRPr lang="en-US" altLang="en-US" sz="1200"/>
          </a:p>
        </p:txBody>
      </p:sp>
    </p:spTree>
    <p:extLst>
      <p:ext uri="{BB962C8B-B14F-4D97-AF65-F5344CB8AC3E}">
        <p14:creationId xmlns:p14="http://schemas.microsoft.com/office/powerpoint/2010/main" val="11448412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r>
              <a:rPr lang="en-GB" altLang="en-US" sz="1000" baseline="0" dirty="0">
                <a:latin typeface="Arial" charset="0"/>
                <a:ea typeface="Arial" charset="0"/>
                <a:cs typeface="Arial" charset="0"/>
              </a:rPr>
              <a:t>KEP</a:t>
            </a:r>
          </a:p>
          <a:p>
            <a:r>
              <a:rPr lang="en-GB" altLang="en-US" sz="1000" baseline="0" dirty="0">
                <a:latin typeface="Arial" charset="0"/>
                <a:ea typeface="Arial" charset="0"/>
                <a:cs typeface="Arial" charset="0"/>
              </a:rPr>
              <a:t>The findings suggest there is an ongoing problem with other team members actually or appearing not to pull their weight. This may also be linked to the experiences of conflict within teams or simply die to different people’s expectations or assumptions of behaviours. Perhaps they have not as they have not openly discussed what each is expected to do. </a:t>
            </a:r>
          </a:p>
          <a:p>
            <a:endParaRPr lang="en-GB" altLang="en-US" sz="1000" baseline="0" dirty="0">
              <a:latin typeface="Arial" charset="0"/>
              <a:ea typeface="Arial" charset="0"/>
              <a:cs typeface="Arial" charset="0"/>
            </a:endParaRPr>
          </a:p>
          <a:p>
            <a:r>
              <a:rPr lang="en-GB" altLang="en-US" sz="1000" baseline="0" dirty="0">
                <a:latin typeface="Arial" charset="0"/>
                <a:ea typeface="Arial" charset="0"/>
                <a:cs typeface="Arial" charset="0"/>
              </a:rPr>
              <a:t>It may also be related to the lower levels of lecture attendance that we are currently experiencing. If nothing else, not sitting with other team members in lectures will certainly impact on team communication. </a:t>
            </a:r>
          </a:p>
        </p:txBody>
      </p:sp>
      <p:sp>
        <p:nvSpPr>
          <p:cNvPr id="307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442139DE-E18E-1D40-AD4F-5ECAA4D26A78}" type="slidenum">
              <a:rPr lang="en-US" altLang="en-US" sz="1200"/>
              <a:pPr/>
              <a:t>12</a:t>
            </a:fld>
            <a:endParaRPr lang="en-US" altLang="en-US" sz="1200" dirty="0"/>
          </a:p>
        </p:txBody>
      </p:sp>
    </p:spTree>
    <p:extLst>
      <p:ext uri="{BB962C8B-B14F-4D97-AF65-F5344CB8AC3E}">
        <p14:creationId xmlns:p14="http://schemas.microsoft.com/office/powerpoint/2010/main" val="19109833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r>
              <a:rPr lang="en-US" sz="1000" kern="1200" dirty="0">
                <a:solidFill>
                  <a:schemeClr val="tx1"/>
                </a:solidFill>
                <a:effectLst/>
                <a:latin typeface="Arial" charset="0"/>
                <a:ea typeface="Arial" charset="0"/>
                <a:cs typeface="Arial" charset="0"/>
              </a:rPr>
              <a:t>VW</a:t>
            </a:r>
          </a:p>
          <a:p>
            <a:r>
              <a:rPr lang="en-US" sz="1000" kern="1200" dirty="0">
                <a:solidFill>
                  <a:schemeClr val="tx1"/>
                </a:solidFill>
                <a:effectLst/>
                <a:latin typeface="Arial" charset="0"/>
                <a:ea typeface="Arial" charset="0"/>
                <a:cs typeface="Arial" charset="0"/>
              </a:rPr>
              <a:t>The instructor must be a content-expert, but need not have any experience or expertise in group process to conduct a successful TBL session. Students do not need any specific instruction in teamwork since they learn how to be collaborative and productive in the process. Team-based learning (TBL) is an instructional strategy developed in the business school environment in the early 1990s by </a:t>
            </a:r>
            <a:r>
              <a:rPr lang="en-US" sz="1000" kern="1200" dirty="0" err="1">
                <a:solidFill>
                  <a:schemeClr val="tx1"/>
                </a:solidFill>
                <a:effectLst/>
                <a:latin typeface="Arial" charset="0"/>
                <a:ea typeface="Arial" charset="0"/>
                <a:cs typeface="Arial" charset="0"/>
              </a:rPr>
              <a:t>Dr</a:t>
            </a:r>
            <a:r>
              <a:rPr lang="en-US" sz="1000" kern="1200" dirty="0">
                <a:solidFill>
                  <a:schemeClr val="tx1"/>
                </a:solidFill>
                <a:effectLst/>
                <a:latin typeface="Arial" charset="0"/>
                <a:ea typeface="Arial" charset="0"/>
                <a:cs typeface="Arial" charset="0"/>
              </a:rPr>
              <a:t> </a:t>
            </a:r>
            <a:r>
              <a:rPr lang="en-US" sz="1000" kern="1200" dirty="0" err="1">
                <a:solidFill>
                  <a:schemeClr val="tx1"/>
                </a:solidFill>
                <a:effectLst/>
                <a:latin typeface="Arial" charset="0"/>
                <a:ea typeface="Arial" charset="0"/>
                <a:cs typeface="Arial" charset="0"/>
              </a:rPr>
              <a:t>Michaelsen</a:t>
            </a:r>
            <a:r>
              <a:rPr lang="en-US" sz="1000" kern="1200" dirty="0">
                <a:solidFill>
                  <a:schemeClr val="tx1"/>
                </a:solidFill>
                <a:effectLst/>
                <a:latin typeface="Arial" charset="0"/>
                <a:ea typeface="Arial" charset="0"/>
                <a:cs typeface="Arial" charset="0"/>
              </a:rPr>
              <a:t>.</a:t>
            </a:r>
            <a:r>
              <a:rPr lang="en-US" sz="1000" kern="1200" baseline="0" dirty="0">
                <a:solidFill>
                  <a:schemeClr val="tx1"/>
                </a:solidFill>
                <a:effectLst/>
                <a:latin typeface="Arial" charset="0"/>
                <a:ea typeface="Arial" charset="0"/>
                <a:cs typeface="Arial" charset="0"/>
              </a:rPr>
              <a:t> </a:t>
            </a:r>
            <a:endParaRPr lang="en-US" sz="1000" kern="1200" dirty="0">
              <a:solidFill>
                <a:schemeClr val="tx1"/>
              </a:solidFill>
              <a:effectLst/>
              <a:latin typeface="Arial" charset="0"/>
              <a:ea typeface="Arial" charset="0"/>
              <a:cs typeface="Arial" charset="0"/>
            </a:endParaRPr>
          </a:p>
          <a:p>
            <a:endParaRPr lang="en-US" altLang="en-US" sz="1000" kern="1200" dirty="0">
              <a:solidFill>
                <a:schemeClr val="tx1"/>
              </a:solidFill>
              <a:effectLst/>
              <a:latin typeface="Arial" charset="0"/>
              <a:ea typeface="Arial" charset="0"/>
              <a:cs typeface="Arial" charset="0"/>
            </a:endParaRPr>
          </a:p>
          <a:p>
            <a:r>
              <a:rPr lang="en-GB" altLang="en-US" sz="1000" dirty="0">
                <a:latin typeface="Arial" charset="0"/>
                <a:ea typeface="Arial" charset="0"/>
                <a:cs typeface="Arial" charset="0"/>
              </a:rPr>
              <a:t>Several</a:t>
            </a:r>
            <a:r>
              <a:rPr lang="en-GB" altLang="en-US" sz="1000" baseline="0" dirty="0">
                <a:latin typeface="Arial" charset="0"/>
                <a:ea typeface="Arial" charset="0"/>
                <a:cs typeface="Arial" charset="0"/>
              </a:rPr>
              <a:t> themes have emerged from our analysis of the research findings - these will be useful for us to understand and use to enhance students expectations and experience of teamwork and may be useful for others implementing similar teaching and learning approaches. </a:t>
            </a:r>
          </a:p>
          <a:p>
            <a:endParaRPr lang="en-GB" altLang="en-US" sz="1000" dirty="0">
              <a:latin typeface="Arial" charset="0"/>
              <a:ea typeface="Arial" charset="0"/>
              <a:cs typeface="Arial" charset="0"/>
            </a:endParaRPr>
          </a:p>
          <a:p>
            <a:r>
              <a:rPr lang="en-GB" altLang="en-US" sz="1000" dirty="0">
                <a:latin typeface="Arial" charset="0"/>
                <a:ea typeface="Arial" charset="0"/>
                <a:cs typeface="Arial" charset="0"/>
              </a:rPr>
              <a:t>Some students</a:t>
            </a:r>
            <a:r>
              <a:rPr lang="en-GB" altLang="en-US" sz="1000" baseline="0" dirty="0">
                <a:latin typeface="Arial" charset="0"/>
                <a:ea typeface="Arial" charset="0"/>
                <a:cs typeface="Arial" charset="0"/>
              </a:rPr>
              <a:t> appear to have changed their minds during teamwork and appear to be more positive after they have undertaken teamwork tasks. </a:t>
            </a:r>
          </a:p>
          <a:p>
            <a:endParaRPr lang="en-GB" altLang="en-US" sz="1000" baseline="0" dirty="0">
              <a:latin typeface="Arial" charset="0"/>
              <a:ea typeface="Arial" charset="0"/>
              <a:cs typeface="Arial" charset="0"/>
            </a:endParaRPr>
          </a:p>
          <a:p>
            <a:r>
              <a:rPr lang="en-GB" altLang="en-US" sz="1000" baseline="0" dirty="0">
                <a:latin typeface="Arial" charset="0"/>
                <a:ea typeface="Arial" charset="0"/>
                <a:cs typeface="Arial" charset="0"/>
              </a:rPr>
              <a:t>Peer support and sharing work appears to be related to improving the quality of their work and possibly their grade rather than simply doing less work. </a:t>
            </a:r>
          </a:p>
          <a:p>
            <a:endParaRPr lang="en-GB" altLang="en-US" sz="1000" baseline="0" dirty="0">
              <a:latin typeface="Arial" charset="0"/>
              <a:ea typeface="Arial" charset="0"/>
              <a:cs typeface="Arial" charset="0"/>
            </a:endParaRPr>
          </a:p>
          <a:p>
            <a:r>
              <a:rPr lang="en-GB" altLang="en-US" sz="1000" baseline="0" dirty="0">
                <a:latin typeface="Arial" charset="0"/>
                <a:ea typeface="Arial" charset="0"/>
                <a:cs typeface="Arial" charset="0"/>
              </a:rPr>
              <a:t>But what we now recognise is that students need a lot more guidance and support throughout teamwork both in the processes and practices of teamwork, e.g. how to behave, work together, collaborate, communicate etc. </a:t>
            </a:r>
          </a:p>
          <a:p>
            <a:endParaRPr lang="en-GB" altLang="en-US" sz="1000" baseline="0" dirty="0">
              <a:latin typeface="Arial" charset="0"/>
              <a:ea typeface="Arial" charset="0"/>
              <a:cs typeface="Arial" charset="0"/>
            </a:endParaRPr>
          </a:p>
          <a:p>
            <a:r>
              <a:rPr lang="en-GB" altLang="en-US" sz="1000" baseline="0" dirty="0">
                <a:latin typeface="Arial" charset="0"/>
                <a:ea typeface="Arial" charset="0"/>
                <a:cs typeface="Arial" charset="0"/>
              </a:rPr>
              <a:t>Contrary to team based learning theory (Michaelson) our research suggests students do not develop self-directed skills in teamwork as they undertake the process. Rather than teamwork skills and collaboration being automatically developed during the process we believe that tutors need to lead the learning process by providing upfront guidance and ongoing support. </a:t>
            </a:r>
          </a:p>
          <a:p>
            <a:endParaRPr lang="en-GB" altLang="en-US" sz="1000" baseline="0" dirty="0">
              <a:latin typeface="Arial" charset="0"/>
              <a:ea typeface="Arial" charset="0"/>
              <a:cs typeface="Arial" charset="0"/>
            </a:endParaRPr>
          </a:p>
          <a:p>
            <a:endParaRPr lang="en-GB" altLang="en-US" sz="1000" baseline="0" dirty="0">
              <a:latin typeface="Arial" charset="0"/>
              <a:ea typeface="Arial" charset="0"/>
              <a:cs typeface="Arial" charset="0"/>
            </a:endParaRPr>
          </a:p>
          <a:p>
            <a:endParaRPr lang="en-GB" altLang="en-US" sz="1000" dirty="0">
              <a:latin typeface="Arial" charset="0"/>
              <a:ea typeface="Arial" charset="0"/>
              <a:cs typeface="Arial" charset="0"/>
            </a:endParaRPr>
          </a:p>
        </p:txBody>
      </p:sp>
      <p:sp>
        <p:nvSpPr>
          <p:cNvPr id="307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442139DE-E18E-1D40-AD4F-5ECAA4D26A78}" type="slidenum">
              <a:rPr lang="en-US" altLang="en-US" sz="1200"/>
              <a:pPr/>
              <a:t>13</a:t>
            </a:fld>
            <a:endParaRPr lang="en-US" altLang="en-US" sz="1200" dirty="0"/>
          </a:p>
        </p:txBody>
      </p:sp>
    </p:spTree>
    <p:extLst>
      <p:ext uri="{BB962C8B-B14F-4D97-AF65-F5344CB8AC3E}">
        <p14:creationId xmlns:p14="http://schemas.microsoft.com/office/powerpoint/2010/main" val="2885364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spcBef>
                <a:spcPts val="0"/>
              </a:spcBef>
              <a:spcAft>
                <a:spcPts val="1200"/>
              </a:spcAft>
            </a:pPr>
            <a:r>
              <a:rPr lang="en-GB" altLang="en-US" sz="900" dirty="0">
                <a:latin typeface="Arial" charset="0"/>
                <a:ea typeface="Arial" charset="0"/>
                <a:cs typeface="Arial" charset="0"/>
              </a:rPr>
              <a:t>KEP</a:t>
            </a:r>
          </a:p>
          <a:p>
            <a:pPr>
              <a:spcBef>
                <a:spcPts val="0"/>
              </a:spcBef>
              <a:spcAft>
                <a:spcPts val="1200"/>
              </a:spcAft>
            </a:pPr>
            <a:r>
              <a:rPr lang="en-GB" altLang="en-US" sz="900" dirty="0">
                <a:latin typeface="Arial" charset="0"/>
                <a:ea typeface="Arial" charset="0"/>
                <a:cs typeface="Arial" charset="0"/>
              </a:rPr>
              <a:t>Key success factors for enhancing students’ experience of teamwor</a:t>
            </a:r>
            <a:r>
              <a:rPr lang="en-GB" altLang="en-US" sz="900" baseline="0" dirty="0">
                <a:latin typeface="Arial" charset="0"/>
                <a:ea typeface="Arial" charset="0"/>
                <a:cs typeface="Arial" charset="0"/>
              </a:rPr>
              <a:t>k - from the students’ perspective.</a:t>
            </a:r>
          </a:p>
          <a:p>
            <a:pPr>
              <a:spcBef>
                <a:spcPts val="0"/>
              </a:spcBef>
              <a:spcAft>
                <a:spcPts val="1200"/>
              </a:spcAft>
            </a:pPr>
            <a:r>
              <a:rPr lang="en-GB" altLang="en-US" sz="900" baseline="0" dirty="0">
                <a:latin typeface="Arial" charset="0"/>
                <a:ea typeface="Arial" charset="0"/>
                <a:cs typeface="Arial" charset="0"/>
              </a:rPr>
              <a:t>We asked students what would help them become more comfortable with the idea of teamwork and how to enhance their experience of it. This table show the top 11 answers. But I will focus just on the top 4 which = 70% of responses.</a:t>
            </a:r>
          </a:p>
          <a:p>
            <a:pPr>
              <a:lnSpc>
                <a:spcPts val="400"/>
              </a:lnSpc>
              <a:spcBef>
                <a:spcPts val="0"/>
              </a:spcBef>
              <a:spcAft>
                <a:spcPts val="1200"/>
              </a:spcAft>
            </a:pPr>
            <a:endParaRPr lang="en-GB" altLang="en-US" sz="500" baseline="0" dirty="0">
              <a:latin typeface="Arial" charset="0"/>
              <a:ea typeface="Arial" charset="0"/>
              <a:cs typeface="Arial" charset="0"/>
            </a:endParaRPr>
          </a:p>
          <a:p>
            <a:pPr>
              <a:spcBef>
                <a:spcPts val="0"/>
              </a:spcBef>
              <a:spcAft>
                <a:spcPts val="1200"/>
              </a:spcAft>
            </a:pPr>
            <a:r>
              <a:rPr lang="en-GB" altLang="en-US" sz="900" baseline="0" dirty="0">
                <a:latin typeface="Arial" charset="0"/>
                <a:ea typeface="Arial" charset="0"/>
                <a:cs typeface="Arial" charset="0"/>
              </a:rPr>
              <a:t>The key finding is that </a:t>
            </a:r>
            <a:r>
              <a:rPr lang="en-GB" altLang="en-US" sz="900" b="1" baseline="0" dirty="0">
                <a:latin typeface="Arial" charset="0"/>
                <a:ea typeface="Arial" charset="0"/>
                <a:cs typeface="Arial" charset="0"/>
              </a:rPr>
              <a:t>students want tutors to take the lead in making teamwork a better experience for them</a:t>
            </a:r>
            <a:r>
              <a:rPr lang="en-GB" altLang="en-US" sz="900" baseline="0" dirty="0">
                <a:latin typeface="Arial" charset="0"/>
                <a:ea typeface="Arial" charset="0"/>
                <a:cs typeface="Arial" charset="0"/>
              </a:rPr>
              <a:t>. There are only 2 responses that suggest team members should take responsibility for their own performance.  </a:t>
            </a:r>
            <a:endParaRPr lang="en-GB" altLang="en-US" sz="200" baseline="0" dirty="0">
              <a:latin typeface="Arial" charset="0"/>
              <a:ea typeface="Arial" charset="0"/>
              <a:cs typeface="Arial" charset="0"/>
            </a:endParaRPr>
          </a:p>
          <a:p>
            <a:pPr>
              <a:spcBef>
                <a:spcPts val="0"/>
              </a:spcBef>
              <a:spcAft>
                <a:spcPts val="1200"/>
              </a:spcAft>
            </a:pPr>
            <a:r>
              <a:rPr lang="en-GB" altLang="en-US" sz="900" b="1" baseline="0" dirty="0">
                <a:latin typeface="Arial" charset="0"/>
                <a:ea typeface="Arial" charset="0"/>
                <a:cs typeface="Arial" charset="0"/>
              </a:rPr>
              <a:t>Students want to be taught the practices </a:t>
            </a:r>
            <a:r>
              <a:rPr lang="en-GB" altLang="en-US" sz="900" baseline="0" dirty="0">
                <a:latin typeface="Arial" charset="0"/>
                <a:ea typeface="Arial" charset="0"/>
                <a:cs typeface="Arial" charset="0"/>
              </a:rPr>
              <a:t>and processes of teamwork i.e. how to operate in a team.</a:t>
            </a:r>
            <a:endParaRPr lang="en-GB" altLang="en-US" sz="400" baseline="0" dirty="0">
              <a:latin typeface="Arial" charset="0"/>
              <a:ea typeface="Arial" charset="0"/>
              <a:cs typeface="Arial" charset="0"/>
            </a:endParaRPr>
          </a:p>
          <a:p>
            <a:pPr>
              <a:spcBef>
                <a:spcPts val="0"/>
              </a:spcBef>
              <a:spcAft>
                <a:spcPts val="1200"/>
              </a:spcAft>
            </a:pPr>
            <a:r>
              <a:rPr lang="en-GB" altLang="en-US" sz="900" b="1" baseline="0" dirty="0">
                <a:latin typeface="Arial" charset="0"/>
                <a:ea typeface="Arial" charset="0"/>
                <a:cs typeface="Arial" charset="0"/>
              </a:rPr>
              <a:t>Students want more time </a:t>
            </a:r>
            <a:r>
              <a:rPr lang="en-GB" altLang="en-US" sz="900" baseline="0" dirty="0">
                <a:latin typeface="Arial" charset="0"/>
                <a:ea typeface="Arial" charset="0"/>
                <a:cs typeface="Arial" charset="0"/>
              </a:rPr>
              <a:t>to get to know each other before selecting teams. We assumed that students knew each other in modules  but we now realise this was an incorrect assumption. This extended settling in period may also help address the bottom 3 opportunities. </a:t>
            </a:r>
          </a:p>
          <a:p>
            <a:pPr>
              <a:spcBef>
                <a:spcPts val="0"/>
              </a:spcBef>
              <a:spcAft>
                <a:spcPts val="1200"/>
              </a:spcAft>
            </a:pPr>
            <a:r>
              <a:rPr lang="en-GB" altLang="en-US" sz="900" b="1" baseline="0" dirty="0">
                <a:latin typeface="Arial" charset="0"/>
                <a:ea typeface="Arial" charset="0"/>
                <a:cs typeface="Arial" charset="0"/>
              </a:rPr>
              <a:t>Some students want tutors </a:t>
            </a:r>
            <a:r>
              <a:rPr lang="en-GB" altLang="en-US" sz="900" baseline="0" dirty="0">
                <a:latin typeface="Arial" charset="0"/>
                <a:ea typeface="Arial" charset="0"/>
                <a:cs typeface="Arial" charset="0"/>
              </a:rPr>
              <a:t>to put them in a team. However, this needs further exploration before we advise others to undertake this approach. We will continue to review the experiences of self selected vs tutor selected teams. </a:t>
            </a:r>
          </a:p>
          <a:p>
            <a:pPr>
              <a:spcBef>
                <a:spcPts val="0"/>
              </a:spcBef>
              <a:spcAft>
                <a:spcPts val="1200"/>
              </a:spcAft>
            </a:pPr>
            <a:r>
              <a:rPr lang="en-GB" altLang="en-US" sz="900" b="1" baseline="0" dirty="0">
                <a:latin typeface="Arial" charset="0"/>
                <a:ea typeface="Arial" charset="0"/>
                <a:cs typeface="Arial" charset="0"/>
              </a:rPr>
              <a:t>Students want the tutors </a:t>
            </a:r>
            <a:r>
              <a:rPr lang="en-GB" altLang="en-US" sz="900" baseline="0" dirty="0">
                <a:latin typeface="Arial" charset="0"/>
                <a:ea typeface="Arial" charset="0"/>
                <a:cs typeface="Arial" charset="0"/>
              </a:rPr>
              <a:t>to hold checkpoint meetings to monitor progress. Students comments suggest this is to do with the fear factor and opportunity to identify non performing team members  rather than the meeting as an opportunity to obtain formative feedback to improve performance.</a:t>
            </a:r>
          </a:p>
          <a:p>
            <a:pPr>
              <a:spcBef>
                <a:spcPts val="0"/>
              </a:spcBef>
              <a:spcAft>
                <a:spcPts val="1200"/>
              </a:spcAft>
            </a:pPr>
            <a:endParaRPr lang="en-GB" altLang="en-US" sz="900" b="1" baseline="0" dirty="0">
              <a:latin typeface="Arial" charset="0"/>
              <a:ea typeface="Arial" charset="0"/>
              <a:cs typeface="Arial" charset="0"/>
            </a:endParaRPr>
          </a:p>
          <a:p>
            <a:pPr>
              <a:spcBef>
                <a:spcPts val="0"/>
              </a:spcBef>
              <a:spcAft>
                <a:spcPts val="1200"/>
              </a:spcAft>
            </a:pPr>
            <a:r>
              <a:rPr lang="en-GB" altLang="en-US" sz="900" b="1" baseline="0" dirty="0">
                <a:latin typeface="Arial" charset="0"/>
                <a:ea typeface="Arial" charset="0"/>
                <a:cs typeface="Arial" charset="0"/>
              </a:rPr>
              <a:t>Pass back to Vessela to discuss the opportunities to adopt good practice that we have identified from our initial research.</a:t>
            </a:r>
          </a:p>
          <a:p>
            <a:endParaRPr lang="en-GB" altLang="en-US" sz="1200" baseline="0" dirty="0">
              <a:latin typeface="Times" charset="0"/>
              <a:ea typeface="MS PGothic" charset="-128"/>
            </a:endParaRPr>
          </a:p>
          <a:p>
            <a:endParaRPr lang="en-GB" altLang="en-US" dirty="0">
              <a:latin typeface="Times" charset="0"/>
              <a:ea typeface="MS PGothic" charset="-128"/>
            </a:endParaRPr>
          </a:p>
        </p:txBody>
      </p:sp>
      <p:sp>
        <p:nvSpPr>
          <p:cNvPr id="307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442139DE-E18E-1D40-AD4F-5ECAA4D26A78}" type="slidenum">
              <a:rPr lang="en-US" altLang="en-US" sz="1200"/>
              <a:pPr/>
              <a:t>14</a:t>
            </a:fld>
            <a:endParaRPr lang="en-US" altLang="en-US" sz="1200"/>
          </a:p>
        </p:txBody>
      </p:sp>
    </p:spTree>
    <p:extLst>
      <p:ext uri="{BB962C8B-B14F-4D97-AF65-F5344CB8AC3E}">
        <p14:creationId xmlns:p14="http://schemas.microsoft.com/office/powerpoint/2010/main" val="8842719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a:spcBef>
                <a:spcPts val="0"/>
              </a:spcBef>
              <a:spcAft>
                <a:spcPts val="600"/>
              </a:spcAft>
              <a:buFont typeface="Arial" charset="0"/>
              <a:buNone/>
            </a:pPr>
            <a:r>
              <a:rPr lang="en-GB" altLang="en-US" sz="1200" dirty="0">
                <a:ea typeface="MS PGothic" charset="-128"/>
              </a:rPr>
              <a:t>VW</a:t>
            </a:r>
          </a:p>
          <a:p>
            <a:pPr>
              <a:spcBef>
                <a:spcPts val="0"/>
              </a:spcBef>
              <a:spcAft>
                <a:spcPts val="600"/>
              </a:spcAft>
              <a:buFont typeface="Arial" charset="0"/>
              <a:buChar char="•"/>
            </a:pPr>
            <a:r>
              <a:rPr lang="en-GB" altLang="en-US" sz="1200" dirty="0">
                <a:ea typeface="MS PGothic" charset="-128"/>
              </a:rPr>
              <a:t>Undertake extensive upfront coaching in the softer elements of  team working skills e.g. collaboration, negotiation, influencing, listening, team selection, etc. </a:t>
            </a:r>
          </a:p>
          <a:p>
            <a:pPr lvl="1">
              <a:spcBef>
                <a:spcPts val="0"/>
              </a:spcBef>
              <a:spcAft>
                <a:spcPts val="600"/>
              </a:spcAft>
              <a:buFont typeface="Arial" charset="0"/>
              <a:buChar char="•"/>
            </a:pPr>
            <a:r>
              <a:rPr lang="en-GB" altLang="en-US" sz="1200" dirty="0">
                <a:ea typeface="MS PGothic" charset="-128"/>
              </a:rPr>
              <a:t>Remind students of good practice throughout period of teamwork.</a:t>
            </a:r>
          </a:p>
          <a:p>
            <a:endParaRPr lang="en-GB" altLang="en-US" sz="1200" dirty="0">
              <a:latin typeface="Times" charset="0"/>
              <a:ea typeface="MS PGothic" charset="-128"/>
            </a:endParaRPr>
          </a:p>
          <a:p>
            <a:r>
              <a:rPr lang="en-GB" altLang="en-US" sz="1200" dirty="0">
                <a:latin typeface="Times" charset="0"/>
                <a:ea typeface="MS PGothic" charset="-128"/>
              </a:rPr>
              <a:t>Grading individual contributions is likely to encourage individual contributions.</a:t>
            </a:r>
          </a:p>
          <a:p>
            <a:endParaRPr lang="en-GB" altLang="en-US" sz="1200" dirty="0">
              <a:latin typeface="Times" charset="0"/>
              <a:ea typeface="MS PGothic" charset="-128"/>
            </a:endParaRPr>
          </a:p>
          <a:p>
            <a:pPr>
              <a:spcBef>
                <a:spcPts val="0"/>
              </a:spcBef>
              <a:spcAft>
                <a:spcPts val="600"/>
              </a:spcAft>
              <a:buFont typeface="Arial" charset="0"/>
              <a:buChar char="•"/>
            </a:pPr>
            <a:r>
              <a:rPr lang="en-GB" altLang="en-US" sz="1200" dirty="0">
                <a:latin typeface="Times" charset="0"/>
                <a:ea typeface="MS PGothic" charset="-128"/>
              </a:rPr>
              <a:t>Coaching and guidance should overcome the need for the tutor to pick teams.</a:t>
            </a:r>
            <a:endParaRPr lang="en-GB" altLang="en-US" sz="1200" dirty="0">
              <a:ea typeface="MS PGothic" charset="-128"/>
            </a:endParaRPr>
          </a:p>
        </p:txBody>
      </p:sp>
      <p:sp>
        <p:nvSpPr>
          <p:cNvPr id="307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442139DE-E18E-1D40-AD4F-5ECAA4D26A78}" type="slidenum">
              <a:rPr lang="en-US" altLang="en-US" sz="1200"/>
              <a:pPr/>
              <a:t>15</a:t>
            </a:fld>
            <a:endParaRPr lang="en-US" altLang="en-US" sz="1200"/>
          </a:p>
        </p:txBody>
      </p:sp>
    </p:spTree>
    <p:extLst>
      <p:ext uri="{BB962C8B-B14F-4D97-AF65-F5344CB8AC3E}">
        <p14:creationId xmlns:p14="http://schemas.microsoft.com/office/powerpoint/2010/main" val="2538563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60924674-C3B9-6A4F-A798-2F627528383B}" type="slidenum">
              <a:rPr lang="en-US" altLang="en-US" smtClean="0"/>
              <a:pPr>
                <a:defRPr/>
              </a:pPr>
              <a:t>16</a:t>
            </a:fld>
            <a:endParaRPr lang="en-US" altLang="en-US"/>
          </a:p>
        </p:txBody>
      </p:sp>
    </p:spTree>
    <p:extLst>
      <p:ext uri="{BB962C8B-B14F-4D97-AF65-F5344CB8AC3E}">
        <p14:creationId xmlns:p14="http://schemas.microsoft.com/office/powerpoint/2010/main" val="11116651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60924674-C3B9-6A4F-A798-2F627528383B}" type="slidenum">
              <a:rPr lang="en-US" altLang="en-US" smtClean="0"/>
              <a:pPr>
                <a:defRPr/>
              </a:pPr>
              <a:t>17</a:t>
            </a:fld>
            <a:endParaRPr lang="en-US" altLang="en-US"/>
          </a:p>
        </p:txBody>
      </p:sp>
    </p:spTree>
    <p:extLst>
      <p:ext uri="{BB962C8B-B14F-4D97-AF65-F5344CB8AC3E}">
        <p14:creationId xmlns:p14="http://schemas.microsoft.com/office/powerpoint/2010/main" val="2106161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tLang="en-US" dirty="0">
              <a:latin typeface="Times" charset="0"/>
              <a:ea typeface="MS PGothic" charset="-128"/>
            </a:endParaRPr>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517A3C68-2BE8-FC4D-B854-F336029228BA}" type="slidenum">
              <a:rPr lang="en-US" altLang="en-US" sz="1200"/>
              <a:pPr/>
              <a:t>2</a:t>
            </a:fld>
            <a:endParaRPr lang="en-US" altLang="en-US" sz="1200" dirty="0"/>
          </a:p>
        </p:txBody>
      </p:sp>
    </p:spTree>
    <p:extLst>
      <p:ext uri="{BB962C8B-B14F-4D97-AF65-F5344CB8AC3E}">
        <p14:creationId xmlns:p14="http://schemas.microsoft.com/office/powerpoint/2010/main" val="324501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sz="1200" dirty="0">
                <a:latin typeface="Times" charset="0"/>
                <a:ea typeface="MS PGothic" charset="-128"/>
              </a:rPr>
              <a:t>VW</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sz="1200" dirty="0">
                <a:latin typeface="Times" charset="0"/>
                <a:ea typeface="MS PGothic" charset="-128"/>
              </a:rPr>
              <a:t>Research shows students prefer student-</a:t>
            </a:r>
            <a:r>
              <a:rPr lang="en-US" altLang="en-US" sz="1200" dirty="0" err="1">
                <a:latin typeface="Times" charset="0"/>
                <a:ea typeface="MS PGothic" charset="-128"/>
              </a:rPr>
              <a:t>centred</a:t>
            </a:r>
            <a:r>
              <a:rPr lang="en-US" altLang="en-US" sz="1200" dirty="0">
                <a:latin typeface="Times" charset="0"/>
                <a:ea typeface="MS PGothic" charset="-128"/>
              </a:rPr>
              <a:t>, active learning to </a:t>
            </a:r>
            <a:r>
              <a:rPr lang="en-US" altLang="en-US" sz="1200" dirty="0" err="1">
                <a:latin typeface="Times" charset="0"/>
                <a:ea typeface="MS PGothic" charset="-128"/>
              </a:rPr>
              <a:t>instructivist</a:t>
            </a:r>
            <a:r>
              <a:rPr lang="en-US" altLang="en-US" sz="1200" dirty="0">
                <a:latin typeface="Times" charset="0"/>
                <a:ea typeface="MS PGothic" charset="-128"/>
              </a:rPr>
              <a:t> lectures (</a:t>
            </a:r>
            <a:r>
              <a:rPr lang="en-US" altLang="en-US" sz="1200" dirty="0" err="1">
                <a:latin typeface="Times" charset="0"/>
                <a:ea typeface="MS PGothic" charset="-128"/>
              </a:rPr>
              <a:t>McKeachie</a:t>
            </a:r>
            <a:r>
              <a:rPr lang="en-US" altLang="en-US" sz="1200" dirty="0">
                <a:latin typeface="Times" charset="0"/>
                <a:ea typeface="MS PGothic" charset="-128"/>
              </a:rPr>
              <a:t>, 2002; </a:t>
            </a:r>
            <a:r>
              <a:rPr lang="en-US" altLang="en-US" sz="1200" dirty="0" err="1">
                <a:latin typeface="Times" charset="0"/>
                <a:ea typeface="MS PGothic" charset="-128"/>
              </a:rPr>
              <a:t>Oblinger</a:t>
            </a:r>
            <a:r>
              <a:rPr lang="en-US" altLang="en-US" sz="1200" dirty="0">
                <a:latin typeface="Times" charset="0"/>
                <a:ea typeface="MS PGothic" charset="-128"/>
              </a:rPr>
              <a:t> and </a:t>
            </a:r>
            <a:r>
              <a:rPr lang="en-US" altLang="en-US" sz="1200" dirty="0" err="1">
                <a:latin typeface="Times" charset="0"/>
                <a:ea typeface="MS PGothic" charset="-128"/>
              </a:rPr>
              <a:t>Oblinger</a:t>
            </a:r>
            <a:r>
              <a:rPr lang="en-US" altLang="en-US" sz="1200" dirty="0">
                <a:latin typeface="Times" charset="0"/>
                <a:ea typeface="MS PGothic" charset="-128"/>
              </a:rPr>
              <a:t>, 2005) which encourages learning for insight rather than learning for technique (Beech and </a:t>
            </a:r>
            <a:r>
              <a:rPr lang="en-US" altLang="en-US" sz="1200" dirty="0" err="1">
                <a:latin typeface="Times" charset="0"/>
                <a:ea typeface="MS PGothic" charset="-128"/>
              </a:rPr>
              <a:t>MacIntosh</a:t>
            </a:r>
            <a:r>
              <a:rPr lang="en-US" altLang="en-US" sz="1200" dirty="0">
                <a:latin typeface="Times" charset="0"/>
                <a:ea typeface="MS PGothic" charset="-128"/>
              </a:rPr>
              <a:t>, 2012). </a:t>
            </a:r>
          </a:p>
          <a:p>
            <a:pPr>
              <a:lnSpc>
                <a:spcPct val="100000"/>
              </a:lnSpc>
            </a:pPr>
            <a:r>
              <a:rPr lang="en-GB" sz="1200" b="1" kern="1200" dirty="0">
                <a:solidFill>
                  <a:schemeClr val="tx1"/>
                </a:solidFill>
                <a:effectLst/>
                <a:latin typeface="Times"/>
                <a:ea typeface="MS PGothic" pitchFamily="34" charset="-128"/>
                <a:cs typeface="ＭＳ Ｐゴシック" charset="-128"/>
              </a:rPr>
              <a:t>Lectures “can come across as boring”. In the Student experience research 2012 by NUS and QAA (2012), carried out among 4,440 students - 50.2% of these responded that “more interactive group teaching sessions/tutorials” would improve the quality of the teaching and learning experience at the University while 26.1% answered “more lectures”</a:t>
            </a:r>
          </a:p>
          <a:p>
            <a:pPr>
              <a:lnSpc>
                <a:spcPct val="100000"/>
              </a:lnSpc>
            </a:pPr>
            <a:endParaRPr lang="en-GB" altLang="en-US" sz="1200" kern="1200" dirty="0">
              <a:solidFill>
                <a:schemeClr val="tx1"/>
              </a:solidFill>
              <a:effectLst/>
              <a:latin typeface="Times"/>
              <a:ea typeface="MS PGothic" pitchFamily="34"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sz="1200" dirty="0">
                <a:latin typeface="Times" charset="0"/>
                <a:ea typeface="MS PGothic" charset="-128"/>
              </a:rPr>
              <a:t>Literature suggests active learning can increase student engagement (Cooper et al., 2010), can improve grades (</a:t>
            </a:r>
            <a:r>
              <a:rPr lang="en-US" altLang="en-US" sz="1200" dirty="0" err="1">
                <a:latin typeface="Times" charset="0"/>
                <a:ea typeface="MS PGothic" charset="-128"/>
              </a:rPr>
              <a:t>Bleske</a:t>
            </a:r>
            <a:r>
              <a:rPr lang="en-US" altLang="en-US" sz="1200" dirty="0">
                <a:latin typeface="Times" charset="0"/>
                <a:ea typeface="MS PGothic" charset="-128"/>
              </a:rPr>
              <a:t> et al., 2014), can generate softer, </a:t>
            </a:r>
            <a:r>
              <a:rPr lang="en-US" altLang="en-US" sz="1200" b="1" dirty="0">
                <a:latin typeface="Times" charset="0"/>
                <a:ea typeface="MS PGothic" charset="-128"/>
              </a:rPr>
              <a:t>transferable business skills such as negotiation, collaboration and influencing </a:t>
            </a:r>
            <a:r>
              <a:rPr lang="en-US" altLang="en-US" sz="1200" dirty="0">
                <a:latin typeface="Times" charset="0"/>
                <a:ea typeface="MS PGothic" charset="-128"/>
              </a:rPr>
              <a:t>(Christenson, </a:t>
            </a:r>
            <a:r>
              <a:rPr lang="en-US" altLang="en-US" sz="1200" dirty="0" err="1">
                <a:latin typeface="Times" charset="0"/>
                <a:ea typeface="MS PGothic" charset="-128"/>
              </a:rPr>
              <a:t>Reschly</a:t>
            </a:r>
            <a:r>
              <a:rPr lang="en-US" altLang="en-US" sz="1200" dirty="0">
                <a:latin typeface="Times" charset="0"/>
                <a:ea typeface="MS PGothic" charset="-128"/>
              </a:rPr>
              <a:t> and Wylie, 2012) and may also deliver benefits to students, lecturers and universities (Harvey et al., 2006). </a:t>
            </a:r>
            <a:r>
              <a:rPr lang="en-US" altLang="en-US" sz="1200" b="1" dirty="0" err="1">
                <a:latin typeface="Times" charset="0"/>
                <a:ea typeface="MS PGothic" charset="-128"/>
              </a:rPr>
              <a:t>Drayson</a:t>
            </a:r>
            <a:r>
              <a:rPr lang="en-US" altLang="en-US" sz="1200" b="1" dirty="0">
                <a:latin typeface="Times" charset="0"/>
                <a:ea typeface="MS PGothic" charset="-128"/>
              </a:rPr>
              <a:t> (2015) considers this approach is likely to enhance learning outcomes including retention and improved employment prospects.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sz="1200" dirty="0">
              <a:latin typeface="Times" charset="0"/>
              <a:ea typeface="MS PGothic" charset="-128"/>
            </a:endParaRPr>
          </a:p>
          <a:p>
            <a:pPr>
              <a:lnSpc>
                <a:spcPct val="100000"/>
              </a:lnSpc>
              <a:spcBef>
                <a:spcPts val="0"/>
              </a:spcBef>
              <a:spcAft>
                <a:spcPts val="1200"/>
              </a:spcAft>
              <a:defRPr/>
            </a:pPr>
            <a:r>
              <a:rPr lang="en-US" sz="1200" kern="1200" dirty="0"/>
              <a:t>Collaborative learning (Johnson et al., 1991), problem-based learning (</a:t>
            </a:r>
            <a:r>
              <a:rPr lang="en-US" sz="1200" kern="1200" dirty="0" err="1"/>
              <a:t>Savery</a:t>
            </a:r>
            <a:r>
              <a:rPr lang="en-US" sz="1200" kern="1200" dirty="0"/>
              <a:t> and Duffy, 1995), team working (</a:t>
            </a:r>
            <a:r>
              <a:rPr lang="en-US" sz="1200" kern="1200" dirty="0" err="1"/>
              <a:t>Michaelsen</a:t>
            </a:r>
            <a:r>
              <a:rPr lang="en-US" sz="1200" kern="1200" dirty="0"/>
              <a:t> et al.2009) and practical projects (Harvey et al, 2006) seem to be effective to enhance the quality of the students’ learning and teaching (L&amp;T) experience. </a:t>
            </a:r>
          </a:p>
          <a:p>
            <a:endParaRPr lang="en-GB" altLang="en-US" dirty="0">
              <a:latin typeface="Times" charset="0"/>
              <a:ea typeface="MS PGothic" charset="-128"/>
            </a:endParaRPr>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B9876770-F298-3749-976F-FA6570C3973B}" type="slidenum">
              <a:rPr lang="en-US" altLang="en-US" sz="1200"/>
              <a:pPr/>
              <a:t>3</a:t>
            </a:fld>
            <a:endParaRPr lang="en-US" altLang="en-US" sz="1200"/>
          </a:p>
        </p:txBody>
      </p:sp>
    </p:spTree>
    <p:extLst>
      <p:ext uri="{BB962C8B-B14F-4D97-AF65-F5344CB8AC3E}">
        <p14:creationId xmlns:p14="http://schemas.microsoft.com/office/powerpoint/2010/main" val="1531471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50000"/>
              </a:lnSpc>
              <a:spcBef>
                <a:spcPct val="30000"/>
              </a:spcBef>
              <a:spcAft>
                <a:spcPct val="0"/>
              </a:spcAft>
              <a:buClrTx/>
              <a:buSzTx/>
              <a:buFontTx/>
              <a:buNone/>
              <a:tabLst/>
              <a:defRPr/>
            </a:pPr>
            <a:r>
              <a:rPr lang="en-GB" sz="1200" kern="1200" dirty="0">
                <a:solidFill>
                  <a:schemeClr val="tx1"/>
                </a:solidFill>
                <a:effectLst/>
                <a:latin typeface="Times"/>
                <a:ea typeface="MS PGothic" pitchFamily="34" charset="-128"/>
                <a:cs typeface="ＭＳ Ｐゴシック" charset="-128"/>
              </a:rPr>
              <a:t>VW</a:t>
            </a:r>
          </a:p>
          <a:p>
            <a:pPr marL="0" marR="0" lvl="0" indent="0" algn="l" defTabSz="914400" rtl="0" eaLnBrk="0" fontAlgn="base" latinLnBrk="0" hangingPunct="0">
              <a:lnSpc>
                <a:spcPct val="150000"/>
              </a:lnSpc>
              <a:spcBef>
                <a:spcPct val="30000"/>
              </a:spcBef>
              <a:spcAft>
                <a:spcPct val="0"/>
              </a:spcAft>
              <a:buClrTx/>
              <a:buSzTx/>
              <a:buFontTx/>
              <a:buNone/>
              <a:tabLst/>
              <a:defRPr/>
            </a:pPr>
            <a:r>
              <a:rPr lang="en-GB" sz="1200" kern="1200" dirty="0">
                <a:solidFill>
                  <a:schemeClr val="tx1"/>
                </a:solidFill>
                <a:effectLst/>
                <a:latin typeface="Times"/>
                <a:ea typeface="MS PGothic" pitchFamily="34" charset="-128"/>
                <a:cs typeface="ＭＳ Ｐゴシック" charset="-128"/>
              </a:rPr>
              <a:t>University</a:t>
            </a:r>
            <a:r>
              <a:rPr lang="en-GB" sz="1200" kern="1200" baseline="0" dirty="0">
                <a:solidFill>
                  <a:schemeClr val="tx1"/>
                </a:solidFill>
                <a:effectLst/>
                <a:latin typeface="Times"/>
                <a:ea typeface="MS PGothic" pitchFamily="34" charset="-128"/>
                <a:cs typeface="ＭＳ Ｐゴシック" charset="-128"/>
              </a:rPr>
              <a:t> of Bradford.</a:t>
            </a:r>
          </a:p>
          <a:p>
            <a:pPr marL="0" marR="0" lvl="0" indent="0" algn="l" defTabSz="914400" rtl="0" eaLnBrk="0" fontAlgn="base" latinLnBrk="0" hangingPunct="0">
              <a:lnSpc>
                <a:spcPct val="150000"/>
              </a:lnSpc>
              <a:spcBef>
                <a:spcPct val="30000"/>
              </a:spcBef>
              <a:spcAft>
                <a:spcPct val="0"/>
              </a:spcAft>
              <a:buClrTx/>
              <a:buSzTx/>
              <a:buFontTx/>
              <a:buNone/>
              <a:tabLst/>
              <a:defRPr/>
            </a:pPr>
            <a:r>
              <a:rPr lang="en-GB" sz="1200" kern="1200" dirty="0">
                <a:solidFill>
                  <a:schemeClr val="tx1"/>
                </a:solidFill>
                <a:effectLst/>
                <a:latin typeface="Times"/>
                <a:ea typeface="MS PGothic" pitchFamily="34" charset="-128"/>
                <a:cs typeface="ＭＳ Ｐゴシック" charset="-128"/>
              </a:rPr>
              <a:t>Yet students involved in teamwork are not happy about it and fully engaged in learning through teamwork.</a:t>
            </a:r>
          </a:p>
          <a:p>
            <a:pPr>
              <a:lnSpc>
                <a:spcPct val="150000"/>
              </a:lnSpc>
            </a:pPr>
            <a:r>
              <a:rPr lang="en-US" altLang="en-US" dirty="0">
                <a:latin typeface="Times" charset="0"/>
                <a:ea typeface="MS PGothic" charset="-128"/>
              </a:rPr>
              <a:t>However, the researchers have observed that whilst students </a:t>
            </a:r>
            <a:r>
              <a:rPr lang="en-US" altLang="en-US" dirty="0" err="1">
                <a:latin typeface="Times" charset="0"/>
                <a:ea typeface="MS PGothic" charset="-128"/>
              </a:rPr>
              <a:t>favour</a:t>
            </a:r>
            <a:r>
              <a:rPr lang="en-US" altLang="en-US" dirty="0">
                <a:latin typeface="Times" charset="0"/>
                <a:ea typeface="MS PGothic" charset="-128"/>
              </a:rPr>
              <a:t> active learning such as </a:t>
            </a:r>
            <a:r>
              <a:rPr lang="en-US" altLang="en-US" b="1" dirty="0">
                <a:latin typeface="Times" charset="0"/>
                <a:ea typeface="MS PGothic" charset="-128"/>
              </a:rPr>
              <a:t>problem solving tasks, case studies and games</a:t>
            </a:r>
            <a:r>
              <a:rPr lang="en-US" altLang="en-US" dirty="0">
                <a:latin typeface="Times" charset="0"/>
                <a:ea typeface="MS PGothic" charset="-128"/>
              </a:rPr>
              <a:t>, </a:t>
            </a:r>
            <a:r>
              <a:rPr lang="en-US" sz="1200" kern="1200" dirty="0"/>
              <a:t>rather than lectures </a:t>
            </a:r>
            <a:r>
              <a:rPr lang="en-US" altLang="en-US" dirty="0">
                <a:latin typeface="Times" charset="0"/>
                <a:ea typeface="MS PGothic" charset="-128"/>
              </a:rPr>
              <a:t>they are not fully engaged in team-based learning. </a:t>
            </a:r>
          </a:p>
          <a:p>
            <a:pPr>
              <a:lnSpc>
                <a:spcPct val="150000"/>
              </a:lnSpc>
            </a:pPr>
            <a:r>
              <a:rPr lang="en-US" altLang="en-US" dirty="0">
                <a:latin typeface="Times" charset="0"/>
                <a:ea typeface="MS PGothic" charset="-128"/>
              </a:rPr>
              <a:t>Informal evaluation across a number of modules suggests students are reluctant to engage in teamwork </a:t>
            </a:r>
            <a:r>
              <a:rPr lang="en-US" altLang="en-US" b="1" dirty="0">
                <a:latin typeface="Times" charset="0"/>
                <a:ea typeface="MS PGothic" charset="-128"/>
              </a:rPr>
              <a:t>for fear of underperforming in front of peers and/or working on unknown projects with unfamiliar colleagues </a:t>
            </a:r>
            <a:r>
              <a:rPr lang="en-US" altLang="en-US" dirty="0">
                <a:latin typeface="Times" charset="0"/>
                <a:ea typeface="MS PGothic" charset="-128"/>
              </a:rPr>
              <a:t>which appear to present barriers to effective team-based learning.</a:t>
            </a:r>
          </a:p>
          <a:p>
            <a:pPr>
              <a:lnSpc>
                <a:spcPct val="150000"/>
              </a:lnSpc>
            </a:pPr>
            <a:r>
              <a:rPr lang="en-GB" sz="1200" b="1" kern="1200" dirty="0">
                <a:solidFill>
                  <a:schemeClr val="tx1"/>
                </a:solidFill>
                <a:effectLst/>
                <a:latin typeface="Times"/>
                <a:ea typeface="MS PGothic" pitchFamily="34" charset="-128"/>
                <a:cs typeface="ＭＳ Ｐゴシック" charset="-128"/>
              </a:rPr>
              <a:t>Work team members often complain about wasting time in meetings. Students complain about being forced to work in teams with other students who do not pull their weight when their grade is dependent on their team’s performance (Chen, Donahue, &amp; </a:t>
            </a:r>
            <a:r>
              <a:rPr lang="en-GB" sz="1200" b="1" kern="1200" dirty="0" err="1">
                <a:solidFill>
                  <a:schemeClr val="tx1"/>
                </a:solidFill>
                <a:effectLst/>
                <a:latin typeface="Times"/>
                <a:ea typeface="MS PGothic" pitchFamily="34" charset="-128"/>
                <a:cs typeface="ＭＳ Ｐゴシック" charset="-128"/>
              </a:rPr>
              <a:t>Klimoski</a:t>
            </a:r>
            <a:r>
              <a:rPr lang="en-GB" sz="1200" b="1" kern="1200" dirty="0">
                <a:solidFill>
                  <a:schemeClr val="tx1"/>
                </a:solidFill>
                <a:effectLst/>
                <a:latin typeface="Times"/>
                <a:ea typeface="MS PGothic" pitchFamily="34" charset="-128"/>
                <a:cs typeface="ＭＳ Ｐゴシック" charset="-128"/>
              </a:rPr>
              <a:t>, 2004; Hall, 1996).</a:t>
            </a:r>
          </a:p>
          <a:p>
            <a:endParaRPr lang="en-GB" altLang="en-US" b="1" dirty="0">
              <a:latin typeface="Times" charset="0"/>
              <a:ea typeface="MS PGothic" charset="-128"/>
            </a:endParaRPr>
          </a:p>
        </p:txBody>
      </p:sp>
      <p:sp>
        <p:nvSpPr>
          <p:cNvPr id="2253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8AE56D81-2315-5E4A-8FEA-C267779685B7}" type="slidenum">
              <a:rPr lang="en-US" altLang="en-US" sz="1200"/>
              <a:pPr/>
              <a:t>4</a:t>
            </a:fld>
            <a:endParaRPr lang="en-US" altLang="en-US" sz="1200"/>
          </a:p>
        </p:txBody>
      </p:sp>
    </p:spTree>
    <p:extLst>
      <p:ext uri="{BB962C8B-B14F-4D97-AF65-F5344CB8AC3E}">
        <p14:creationId xmlns:p14="http://schemas.microsoft.com/office/powerpoint/2010/main" val="1813275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noTextEdit="1"/>
          </p:cNvSpPr>
          <p:nvPr>
            <p:ph type="sldImg"/>
          </p:nvPr>
        </p:nvSpPr>
        <p:spPr>
          <a:ln/>
        </p:spPr>
      </p:sp>
      <p:sp>
        <p:nvSpPr>
          <p:cNvPr id="245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latin typeface="Times" charset="0"/>
                <a:ea typeface="MS PGothic" charset="-128"/>
              </a:rPr>
              <a:t>LG</a:t>
            </a:r>
          </a:p>
          <a:p>
            <a:r>
              <a:rPr lang="en-GB" altLang="en-US" dirty="0">
                <a:latin typeface="Times" charset="0"/>
                <a:ea typeface="MS PGothic" charset="-128"/>
              </a:rPr>
              <a:t>The gap between theory and students’ perceptions of working in teams presents an opportunity to involve students in evaluating this innovative team-based L&amp;T method.</a:t>
            </a:r>
            <a:r>
              <a:rPr lang="en-GB" altLang="en-US" dirty="0">
                <a:latin typeface="Times" charset="0"/>
                <a:ea typeface="MS PGothic" charset="-128"/>
                <a:cs typeface="Times"/>
              </a:rPr>
              <a:t>  Having worked in teams in Industry and as part of University modules, I was aware that there was a different balance to the feel of teamwork within University and the concerns I heard from my cohorts.  Following a first year module, I contributed to a discussion about how to make teamwork grades more "fair" and when the opportunity arose to work on this project I was keen to become involved to understand the student perception in greater depth to enable future teamwork is a positive experience for participants as it is such an important skill to offer employers and modules that include teamwork can be shown as evidence to future employers.</a:t>
            </a:r>
          </a:p>
          <a:p>
            <a:endParaRPr lang="en-GB" altLang="en-US" dirty="0">
              <a:latin typeface="Times" charset="0"/>
              <a:ea typeface="MS PGothic" charset="-128"/>
            </a:endParaRPr>
          </a:p>
        </p:txBody>
      </p:sp>
      <p:sp>
        <p:nvSpPr>
          <p:cNvPr id="24579"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3FCC8139-6CC9-4048-965C-782F19132966}" type="slidenum">
              <a:rPr lang="en-US" altLang="en-US" sz="1200"/>
              <a:pPr/>
              <a:t>5</a:t>
            </a:fld>
            <a:endParaRPr lang="en-US" altLang="en-US" sz="1200"/>
          </a:p>
        </p:txBody>
      </p:sp>
    </p:spTree>
    <p:extLst>
      <p:ext uri="{BB962C8B-B14F-4D97-AF65-F5344CB8AC3E}">
        <p14:creationId xmlns:p14="http://schemas.microsoft.com/office/powerpoint/2010/main" val="1147301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a:ln/>
        </p:spPr>
      </p:sp>
      <p:sp>
        <p:nvSpPr>
          <p:cNvPr id="2662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Times" charset="0"/>
                <a:ea typeface="MS PGothic" charset="-128"/>
              </a:rPr>
              <a:t>LG</a:t>
            </a:r>
          </a:p>
          <a:p>
            <a:r>
              <a:rPr lang="en-US" altLang="en-US" dirty="0">
                <a:latin typeface="Times" charset="0"/>
                <a:ea typeface="MS PGothic" charset="-128"/>
              </a:rPr>
              <a:t>Today we present the initial research findings from the SAP project which objectives were:</a:t>
            </a:r>
          </a:p>
          <a:p>
            <a:endParaRPr lang="en-GB" altLang="en-US" dirty="0">
              <a:latin typeface="Times" charset="0"/>
              <a:ea typeface="MS PGothic" charset="-128"/>
            </a:endParaRPr>
          </a:p>
        </p:txBody>
      </p:sp>
      <p:sp>
        <p:nvSpPr>
          <p:cNvPr id="2662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4867213D-2815-D141-B2A7-D3F6CB23F6FD}" type="slidenum">
              <a:rPr lang="en-US" altLang="en-US" sz="1200"/>
              <a:pPr/>
              <a:t>6</a:t>
            </a:fld>
            <a:endParaRPr lang="en-US" altLang="en-US" sz="1200"/>
          </a:p>
        </p:txBody>
      </p:sp>
    </p:spTree>
    <p:extLst>
      <p:ext uri="{BB962C8B-B14F-4D97-AF65-F5344CB8AC3E}">
        <p14:creationId xmlns:p14="http://schemas.microsoft.com/office/powerpoint/2010/main" val="442223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Times" charset="0"/>
                <a:ea typeface="MS PGothic" charset="-128"/>
              </a:rPr>
              <a:t>LG</a:t>
            </a:r>
          </a:p>
          <a:p>
            <a:endParaRPr lang="en-US" altLang="en-US" dirty="0">
              <a:latin typeface="Times" charset="0"/>
              <a:ea typeface="MS PGothic" charset="-128"/>
            </a:endParaRPr>
          </a:p>
          <a:p>
            <a:r>
              <a:rPr lang="en-US" altLang="en-US" dirty="0">
                <a:latin typeface="Times" charset="0"/>
                <a:ea typeface="MS PGothic" charset="-128"/>
              </a:rPr>
              <a:t>The SAP project focuses on students’ perceptions of team-based learning within three innovative, practical Business School undergraduate modules taught at Levels 4 to 6 and a postgraduate module taught at Level 7. </a:t>
            </a:r>
            <a:r>
              <a:rPr lang="en-US" altLang="en-US" dirty="0">
                <a:latin typeface="Times" charset="0"/>
                <a:ea typeface="MS PGothic" charset="-128"/>
                <a:cs typeface="Times"/>
              </a:rPr>
              <a:t> Originally I designed an on-line survey but following my own research and the low return of on-line surveys, I elected to take printed copies to the modules and students filled in the survey during lesson time.  This allowed us to gather a very pleasing response rate and data to work with.</a:t>
            </a:r>
          </a:p>
          <a:p>
            <a:endParaRPr lang="en-US" altLang="en-US" dirty="0">
              <a:latin typeface="Times" charset="0"/>
              <a:ea typeface="MS PGothic" charset="-128"/>
            </a:endParaRPr>
          </a:p>
          <a:p>
            <a:r>
              <a:rPr lang="en-US" altLang="en-US" dirty="0">
                <a:latin typeface="Times" charset="0"/>
                <a:ea typeface="MS PGothic" charset="-128"/>
              </a:rPr>
              <a:t>All modules are designed by the researchers to engage students in active, student-centered activities and experiential learning through teamwork on live projects and cases which Krause and Coates (2008) suggest provides an opportunity to use a constructivist approach to learning. </a:t>
            </a:r>
            <a:endParaRPr dirty="0"/>
          </a:p>
          <a:p>
            <a:endParaRPr lang="en-US" altLang="en-US" dirty="0">
              <a:latin typeface="Times" charset="0"/>
              <a:ea typeface="MS PGothic" charset="-128"/>
            </a:endParaRPr>
          </a:p>
          <a:p>
            <a:r>
              <a:rPr lang="en-US" altLang="en-US" b="1" dirty="0">
                <a:latin typeface="Times" charset="0"/>
                <a:ea typeface="MS PGothic" charset="-128"/>
              </a:rPr>
              <a:t>This research </a:t>
            </a:r>
            <a:r>
              <a:rPr lang="en-US" altLang="en-US" b="1" dirty="0" err="1">
                <a:latin typeface="Times" charset="0"/>
                <a:ea typeface="MS PGothic" charset="-128"/>
              </a:rPr>
              <a:t>utilises</a:t>
            </a:r>
            <a:r>
              <a:rPr lang="en-US" altLang="en-US" b="1" dirty="0">
                <a:latin typeface="Times" charset="0"/>
                <a:ea typeface="MS PGothic" charset="-128"/>
              </a:rPr>
              <a:t> reflection-on-action (Schön, 1987) to generate insights into students’ intellectual and emotional engagement with team-based learning; students mentally revisit their personal feelings toward events and experiences they are exposed to within the team-based in class environments and assessments. Collecting feedback from this wide range of student cohorts presents a more rounded perspective to the research and offers the opportunity to identify potential changes in students’ perceptions across their university careers. </a:t>
            </a:r>
            <a:endParaRPr lang="en-US" altLang="en-US" b="1" dirty="0">
              <a:latin typeface="Times" charset="0"/>
              <a:ea typeface="MS PGothic" charset="-128"/>
              <a:cs typeface="Times"/>
            </a:endParaRPr>
          </a:p>
          <a:p>
            <a:endParaRPr lang="en-US" sz="1200" b="1" kern="1200" dirty="0">
              <a:solidFill>
                <a:schemeClr val="tx1"/>
              </a:solidFill>
              <a:effectLst/>
              <a:latin typeface="Times"/>
              <a:ea typeface="MS PGothic" pitchFamily="34" charset="-128"/>
              <a:cs typeface="ＭＳ Ｐゴシック" charset="-128"/>
            </a:endParaRPr>
          </a:p>
        </p:txBody>
      </p:sp>
      <p:sp>
        <p:nvSpPr>
          <p:cNvPr id="2867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87107298-C456-A94E-8255-D85A0DA305A7}" type="slidenum">
              <a:rPr lang="en-US" altLang="en-US" sz="1200"/>
              <a:pPr/>
              <a:t>7</a:t>
            </a:fld>
            <a:endParaRPr lang="en-US" altLang="en-US" sz="1200"/>
          </a:p>
        </p:txBody>
      </p:sp>
    </p:spTree>
    <p:extLst>
      <p:ext uri="{BB962C8B-B14F-4D97-AF65-F5344CB8AC3E}">
        <p14:creationId xmlns:p14="http://schemas.microsoft.com/office/powerpoint/2010/main" val="16941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r>
              <a:rPr lang="is-IS" altLang="en-US" sz="1000" dirty="0">
                <a:latin typeface="Arial" charset="0"/>
                <a:ea typeface="Arial" charset="0"/>
                <a:cs typeface="Arial" charset="0"/>
              </a:rPr>
              <a:t>KEP</a:t>
            </a:r>
          </a:p>
          <a:p>
            <a:r>
              <a:rPr lang="is-IS" altLang="en-US" sz="1000" dirty="0">
                <a:latin typeface="Arial" charset="0"/>
                <a:ea typeface="Arial" charset="0"/>
                <a:cs typeface="Arial" charset="0"/>
              </a:rPr>
              <a:t>…you can see that the</a:t>
            </a:r>
            <a:r>
              <a:rPr lang="is-IS" altLang="en-US" sz="1000" baseline="0" dirty="0">
                <a:latin typeface="Arial" charset="0"/>
                <a:ea typeface="Arial" charset="0"/>
                <a:cs typeface="Arial" charset="0"/>
              </a:rPr>
              <a:t> majority of responses showing negative perceptions suggest that students have low expectations of teamwork before they start. </a:t>
            </a:r>
          </a:p>
          <a:p>
            <a:endParaRPr lang="is-IS" altLang="en-US" sz="1000" baseline="0" dirty="0">
              <a:latin typeface="Arial" charset="0"/>
              <a:ea typeface="Arial" charset="0"/>
              <a:cs typeface="Arial" charset="0"/>
            </a:endParaRPr>
          </a:p>
          <a:p>
            <a:r>
              <a:rPr lang="is-IS" altLang="en-US" sz="1000" baseline="0" dirty="0">
                <a:latin typeface="Arial" charset="0"/>
                <a:ea typeface="Arial" charset="0"/>
                <a:cs typeface="Arial" charset="0"/>
              </a:rPr>
              <a:t>Although positive perceptions of what how teamwork will pan out are smaller in number, we are surprised as in practice they are higher than we had expected based on our reflections on previous practice and and informal research. </a:t>
            </a:r>
            <a:endParaRPr lang="en-GB" altLang="en-US" sz="1000" dirty="0">
              <a:latin typeface="Arial" charset="0"/>
              <a:ea typeface="Arial" charset="0"/>
              <a:cs typeface="Arial" charset="0"/>
            </a:endParaRPr>
          </a:p>
        </p:txBody>
      </p:sp>
      <p:sp>
        <p:nvSpPr>
          <p:cNvPr id="307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442139DE-E18E-1D40-AD4F-5ECAA4D26A78}" type="slidenum">
              <a:rPr lang="en-US" altLang="en-US" sz="1200"/>
              <a:pPr/>
              <a:t>8</a:t>
            </a:fld>
            <a:endParaRPr lang="en-US" altLang="en-US" sz="1200"/>
          </a:p>
        </p:txBody>
      </p:sp>
    </p:spTree>
    <p:extLst>
      <p:ext uri="{BB962C8B-B14F-4D97-AF65-F5344CB8AC3E}">
        <p14:creationId xmlns:p14="http://schemas.microsoft.com/office/powerpoint/2010/main" val="32985593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a:ln/>
        </p:spPr>
      </p:sp>
      <p:sp>
        <p:nvSpPr>
          <p:cNvPr id="307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dirty="0">
                <a:latin typeface="Arial" charset="0"/>
                <a:ea typeface="Arial" charset="0"/>
                <a:cs typeface="Arial" charset="0"/>
              </a:rPr>
              <a:t>KEP</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dirty="0">
                <a:latin typeface="Arial" charset="0"/>
                <a:ea typeface="Arial" charset="0"/>
                <a:cs typeface="Arial" charset="0"/>
              </a:rPr>
              <a:t>Examples</a:t>
            </a:r>
            <a:r>
              <a:rPr lang="en-US" sz="1000" baseline="0" dirty="0">
                <a:latin typeface="Arial" charset="0"/>
                <a:ea typeface="Arial" charset="0"/>
                <a:cs typeface="Arial" charset="0"/>
              </a:rPr>
              <a:t> of </a:t>
            </a:r>
            <a:r>
              <a:rPr lang="en-US" sz="1000" dirty="0">
                <a:latin typeface="Arial" charset="0"/>
                <a:ea typeface="Arial" charset="0"/>
                <a:cs typeface="Arial" charset="0"/>
              </a:rPr>
              <a:t>Students’ initial expectations before they started the group work</a:t>
            </a:r>
            <a:r>
              <a:rPr lang="is-IS" sz="1000" dirty="0">
                <a:latin typeface="Arial" charset="0"/>
                <a:ea typeface="Arial" charset="0"/>
                <a:cs typeface="Arial" charset="0"/>
              </a:rPr>
              <a:t>….both positive and negative </a:t>
            </a:r>
            <a:endParaRPr lang="en-US" sz="1000" dirty="0">
              <a:latin typeface="Arial" charset="0"/>
              <a:ea typeface="Arial" charset="0"/>
              <a:cs typeface="Arial" charset="0"/>
            </a:endParaRPr>
          </a:p>
          <a:p>
            <a:endParaRPr lang="en-GB" altLang="en-US" sz="1000" dirty="0">
              <a:latin typeface="Arial" charset="0"/>
              <a:ea typeface="Arial" charset="0"/>
              <a:cs typeface="Arial" charset="0"/>
            </a:endParaRPr>
          </a:p>
          <a:p>
            <a:r>
              <a:rPr lang="en-GB" altLang="en-US" sz="1000" dirty="0">
                <a:latin typeface="Arial" charset="0"/>
                <a:ea typeface="Arial" charset="0"/>
                <a:cs typeface="Arial" charset="0"/>
              </a:rPr>
              <a:t>These examples show a distinct</a:t>
            </a:r>
            <a:r>
              <a:rPr lang="en-GB" altLang="en-US" sz="1000" baseline="0" dirty="0">
                <a:latin typeface="Arial" charset="0"/>
                <a:ea typeface="Arial" charset="0"/>
                <a:cs typeface="Arial" charset="0"/>
              </a:rPr>
              <a:t> difference between students expectations of teamwork. </a:t>
            </a:r>
          </a:p>
          <a:p>
            <a:endParaRPr lang="en-GB" altLang="en-US" sz="1000" baseline="0" dirty="0">
              <a:latin typeface="Arial" charset="0"/>
              <a:ea typeface="Arial" charset="0"/>
              <a:cs typeface="Arial" charset="0"/>
            </a:endParaRPr>
          </a:p>
          <a:p>
            <a:r>
              <a:rPr lang="en-GB" altLang="en-US" sz="1000" baseline="0" dirty="0">
                <a:latin typeface="Arial" charset="0"/>
                <a:ea typeface="Arial" charset="0"/>
                <a:cs typeface="Arial" charset="0"/>
              </a:rPr>
              <a:t>Positives range from having fun to  knowledge building and collaborating </a:t>
            </a:r>
            <a:r>
              <a:rPr lang="is-IS" altLang="en-US" sz="1000" baseline="0" dirty="0">
                <a:latin typeface="Arial" charset="0"/>
                <a:ea typeface="Arial" charset="0"/>
                <a:cs typeface="Arial" charset="0"/>
              </a:rPr>
              <a:t>… not ot forget the opportunity to get better grades!!</a:t>
            </a:r>
          </a:p>
          <a:p>
            <a:endParaRPr lang="is-IS" altLang="en-US" sz="1000" baseline="0" dirty="0">
              <a:latin typeface="Arial" charset="0"/>
              <a:ea typeface="Arial" charset="0"/>
              <a:cs typeface="Arial" charset="0"/>
            </a:endParaRPr>
          </a:p>
          <a:p>
            <a:r>
              <a:rPr lang="en-GB" altLang="en-US" sz="1000" dirty="0">
                <a:latin typeface="Arial" charset="0"/>
                <a:ea typeface="Arial" charset="0"/>
                <a:cs typeface="Arial" charset="0"/>
              </a:rPr>
              <a:t>Negatives range from</a:t>
            </a:r>
            <a:r>
              <a:rPr lang="en-GB" altLang="en-US" sz="1000" baseline="0" dirty="0">
                <a:latin typeface="Arial" charset="0"/>
                <a:ea typeface="Arial" charset="0"/>
                <a:cs typeface="Arial" charset="0"/>
              </a:rPr>
              <a:t> the disappointment not maintaining personal control to fear of taking responsibility for others not contributing.</a:t>
            </a:r>
          </a:p>
          <a:p>
            <a:endParaRPr lang="en-GB" altLang="en-US" sz="1000" baseline="0" dirty="0">
              <a:latin typeface="Arial" charset="0"/>
              <a:ea typeface="Arial" charset="0"/>
              <a:cs typeface="Arial" charset="0"/>
            </a:endParaRPr>
          </a:p>
          <a:p>
            <a:r>
              <a:rPr lang="en-GB" altLang="en-US" sz="1000" baseline="0" dirty="0">
                <a:latin typeface="Arial" charset="0"/>
                <a:ea typeface="Arial" charset="0"/>
                <a:cs typeface="Arial" charset="0"/>
              </a:rPr>
              <a:t>Other feedback suggests some students have experienced teamwork before (maybe at school or in previous modules at UW) and have not had a good experience. </a:t>
            </a:r>
            <a:endParaRPr lang="en-GB" altLang="en-US" sz="1000" dirty="0">
              <a:latin typeface="Arial" charset="0"/>
              <a:ea typeface="Arial" charset="0"/>
              <a:cs typeface="Arial" charset="0"/>
            </a:endParaRPr>
          </a:p>
        </p:txBody>
      </p:sp>
      <p:sp>
        <p:nvSpPr>
          <p:cNvPr id="3072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charset="0"/>
                <a:ea typeface="MS PGothic" charset="-128"/>
              </a:defRPr>
            </a:lvl1pPr>
            <a:lvl2pPr marL="742950" indent="-285750">
              <a:defRPr sz="2400">
                <a:solidFill>
                  <a:schemeClr val="tx1"/>
                </a:solidFill>
                <a:latin typeface="Times" charset="0"/>
                <a:ea typeface="MS PGothic" charset="-128"/>
              </a:defRPr>
            </a:lvl2pPr>
            <a:lvl3pPr marL="1143000" indent="-228600">
              <a:defRPr sz="2400">
                <a:solidFill>
                  <a:schemeClr val="tx1"/>
                </a:solidFill>
                <a:latin typeface="Times" charset="0"/>
                <a:ea typeface="MS PGothic" charset="-128"/>
              </a:defRPr>
            </a:lvl3pPr>
            <a:lvl4pPr marL="1600200" indent="-228600">
              <a:defRPr sz="2400">
                <a:solidFill>
                  <a:schemeClr val="tx1"/>
                </a:solidFill>
                <a:latin typeface="Times" charset="0"/>
                <a:ea typeface="MS PGothic" charset="-128"/>
              </a:defRPr>
            </a:lvl4pPr>
            <a:lvl5pPr marL="2057400" indent="-228600">
              <a:defRPr sz="2400">
                <a:solidFill>
                  <a:schemeClr val="tx1"/>
                </a:solidFill>
                <a:latin typeface="Times" charset="0"/>
                <a:ea typeface="MS PGothic" charset="-128"/>
              </a:defRPr>
            </a:lvl5pPr>
            <a:lvl6pPr marL="2514600" indent="-228600" eaLnBrk="0" fontAlgn="base" hangingPunct="0">
              <a:spcBef>
                <a:spcPct val="0"/>
              </a:spcBef>
              <a:spcAft>
                <a:spcPct val="0"/>
              </a:spcAft>
              <a:defRPr sz="2400">
                <a:solidFill>
                  <a:schemeClr val="tx1"/>
                </a:solidFill>
                <a:latin typeface="Times" charset="0"/>
                <a:ea typeface="MS PGothic" charset="-128"/>
              </a:defRPr>
            </a:lvl6pPr>
            <a:lvl7pPr marL="2971800" indent="-228600" eaLnBrk="0" fontAlgn="base" hangingPunct="0">
              <a:spcBef>
                <a:spcPct val="0"/>
              </a:spcBef>
              <a:spcAft>
                <a:spcPct val="0"/>
              </a:spcAft>
              <a:defRPr sz="2400">
                <a:solidFill>
                  <a:schemeClr val="tx1"/>
                </a:solidFill>
                <a:latin typeface="Times" charset="0"/>
                <a:ea typeface="MS PGothic" charset="-128"/>
              </a:defRPr>
            </a:lvl7pPr>
            <a:lvl8pPr marL="3429000" indent="-228600" eaLnBrk="0" fontAlgn="base" hangingPunct="0">
              <a:spcBef>
                <a:spcPct val="0"/>
              </a:spcBef>
              <a:spcAft>
                <a:spcPct val="0"/>
              </a:spcAft>
              <a:defRPr sz="2400">
                <a:solidFill>
                  <a:schemeClr val="tx1"/>
                </a:solidFill>
                <a:latin typeface="Times" charset="0"/>
                <a:ea typeface="MS PGothic" charset="-128"/>
              </a:defRPr>
            </a:lvl8pPr>
            <a:lvl9pPr marL="3886200" indent="-228600" eaLnBrk="0" fontAlgn="base" hangingPunct="0">
              <a:spcBef>
                <a:spcPct val="0"/>
              </a:spcBef>
              <a:spcAft>
                <a:spcPct val="0"/>
              </a:spcAft>
              <a:defRPr sz="2400">
                <a:solidFill>
                  <a:schemeClr val="tx1"/>
                </a:solidFill>
                <a:latin typeface="Times" charset="0"/>
                <a:ea typeface="MS PGothic" charset="-128"/>
              </a:defRPr>
            </a:lvl9pPr>
          </a:lstStyle>
          <a:p>
            <a:fld id="{442139DE-E18E-1D40-AD4F-5ECAA4D26A78}" type="slidenum">
              <a:rPr lang="en-US" altLang="en-US" sz="1200"/>
              <a:pPr/>
              <a:t>9</a:t>
            </a:fld>
            <a:endParaRPr lang="en-US" altLang="en-US" sz="1200"/>
          </a:p>
        </p:txBody>
      </p:sp>
    </p:spTree>
    <p:extLst>
      <p:ext uri="{BB962C8B-B14F-4D97-AF65-F5344CB8AC3E}">
        <p14:creationId xmlns:p14="http://schemas.microsoft.com/office/powerpoint/2010/main" val="113655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txBox="1">
            <a:spLocks noChangeArrowheads="1"/>
          </p:cNvSpPr>
          <p:nvPr userDrawn="1"/>
        </p:nvSpPr>
        <p:spPr bwMode="auto">
          <a:xfrm>
            <a:off x="395288" y="333375"/>
            <a:ext cx="8439150" cy="503238"/>
          </a:xfrm>
          <a:prstGeom prst="rect">
            <a:avLst/>
          </a:prstGeom>
          <a:solidFill>
            <a:srgbClr val="3366FF"/>
          </a:solidFill>
          <a:ln>
            <a:noFill/>
          </a:ln>
          <a:extLst/>
        </p:spPr>
        <p:txBody>
          <a:bodyPr anchor="ctr"/>
          <a:lst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endParaRPr lang="en-US" sz="2800" dirty="0">
              <a:solidFill>
                <a:srgbClr val="E9EFAF"/>
              </a:solidFill>
              <a:ea typeface="ＭＳ Ｐゴシック" charset="0"/>
              <a:cs typeface="ＭＳ Ｐゴシック" charset="0"/>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Date Placeholder 4"/>
          <p:cNvSpPr>
            <a:spLocks noGrp="1" noChangeArrowheads="1"/>
          </p:cNvSpPr>
          <p:nvPr>
            <p:ph type="dt" sz="half" idx="10"/>
          </p:nvPr>
        </p:nvSpPr>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p:cNvSpPr>
            <a:spLocks noGrp="1" noChangeArrowheads="1"/>
          </p:cNvSpPr>
          <p:nvPr>
            <p:ph type="sldNum" sz="quarter" idx="12"/>
          </p:nvPr>
        </p:nvSpPr>
        <p:spPr/>
        <p:txBody>
          <a:bodyPr/>
          <a:lstStyle>
            <a:lvl1pPr>
              <a:defRPr/>
            </a:lvl1pPr>
          </a:lstStyle>
          <a:p>
            <a:pPr>
              <a:defRPr/>
            </a:pPr>
            <a:fld id="{DD0CA0B4-F980-6E4C-B632-4E5021C3A311}" type="slidenum">
              <a:rPr lang="en-US" altLang="en-US"/>
              <a:pPr>
                <a:defRPr/>
              </a:pPr>
              <a:t>‹#›</a:t>
            </a:fld>
            <a:endParaRPr lang="en-US" altLang="en-US"/>
          </a:p>
        </p:txBody>
      </p:sp>
    </p:spTree>
    <p:extLst>
      <p:ext uri="{BB962C8B-B14F-4D97-AF65-F5344CB8AC3E}">
        <p14:creationId xmlns:p14="http://schemas.microsoft.com/office/powerpoint/2010/main" val="22426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1295C62-B861-2D46-B499-7724BB142B4D}" type="slidenum">
              <a:rPr lang="en-US" altLang="en-US"/>
              <a:pPr>
                <a:defRPr/>
              </a:pPr>
              <a:t>‹#›</a:t>
            </a:fld>
            <a:endParaRPr lang="en-US" altLang="en-US"/>
          </a:p>
        </p:txBody>
      </p:sp>
    </p:spTree>
    <p:extLst>
      <p:ext uri="{BB962C8B-B14F-4D97-AF65-F5344CB8AC3E}">
        <p14:creationId xmlns:p14="http://schemas.microsoft.com/office/powerpoint/2010/main" val="1338443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7D044FE-B0C1-9B4D-BD37-C7C2727604E2}" type="slidenum">
              <a:rPr lang="en-US" altLang="en-US"/>
              <a:pPr>
                <a:defRPr/>
              </a:pPr>
              <a:t>‹#›</a:t>
            </a:fld>
            <a:endParaRPr lang="en-US" altLang="en-US"/>
          </a:p>
        </p:txBody>
      </p:sp>
    </p:spTree>
    <p:extLst>
      <p:ext uri="{BB962C8B-B14F-4D97-AF65-F5344CB8AC3E}">
        <p14:creationId xmlns:p14="http://schemas.microsoft.com/office/powerpoint/2010/main" val="329592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endParaRPr lang="en-GB"/>
          </a:p>
        </p:txBody>
      </p:sp>
      <p:sp>
        <p:nvSpPr>
          <p:cNvPr id="3" name="SmartArt Placeholder 2"/>
          <p:cNvSpPr>
            <a:spLocks noGrp="1"/>
          </p:cNvSpPr>
          <p:nvPr>
            <p:ph type="dgm" idx="1"/>
          </p:nvPr>
        </p:nvSpPr>
        <p:spPr>
          <a:xfrm>
            <a:off x="685800" y="1981200"/>
            <a:ext cx="7772400" cy="4114800"/>
          </a:xfrm>
        </p:spPr>
        <p:txBody>
          <a:bodyPr/>
          <a:lstStyle/>
          <a:p>
            <a:pPr lvl="0"/>
            <a:endParaRPr lang="en-GB"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A3F001-B489-7B40-9C7B-DB6064918D03}" type="slidenum">
              <a:rPr lang="en-US" altLang="en-US"/>
              <a:pPr>
                <a:defRPr/>
              </a:pPr>
              <a:t>‹#›</a:t>
            </a:fld>
            <a:endParaRPr lang="en-US" altLang="en-US"/>
          </a:p>
        </p:txBody>
      </p:sp>
    </p:spTree>
    <p:extLst>
      <p:ext uri="{BB962C8B-B14F-4D97-AF65-F5344CB8AC3E}">
        <p14:creationId xmlns:p14="http://schemas.microsoft.com/office/powerpoint/2010/main" val="1108317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5" name="Rectangle 7"/>
          <p:cNvSpPr>
            <a:spLocks noChangeArrowheads="1"/>
          </p:cNvSpPr>
          <p:nvPr userDrawn="1"/>
        </p:nvSpPr>
        <p:spPr bwMode="auto">
          <a:xfrm>
            <a:off x="-36513" y="0"/>
            <a:ext cx="9288463" cy="6858000"/>
          </a:xfrm>
          <a:prstGeom prst="rect">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sz="2400">
                <a:solidFill>
                  <a:schemeClr val="tx1"/>
                </a:solidFill>
                <a:latin typeface="Times" charset="0"/>
                <a:ea typeface="MS PGothic" pitchFamily="34" charset="-128"/>
              </a:defRPr>
            </a:lvl1pPr>
            <a:lvl2pPr marL="742950" indent="-285750" eaLnBrk="0" hangingPunct="0">
              <a:defRPr sz="2400">
                <a:solidFill>
                  <a:schemeClr val="tx1"/>
                </a:solidFill>
                <a:latin typeface="Times" charset="0"/>
                <a:ea typeface="MS PGothic" pitchFamily="34" charset="-128"/>
              </a:defRPr>
            </a:lvl2pPr>
            <a:lvl3pPr marL="1143000" indent="-228600" eaLnBrk="0" hangingPunct="0">
              <a:defRPr sz="2400">
                <a:solidFill>
                  <a:schemeClr val="tx1"/>
                </a:solidFill>
                <a:latin typeface="Times" charset="0"/>
                <a:ea typeface="MS PGothic" pitchFamily="34" charset="-128"/>
              </a:defRPr>
            </a:lvl3pPr>
            <a:lvl4pPr marL="1600200" indent="-228600" eaLnBrk="0" hangingPunct="0">
              <a:defRPr sz="2400">
                <a:solidFill>
                  <a:schemeClr val="tx1"/>
                </a:solidFill>
                <a:latin typeface="Times" charset="0"/>
                <a:ea typeface="MS PGothic" pitchFamily="34" charset="-128"/>
              </a:defRPr>
            </a:lvl4pPr>
            <a:lvl5pPr marL="2057400" indent="-228600" eaLnBrk="0" hangingPunct="0">
              <a:defRPr sz="2400">
                <a:solidFill>
                  <a:schemeClr val="tx1"/>
                </a:solidFill>
                <a:latin typeface="Times" charset="0"/>
                <a:ea typeface="MS PGothic" pitchFamily="34" charset="-128"/>
              </a:defRPr>
            </a:lvl5pPr>
            <a:lvl6pPr marL="2514600" indent="-228600" eaLnBrk="0" fontAlgn="base" hangingPunct="0">
              <a:spcBef>
                <a:spcPct val="0"/>
              </a:spcBef>
              <a:spcAft>
                <a:spcPct val="0"/>
              </a:spcAft>
              <a:defRPr sz="2400">
                <a:solidFill>
                  <a:schemeClr val="tx1"/>
                </a:solidFill>
                <a:latin typeface="Times" charset="0"/>
                <a:ea typeface="MS PGothic" pitchFamily="34" charset="-128"/>
              </a:defRPr>
            </a:lvl6pPr>
            <a:lvl7pPr marL="2971800" indent="-228600" eaLnBrk="0" fontAlgn="base" hangingPunct="0">
              <a:spcBef>
                <a:spcPct val="0"/>
              </a:spcBef>
              <a:spcAft>
                <a:spcPct val="0"/>
              </a:spcAft>
              <a:defRPr sz="2400">
                <a:solidFill>
                  <a:schemeClr val="tx1"/>
                </a:solidFill>
                <a:latin typeface="Times" charset="0"/>
                <a:ea typeface="MS PGothic" pitchFamily="34" charset="-128"/>
              </a:defRPr>
            </a:lvl7pPr>
            <a:lvl8pPr marL="3429000" indent="-228600" eaLnBrk="0" fontAlgn="base" hangingPunct="0">
              <a:spcBef>
                <a:spcPct val="0"/>
              </a:spcBef>
              <a:spcAft>
                <a:spcPct val="0"/>
              </a:spcAft>
              <a:defRPr sz="2400">
                <a:solidFill>
                  <a:schemeClr val="tx1"/>
                </a:solidFill>
                <a:latin typeface="Times" charset="0"/>
                <a:ea typeface="MS PGothic" pitchFamily="34" charset="-128"/>
              </a:defRPr>
            </a:lvl8pPr>
            <a:lvl9pPr marL="3886200" indent="-228600" eaLnBrk="0" fontAlgn="base" hangingPunct="0">
              <a:spcBef>
                <a:spcPct val="0"/>
              </a:spcBef>
              <a:spcAft>
                <a:spcPct val="0"/>
              </a:spcAft>
              <a:defRPr sz="2400">
                <a:solidFill>
                  <a:schemeClr val="tx1"/>
                </a:solidFill>
                <a:latin typeface="Times" charset="0"/>
                <a:ea typeface="MS PGothic" pitchFamily="34" charset="-128"/>
              </a:defRPr>
            </a:lvl9pPr>
          </a:lstStyle>
          <a:p>
            <a:pPr eaLnBrk="1" hangingPunct="1">
              <a:defRPr/>
            </a:pPr>
            <a:endParaRPr lang="en-US" altLang="en-US"/>
          </a:p>
        </p:txBody>
      </p:sp>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190500"/>
            <a:ext cx="87122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5"/>
          <p:cNvCxnSpPr>
            <a:cxnSpLocks noChangeShapeType="1"/>
          </p:cNvCxnSpPr>
          <p:nvPr userDrawn="1"/>
        </p:nvCxnSpPr>
        <p:spPr bwMode="auto">
          <a:xfrm>
            <a:off x="7043738" y="5589588"/>
            <a:ext cx="0" cy="871537"/>
          </a:xfrm>
          <a:prstGeom prst="line">
            <a:avLst/>
          </a:prstGeom>
          <a:noFill/>
          <a:ln w="19050">
            <a:solidFill>
              <a:schemeClr val="bg1"/>
            </a:solidFill>
            <a:round/>
            <a:headEnd/>
            <a:tailEnd/>
          </a:ln>
          <a:extLst>
            <a:ext uri="{909E8E84-426E-40DD-AFC4-6F175D3DCCD1}">
              <a14:hiddenFill xmlns:a14="http://schemas.microsoft.com/office/drawing/2010/main">
                <a:noFill/>
              </a14:hiddenFill>
            </a:ext>
          </a:extLst>
        </p:spPr>
      </p:cxnSp>
      <p:pic>
        <p:nvPicPr>
          <p:cNvPr id="8" name="Picture 13" descr="uw-logo-white"/>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161213" y="5683250"/>
            <a:ext cx="1514475"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043608" y="1268760"/>
            <a:ext cx="7200800" cy="1470025"/>
          </a:xfrm>
        </p:spPr>
        <p:txBody>
          <a:bodyPr anchor="b"/>
          <a:lstStyle>
            <a:lvl1pPr>
              <a:defRPr sz="4000" baseline="0">
                <a:solidFill>
                  <a:schemeClr val="bg1"/>
                </a:solidFill>
              </a:defRPr>
            </a:lvl1pPr>
          </a:lstStyle>
          <a:p>
            <a:r>
              <a:rPr lang="en-GB"/>
              <a:t>Click to edit Master title style</a:t>
            </a:r>
            <a:endParaRPr lang="en-GB" dirty="0"/>
          </a:p>
        </p:txBody>
      </p:sp>
      <p:sp>
        <p:nvSpPr>
          <p:cNvPr id="3" name="Subtitle 2"/>
          <p:cNvSpPr>
            <a:spLocks noGrp="1"/>
          </p:cNvSpPr>
          <p:nvPr>
            <p:ph type="subTitle" idx="1"/>
          </p:nvPr>
        </p:nvSpPr>
        <p:spPr>
          <a:xfrm>
            <a:off x="1043608" y="2826104"/>
            <a:ext cx="7200800" cy="1296144"/>
          </a:xfrm>
        </p:spPr>
        <p:txBody>
          <a:bodyPr/>
          <a:lstStyle>
            <a:lvl1pPr marL="0" indent="0" algn="l">
              <a:buNone/>
              <a:defRPr sz="280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GB" dirty="0"/>
          </a:p>
        </p:txBody>
      </p:sp>
      <p:sp>
        <p:nvSpPr>
          <p:cNvPr id="19" name="Text Placeholder 18"/>
          <p:cNvSpPr>
            <a:spLocks noGrp="1"/>
          </p:cNvSpPr>
          <p:nvPr>
            <p:ph type="body" sz="quarter" idx="10"/>
          </p:nvPr>
        </p:nvSpPr>
        <p:spPr>
          <a:xfrm>
            <a:off x="1043608" y="4221088"/>
            <a:ext cx="7200900" cy="1223962"/>
          </a:xfrm>
        </p:spPr>
        <p:txBody>
          <a:bodyPr/>
          <a:lstStyle>
            <a:lvl1pPr marL="0" indent="0">
              <a:buNone/>
              <a:defRPr sz="1800" strike="noStrike" baseline="0">
                <a:solidFill>
                  <a:srgbClr val="FFFFFF"/>
                </a:solidFill>
              </a:defRPr>
            </a:lvl1pPr>
          </a:lstStyle>
          <a:p>
            <a:pPr lvl="0"/>
            <a:r>
              <a:rPr lang="en-GB"/>
              <a:t>Click to edit Master text styles</a:t>
            </a:r>
          </a:p>
        </p:txBody>
      </p:sp>
    </p:spTree>
    <p:extLst>
      <p:ext uri="{BB962C8B-B14F-4D97-AF65-F5344CB8AC3E}">
        <p14:creationId xmlns:p14="http://schemas.microsoft.com/office/powerpoint/2010/main" val="667777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44001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2"/>
          <p:cNvSpPr>
            <a:spLocks noGrp="1" noChangeArrowheads="1"/>
          </p:cNvSpPr>
          <p:nvPr>
            <p:ph type="title"/>
          </p:nvPr>
        </p:nvSpPr>
        <p:spPr>
          <a:xfrm>
            <a:off x="395536" y="332656"/>
            <a:ext cx="8439472" cy="504055"/>
          </a:xfrm>
          <a:solidFill>
            <a:srgbClr val="3366FF"/>
          </a:solidFill>
        </p:spPr>
        <p:txBody>
          <a:bodyPr/>
          <a:lstStyle/>
          <a:p>
            <a:endParaRPr lang="en-US" dirty="0"/>
          </a:p>
        </p:txBody>
      </p:sp>
    </p:spTree>
    <p:extLst>
      <p:ext uri="{BB962C8B-B14F-4D97-AF65-F5344CB8AC3E}">
        <p14:creationId xmlns:p14="http://schemas.microsoft.com/office/powerpoint/2010/main" val="334020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2"/>
          <p:cNvSpPr txBox="1">
            <a:spLocks noChangeArrowheads="1"/>
          </p:cNvSpPr>
          <p:nvPr userDrawn="1"/>
        </p:nvSpPr>
        <p:spPr bwMode="auto">
          <a:xfrm>
            <a:off x="395288" y="333375"/>
            <a:ext cx="8439150" cy="503238"/>
          </a:xfrm>
          <a:prstGeom prst="rect">
            <a:avLst/>
          </a:prstGeom>
          <a:solidFill>
            <a:srgbClr val="3366FF"/>
          </a:solidFill>
          <a:ln>
            <a:noFill/>
          </a:ln>
          <a:extLst/>
        </p:spPr>
        <p:txBody>
          <a:bodyPr anchor="ctr"/>
          <a:lst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defRPr/>
            </a:pPr>
            <a:endParaRPr lang="en-US" sz="2800" dirty="0">
              <a:solidFill>
                <a:srgbClr val="E9EFAF"/>
              </a:solidFill>
              <a:ea typeface="ＭＳ Ｐゴシック" charset="0"/>
              <a:cs typeface="ＭＳ Ｐゴシック"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52054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4EAC3D-5F11-D64F-B1C0-DC221935AF55}" type="slidenum">
              <a:rPr lang="en-US" altLang="en-US"/>
              <a:pPr>
                <a:defRPr/>
              </a:pPr>
              <a:t>‹#›</a:t>
            </a:fld>
            <a:endParaRPr lang="en-US" altLang="en-US"/>
          </a:p>
        </p:txBody>
      </p:sp>
    </p:spTree>
    <p:extLst>
      <p:ext uri="{BB962C8B-B14F-4D97-AF65-F5344CB8AC3E}">
        <p14:creationId xmlns:p14="http://schemas.microsoft.com/office/powerpoint/2010/main" val="1063350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3D0B5B5-949A-DE45-96F5-20B83B37E133}" type="slidenum">
              <a:rPr lang="en-US" altLang="en-US"/>
              <a:pPr>
                <a:defRPr/>
              </a:pPr>
              <a:t>‹#›</a:t>
            </a:fld>
            <a:endParaRPr lang="en-US" altLang="en-US"/>
          </a:p>
        </p:txBody>
      </p:sp>
    </p:spTree>
    <p:extLst>
      <p:ext uri="{BB962C8B-B14F-4D97-AF65-F5344CB8AC3E}">
        <p14:creationId xmlns:p14="http://schemas.microsoft.com/office/powerpoint/2010/main" val="369363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205D0A5-2BC8-6040-B7DC-6E4E8A07F199}" type="slidenum">
              <a:rPr lang="en-US" altLang="en-US"/>
              <a:pPr>
                <a:defRPr/>
              </a:pPr>
              <a:t>‹#›</a:t>
            </a:fld>
            <a:endParaRPr lang="en-US" altLang="en-US"/>
          </a:p>
        </p:txBody>
      </p:sp>
    </p:spTree>
    <p:extLst>
      <p:ext uri="{BB962C8B-B14F-4D97-AF65-F5344CB8AC3E}">
        <p14:creationId xmlns:p14="http://schemas.microsoft.com/office/powerpoint/2010/main" val="1660823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395536" y="332656"/>
            <a:ext cx="8439472" cy="504055"/>
          </a:xfrm>
          <a:solidFill>
            <a:srgbClr val="3366FF"/>
          </a:solidFill>
        </p:spPr>
        <p:txBody>
          <a:bodyPr/>
          <a:lstStyle/>
          <a:p>
            <a:endParaRPr lang="en-US" dirty="0"/>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260522-3D4E-414E-8A42-5281216F6538}" type="slidenum">
              <a:rPr lang="en-US" altLang="en-US"/>
              <a:pPr>
                <a:defRPr/>
              </a:pPr>
              <a:t>‹#›</a:t>
            </a:fld>
            <a:endParaRPr lang="en-US" altLang="en-US"/>
          </a:p>
        </p:txBody>
      </p:sp>
    </p:spTree>
    <p:extLst>
      <p:ext uri="{BB962C8B-B14F-4D97-AF65-F5344CB8AC3E}">
        <p14:creationId xmlns:p14="http://schemas.microsoft.com/office/powerpoint/2010/main" val="461313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653CFB7-51CA-7F47-8D47-AD0632CD6958}" type="slidenum">
              <a:rPr lang="en-US" altLang="en-US"/>
              <a:pPr>
                <a:defRPr/>
              </a:pPr>
              <a:t>‹#›</a:t>
            </a:fld>
            <a:endParaRPr lang="en-US" altLang="en-US"/>
          </a:p>
        </p:txBody>
      </p:sp>
    </p:spTree>
    <p:extLst>
      <p:ext uri="{BB962C8B-B14F-4D97-AF65-F5344CB8AC3E}">
        <p14:creationId xmlns:p14="http://schemas.microsoft.com/office/powerpoint/2010/main" val="887743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2E49C70-E8E8-944C-98D2-B2B368FD1610}" type="slidenum">
              <a:rPr lang="en-US" altLang="en-US"/>
              <a:pPr>
                <a:defRPr/>
              </a:pPr>
              <a:t>‹#›</a:t>
            </a:fld>
            <a:endParaRPr lang="en-US" altLang="en-US"/>
          </a:p>
        </p:txBody>
      </p:sp>
    </p:spTree>
    <p:extLst>
      <p:ext uri="{BB962C8B-B14F-4D97-AF65-F5344CB8AC3E}">
        <p14:creationId xmlns:p14="http://schemas.microsoft.com/office/powerpoint/2010/main" val="1731789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Times" panose="02020603050405020304" pitchFamily="18" charset="0"/>
                <a:ea typeface="MS PGothic" panose="020B0600070205080204" pitchFamily="34" charset="-128"/>
              </a:defRPr>
            </a:lvl1pPr>
          </a:lstStyle>
          <a:p>
            <a:pPr>
              <a:defRPr/>
            </a:pPr>
            <a:fld id="{F18FEDE7-9CED-B441-BF93-978A48EC37C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512" r:id="rId1"/>
    <p:sldLayoutId id="2147484513" r:id="rId2"/>
    <p:sldLayoutId id="2147484514" r:id="rId3"/>
    <p:sldLayoutId id="2147484503" r:id="rId4"/>
    <p:sldLayoutId id="2147484504" r:id="rId5"/>
    <p:sldLayoutId id="2147484505" r:id="rId6"/>
    <p:sldLayoutId id="2147484506" r:id="rId7"/>
    <p:sldLayoutId id="2147484507" r:id="rId8"/>
    <p:sldLayoutId id="2147484508" r:id="rId9"/>
    <p:sldLayoutId id="2147484509" r:id="rId10"/>
    <p:sldLayoutId id="2147484510" r:id="rId11"/>
    <p:sldLayoutId id="2147484511" r:id="rId12"/>
    <p:sldLayoutId id="2147484515" r:id="rId13"/>
  </p:sldLayoutIdLst>
  <p:txStyles>
    <p:titleStyle>
      <a:lvl1pPr algn="ctr" rtl="0" eaLnBrk="0" fontAlgn="base" hangingPunct="0">
        <a:spcBef>
          <a:spcPct val="0"/>
        </a:spcBef>
        <a:spcAft>
          <a:spcPct val="0"/>
        </a:spcAft>
        <a:defRPr sz="4400">
          <a:solidFill>
            <a:schemeClr val="tx2"/>
          </a:solidFill>
          <a:latin typeface="+mj-lt"/>
          <a:ea typeface="MS PGothic" pitchFamily="34" charset="-128"/>
          <a:cs typeface="ＭＳ Ｐゴシック" charset="-128"/>
        </a:defRPr>
      </a:lvl1pPr>
      <a:lvl2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dl.acm.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www.educase.edu/" TargetMode="External"/><Relationship Id="rId5" Type="http://schemas.openxmlformats.org/officeDocument/2006/relationships/hyperlink" Target="https://eric.ed.gov/?id=ED343465" TargetMode="External"/><Relationship Id="rId4" Type="http://schemas.openxmlformats.org/officeDocument/2006/relationships/hyperlink" Target="http://www.heacademy.ac.uk/research/Harvey_Drew_Smith.pdf"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ctrTitle"/>
          </p:nvPr>
        </p:nvSpPr>
        <p:spPr>
          <a:xfrm>
            <a:off x="971550" y="692150"/>
            <a:ext cx="7200900" cy="1944688"/>
          </a:xfrm>
        </p:spPr>
        <p:txBody>
          <a:bodyPr/>
          <a:lstStyle/>
          <a:p>
            <a:r>
              <a:rPr lang="en-US" altLang="en-US" sz="3200" dirty="0">
                <a:latin typeface="Calibri" charset="0"/>
                <a:ea typeface="MS PGothic" charset="-128"/>
              </a:rPr>
              <a:t/>
            </a:r>
            <a:br>
              <a:rPr lang="en-US" altLang="en-US" sz="3200" dirty="0">
                <a:latin typeface="Calibri" charset="0"/>
                <a:ea typeface="MS PGothic" charset="-128"/>
              </a:rPr>
            </a:br>
            <a:r>
              <a:rPr lang="en-US" altLang="en-US" sz="3600" b="1" dirty="0">
                <a:ea typeface="MS PGothic" charset="-128"/>
              </a:rPr>
              <a:t>Evaluation of Students’ Experience of Team-based Experiential Learning through the Collaborative SAP Project</a:t>
            </a:r>
          </a:p>
        </p:txBody>
      </p:sp>
      <p:sp>
        <p:nvSpPr>
          <p:cNvPr id="16386" name="Subtitle 2"/>
          <p:cNvSpPr>
            <a:spLocks noGrp="1"/>
          </p:cNvSpPr>
          <p:nvPr>
            <p:ph type="subTitle" idx="1"/>
          </p:nvPr>
        </p:nvSpPr>
        <p:spPr>
          <a:xfrm>
            <a:off x="1129952" y="3292355"/>
            <a:ext cx="3062288" cy="1624013"/>
          </a:xfrm>
        </p:spPr>
        <p:txBody>
          <a:bodyPr anchor="b"/>
          <a:lstStyle/>
          <a:p>
            <a:pPr>
              <a:lnSpc>
                <a:spcPct val="80000"/>
              </a:lnSpc>
            </a:pPr>
            <a:endParaRPr lang="en-US" altLang="en-US" sz="1600" dirty="0">
              <a:latin typeface="Calibri" charset="0"/>
              <a:ea typeface="MS PGothic" charset="-128"/>
            </a:endParaRPr>
          </a:p>
          <a:p>
            <a:pPr algn="ctr"/>
            <a:r>
              <a:rPr lang="en-US" altLang="en-US" sz="2000" b="1" dirty="0">
                <a:ea typeface="MS PGothic" charset="-128"/>
              </a:rPr>
              <a:t>Dr Vessela Warren, </a:t>
            </a:r>
            <a:r>
              <a:rPr lang="en-GB" altLang="en-US" sz="2000" dirty="0">
                <a:ea typeface="MS PGothic" charset="-128"/>
              </a:rPr>
              <a:t>SAP Project Staff Partner</a:t>
            </a:r>
            <a:endParaRPr lang="en-US" altLang="en-US" sz="2400" dirty="0">
              <a:latin typeface="Calibri" charset="0"/>
              <a:ea typeface="MS PGothic" charset="-128"/>
            </a:endParaRPr>
          </a:p>
        </p:txBody>
      </p:sp>
      <p:sp>
        <p:nvSpPr>
          <p:cNvPr id="8196" name="TextBox 3"/>
          <p:cNvSpPr txBox="1">
            <a:spLocks noChangeArrowheads="1"/>
          </p:cNvSpPr>
          <p:nvPr/>
        </p:nvSpPr>
        <p:spPr bwMode="auto">
          <a:xfrm>
            <a:off x="1476375" y="2819400"/>
            <a:ext cx="619125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MS PGothic" charset="-128"/>
              </a:defRPr>
            </a:lvl1pPr>
            <a:lvl2pPr marL="742950" indent="-285750">
              <a:spcBef>
                <a:spcPct val="20000"/>
              </a:spcBef>
              <a:buChar char="–"/>
              <a:defRPr sz="2800">
                <a:solidFill>
                  <a:schemeClr val="tx1"/>
                </a:solidFill>
                <a:latin typeface="Arial" charset="0"/>
                <a:ea typeface="MS PGothic" charset="-128"/>
              </a:defRPr>
            </a:lvl2pPr>
            <a:lvl3pPr marL="1143000" indent="-228600">
              <a:spcBef>
                <a:spcPct val="20000"/>
              </a:spcBef>
              <a:buChar char="•"/>
              <a:defRPr sz="2400">
                <a:solidFill>
                  <a:schemeClr val="tx1"/>
                </a:solidFill>
                <a:latin typeface="Arial" charset="0"/>
                <a:ea typeface="MS PGothic" charset="-128"/>
              </a:defRPr>
            </a:lvl3pPr>
            <a:lvl4pPr marL="1600200" indent="-228600">
              <a:spcBef>
                <a:spcPct val="20000"/>
              </a:spcBef>
              <a:buChar char="–"/>
              <a:defRPr sz="2000">
                <a:solidFill>
                  <a:schemeClr val="tx1"/>
                </a:solidFill>
                <a:latin typeface="Arial" charset="0"/>
                <a:ea typeface="MS PGothic" charset="-128"/>
              </a:defRPr>
            </a:lvl4pPr>
            <a:lvl5pPr marL="2057400" indent="-228600">
              <a:spcBef>
                <a:spcPct val="20000"/>
              </a:spcBef>
              <a:buChar char="»"/>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charset="-128"/>
              </a:defRPr>
            </a:lvl9pPr>
          </a:lstStyle>
          <a:p>
            <a:pPr algn="ctr">
              <a:buNone/>
            </a:pPr>
            <a:r>
              <a:rPr lang="en-GB" sz="2000" dirty="0">
                <a:latin typeface="+mn-lt"/>
              </a:rPr>
              <a:t>LTSE </a:t>
            </a:r>
            <a:r>
              <a:rPr lang="en-GB" sz="2000" i="1" dirty="0">
                <a:latin typeface="+mn-lt"/>
              </a:rPr>
              <a:t>Beyond Boundaries</a:t>
            </a:r>
          </a:p>
          <a:p>
            <a:pPr algn="ctr">
              <a:buNone/>
            </a:pPr>
            <a:r>
              <a:rPr lang="en-GB" sz="2000" i="1" dirty="0">
                <a:latin typeface="+mn-lt"/>
              </a:rPr>
              <a:t>University of Worcester Annual Learning, Teaching &amp; Student Experience Conference - 15-16 June 2017</a:t>
            </a:r>
          </a:p>
        </p:txBody>
      </p:sp>
      <p:sp>
        <p:nvSpPr>
          <p:cNvPr id="6" name="Subtitle 2"/>
          <p:cNvSpPr txBox="1">
            <a:spLocks/>
          </p:cNvSpPr>
          <p:nvPr/>
        </p:nvSpPr>
        <p:spPr bwMode="auto">
          <a:xfrm>
            <a:off x="4860032" y="3331923"/>
            <a:ext cx="3062288" cy="162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b"/>
          <a:lstStyle>
            <a:lvl1pPr marL="0" indent="0" algn="l" rtl="0" eaLnBrk="0" fontAlgn="base" hangingPunct="0">
              <a:spcBef>
                <a:spcPct val="20000"/>
              </a:spcBef>
              <a:spcAft>
                <a:spcPct val="0"/>
              </a:spcAft>
              <a:buNone/>
              <a:defRPr sz="2800">
                <a:solidFill>
                  <a:schemeClr val="bg1"/>
                </a:solidFill>
                <a:latin typeface="+mn-lt"/>
                <a:ea typeface="MS PGothic" pitchFamily="34" charset="-128"/>
                <a:cs typeface="ＭＳ Ｐゴシック" charset="-128"/>
              </a:defRPr>
            </a:lvl1pPr>
            <a:lvl2pPr marL="457200" indent="0" algn="ctr" rtl="0" eaLnBrk="0" fontAlgn="base" hangingPunct="0">
              <a:spcBef>
                <a:spcPct val="20000"/>
              </a:spcBef>
              <a:spcAft>
                <a:spcPct val="0"/>
              </a:spcAft>
              <a:buNone/>
              <a:defRPr sz="28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sz="2400">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20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2000">
                <a:solidFill>
                  <a:schemeClr val="tx1"/>
                </a:solidFill>
                <a:latin typeface="+mn-lt"/>
                <a:ea typeface="MS PGothic" pitchFamily="34" charset="-128"/>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algn="ctr">
              <a:defRPr/>
            </a:pPr>
            <a:r>
              <a:rPr lang="en-US" sz="2000" b="1" dirty="0"/>
              <a:t>Dr Kay Emblen-Perry </a:t>
            </a:r>
            <a:endParaRPr lang="en-GB" sz="2000" kern="0" dirty="0"/>
          </a:p>
          <a:p>
            <a:pPr algn="ctr">
              <a:defRPr/>
            </a:pPr>
            <a:r>
              <a:rPr lang="en-GB" sz="2000" kern="0" dirty="0"/>
              <a:t>SAP Project Staff Partner</a:t>
            </a:r>
            <a:endParaRPr lang="en-US" altLang="en-US" sz="2400" kern="0" dirty="0">
              <a:latin typeface="Calibri" charset="0"/>
              <a:ea typeface="MS PGothic" charset="-128"/>
            </a:endParaRPr>
          </a:p>
        </p:txBody>
      </p:sp>
      <p:sp>
        <p:nvSpPr>
          <p:cNvPr id="7" name="Subtitle 2"/>
          <p:cNvSpPr txBox="1">
            <a:spLocks/>
          </p:cNvSpPr>
          <p:nvPr/>
        </p:nvSpPr>
        <p:spPr bwMode="auto">
          <a:xfrm>
            <a:off x="2867644" y="4369573"/>
            <a:ext cx="3062288" cy="162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nchor="b"/>
          <a:lstStyle>
            <a:lvl1pPr marL="0" indent="0" algn="l" rtl="0" eaLnBrk="0" fontAlgn="base" hangingPunct="0">
              <a:spcBef>
                <a:spcPct val="20000"/>
              </a:spcBef>
              <a:spcAft>
                <a:spcPct val="0"/>
              </a:spcAft>
              <a:buNone/>
              <a:defRPr sz="2800">
                <a:solidFill>
                  <a:schemeClr val="bg1"/>
                </a:solidFill>
                <a:latin typeface="+mn-lt"/>
                <a:ea typeface="MS PGothic" pitchFamily="34" charset="-128"/>
                <a:cs typeface="ＭＳ Ｐゴシック" charset="-128"/>
              </a:defRPr>
            </a:lvl1pPr>
            <a:lvl2pPr marL="457200" indent="0" algn="ctr" rtl="0" eaLnBrk="0" fontAlgn="base" hangingPunct="0">
              <a:spcBef>
                <a:spcPct val="20000"/>
              </a:spcBef>
              <a:spcAft>
                <a:spcPct val="0"/>
              </a:spcAft>
              <a:buNone/>
              <a:defRPr sz="28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sz="2400">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20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2000">
                <a:solidFill>
                  <a:schemeClr val="tx1"/>
                </a:solidFill>
                <a:latin typeface="+mn-lt"/>
                <a:ea typeface="MS PGothic" pitchFamily="34" charset="-128"/>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algn="ctr">
              <a:defRPr/>
            </a:pPr>
            <a:r>
              <a:rPr lang="en-GB" sz="2000" b="1" dirty="0"/>
              <a:t>Lynda Griffiths </a:t>
            </a:r>
            <a:endParaRPr lang="en-GB" sz="2000" kern="0" dirty="0"/>
          </a:p>
          <a:p>
            <a:pPr algn="ctr">
              <a:defRPr/>
            </a:pPr>
            <a:r>
              <a:rPr lang="en-GB" sz="2000" kern="0" dirty="0"/>
              <a:t>SAP Project Student Partner</a:t>
            </a:r>
            <a:endParaRPr lang="en-US" altLang="en-US" sz="2400" kern="0" dirty="0">
              <a:latin typeface="Calibri" charset="0"/>
              <a:ea typeface="MS PGothic"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2"/>
          <p:cNvSpPr>
            <a:spLocks noGrp="1"/>
          </p:cNvSpPr>
          <p:nvPr>
            <p:ph type="title"/>
          </p:nvPr>
        </p:nvSpPr>
        <p:spPr>
          <a:xfrm>
            <a:off x="395288" y="333375"/>
            <a:ext cx="8439150" cy="503238"/>
          </a:xfr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3000" dirty="0">
                <a:solidFill>
                  <a:schemeClr val="bg1"/>
                </a:solidFill>
              </a:rPr>
              <a:t>Experience of Teamwork vs. Expectations 1</a:t>
            </a:r>
            <a:endParaRPr lang="en-GB" altLang="en-US" sz="3000" dirty="0">
              <a:solidFill>
                <a:schemeClr val="bg1"/>
              </a:solidFill>
              <a:latin typeface="+mn-lt"/>
              <a:ea typeface="MS PGothic" charset="-128"/>
            </a:endParaRPr>
          </a:p>
        </p:txBody>
      </p:sp>
      <p:graphicFrame>
        <p:nvGraphicFramePr>
          <p:cNvPr id="7" name="Chart 6"/>
          <p:cNvGraphicFramePr>
            <a:graphicFrameLocks/>
          </p:cNvGraphicFramePr>
          <p:nvPr>
            <p:extLst/>
          </p:nvPr>
        </p:nvGraphicFramePr>
        <p:xfrm>
          <a:off x="197644" y="1511133"/>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nvPr>
        </p:nvGraphicFramePr>
        <p:xfrm>
          <a:off x="971600" y="1052736"/>
          <a:ext cx="7333604" cy="511256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532848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2"/>
          <p:cNvSpPr>
            <a:spLocks noGrp="1"/>
          </p:cNvSpPr>
          <p:nvPr>
            <p:ph type="title"/>
          </p:nvPr>
        </p:nvSpPr>
        <p:spPr>
          <a:xfrm>
            <a:off x="395288" y="333375"/>
            <a:ext cx="8439150" cy="503238"/>
          </a:xfr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3000" dirty="0">
                <a:solidFill>
                  <a:schemeClr val="bg1"/>
                </a:solidFill>
              </a:rPr>
              <a:t>Experience of Teamwork vs. Expectations 2</a:t>
            </a:r>
            <a:endParaRPr lang="en-GB" altLang="en-US" sz="3000" dirty="0">
              <a:solidFill>
                <a:schemeClr val="bg1"/>
              </a:solidFill>
              <a:latin typeface="+mn-lt"/>
              <a:ea typeface="MS PGothic" charset="-128"/>
            </a:endParaRPr>
          </a:p>
        </p:txBody>
      </p:sp>
      <p:sp>
        <p:nvSpPr>
          <p:cNvPr id="8" name="TextBox 7"/>
          <p:cNvSpPr txBox="1"/>
          <p:nvPr/>
        </p:nvSpPr>
        <p:spPr>
          <a:xfrm>
            <a:off x="238857" y="1340768"/>
            <a:ext cx="8752011" cy="4278094"/>
          </a:xfrm>
          <a:prstGeom prst="rect">
            <a:avLst/>
          </a:prstGeom>
          <a:noFill/>
        </p:spPr>
        <p:txBody>
          <a:bodyPr wrap="none" rtlCol="0">
            <a:spAutoFit/>
          </a:bodyPr>
          <a:lstStyle/>
          <a:p>
            <a:pPr marL="0" indent="0" algn="ctr">
              <a:spcAft>
                <a:spcPts val="1800"/>
              </a:spcAft>
              <a:buNone/>
            </a:pPr>
            <a:r>
              <a:rPr lang="en-US" i="1" dirty="0">
                <a:latin typeface="Calibri" charset="0"/>
                <a:ea typeface="Calibri" charset="0"/>
                <a:cs typeface="Calibri" charset="0"/>
              </a:rPr>
              <a:t>“</a:t>
            </a:r>
            <a:r>
              <a:rPr lang="en-US" i="1" dirty="0" err="1">
                <a:latin typeface="Calibri" charset="0"/>
                <a:ea typeface="Calibri" charset="0"/>
                <a:cs typeface="Calibri" charset="0"/>
              </a:rPr>
              <a:t>Organisation</a:t>
            </a:r>
            <a:r>
              <a:rPr lang="en-US" i="1" dirty="0">
                <a:latin typeface="Calibri" charset="0"/>
                <a:ea typeface="Calibri" charset="0"/>
                <a:cs typeface="Calibri" charset="0"/>
              </a:rPr>
              <a:t> of tasks was easier than I thought and we all agreed.” </a:t>
            </a:r>
          </a:p>
          <a:p>
            <a:pPr marL="0" indent="0" algn="ctr">
              <a:spcAft>
                <a:spcPts val="300"/>
              </a:spcAft>
              <a:buNone/>
            </a:pPr>
            <a:r>
              <a:rPr lang="en-US" i="1" dirty="0">
                <a:latin typeface="Calibri" charset="0"/>
                <a:ea typeface="Calibri" charset="0"/>
                <a:cs typeface="Calibri" charset="0"/>
              </a:rPr>
              <a:t>“Better than expected. Meeting new people was good, </a:t>
            </a:r>
          </a:p>
          <a:p>
            <a:pPr marL="0" indent="0" algn="ctr">
              <a:spcAft>
                <a:spcPts val="1800"/>
              </a:spcAft>
              <a:buNone/>
            </a:pPr>
            <a:r>
              <a:rPr lang="en-US" i="1" dirty="0">
                <a:latin typeface="Calibri" charset="0"/>
                <a:ea typeface="Calibri" charset="0"/>
                <a:cs typeface="Calibri" charset="0"/>
              </a:rPr>
              <a:t>everyone has different strengths.” </a:t>
            </a:r>
          </a:p>
          <a:p>
            <a:pPr marL="0" indent="0" algn="ctr">
              <a:spcAft>
                <a:spcPts val="300"/>
              </a:spcAft>
              <a:buNone/>
            </a:pPr>
            <a:r>
              <a:rPr lang="en-US" i="1" dirty="0">
                <a:latin typeface="Calibri" charset="0"/>
                <a:ea typeface="Calibri" charset="0"/>
                <a:cs typeface="Calibri" charset="0"/>
              </a:rPr>
              <a:t>“In the end we worked effectively with the use of </a:t>
            </a:r>
          </a:p>
          <a:p>
            <a:pPr marL="0" indent="0" algn="ctr">
              <a:spcAft>
                <a:spcPts val="1800"/>
              </a:spcAft>
              <a:buNone/>
            </a:pPr>
            <a:r>
              <a:rPr lang="en-US" i="1" dirty="0">
                <a:latin typeface="Calibri" charset="0"/>
                <a:ea typeface="Calibri" charset="0"/>
                <a:cs typeface="Calibri" charset="0"/>
              </a:rPr>
              <a:t>clear project management.” </a:t>
            </a:r>
          </a:p>
          <a:p>
            <a:pPr marL="0" indent="0" algn="ctr">
              <a:spcAft>
                <a:spcPts val="1800"/>
              </a:spcAft>
              <a:buNone/>
            </a:pPr>
            <a:r>
              <a:rPr lang="en-US" i="1" dirty="0">
                <a:latin typeface="Calibri" charset="0"/>
                <a:ea typeface="Calibri" charset="0"/>
                <a:cs typeface="Calibri" charset="0"/>
              </a:rPr>
              <a:t>“The group worked well and achieved a good grade.” </a:t>
            </a:r>
          </a:p>
          <a:p>
            <a:pPr marL="0" indent="0" algn="ctr">
              <a:spcAft>
                <a:spcPts val="1800"/>
              </a:spcAft>
              <a:buNone/>
            </a:pPr>
            <a:r>
              <a:rPr lang="en-US" i="1" dirty="0">
                <a:latin typeface="Calibri" charset="0"/>
                <a:ea typeface="Calibri" charset="0"/>
                <a:cs typeface="Calibri" charset="0"/>
              </a:rPr>
              <a:t>”Good, everyone equally participated.”</a:t>
            </a:r>
          </a:p>
          <a:p>
            <a:pPr marL="0" indent="0" algn="ctr">
              <a:spcAft>
                <a:spcPts val="600"/>
              </a:spcAft>
              <a:buNone/>
            </a:pPr>
            <a:endParaRPr lang="en-US" dirty="0">
              <a:latin typeface="Calibri" charset="0"/>
              <a:ea typeface="Calibri" charset="0"/>
              <a:cs typeface="Calibri" charset="0"/>
            </a:endParaRPr>
          </a:p>
        </p:txBody>
      </p:sp>
    </p:spTree>
    <p:extLst>
      <p:ext uri="{BB962C8B-B14F-4D97-AF65-F5344CB8AC3E}">
        <p14:creationId xmlns:p14="http://schemas.microsoft.com/office/powerpoint/2010/main" val="45555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334854" y="1211458"/>
            <a:ext cx="4248396" cy="4032448"/>
          </a:xfrm>
        </p:spPr>
        <p:txBody>
          <a:bodyPr/>
          <a:lstStyle/>
          <a:p>
            <a:pPr marL="0" indent="0">
              <a:spcBef>
                <a:spcPts val="600"/>
              </a:spcBef>
              <a:spcAft>
                <a:spcPts val="1200"/>
              </a:spcAft>
              <a:buNone/>
            </a:pPr>
            <a:r>
              <a:rPr lang="en-GB" sz="1950" b="1" dirty="0"/>
              <a:t>Aspects of teamwork valued </a:t>
            </a:r>
            <a:r>
              <a:rPr lang="en-GB" sz="1950" b="1" i="1" dirty="0"/>
              <a:t>most</a:t>
            </a:r>
            <a:r>
              <a:rPr lang="en-GB" sz="2000" dirty="0"/>
              <a:t>:</a:t>
            </a:r>
          </a:p>
          <a:p>
            <a:pPr marL="271463" indent="-271463">
              <a:spcBef>
                <a:spcPts val="600"/>
              </a:spcBef>
              <a:spcAft>
                <a:spcPts val="1200"/>
              </a:spcAft>
              <a:buFont typeface="+mj-lt"/>
              <a:buAutoNum type="arabicPeriod"/>
            </a:pPr>
            <a:r>
              <a:rPr lang="en-GB" sz="2000" dirty="0"/>
              <a:t>Support available from working together (24%)</a:t>
            </a:r>
          </a:p>
          <a:p>
            <a:pPr marL="271463" indent="-271463">
              <a:spcBef>
                <a:spcPts val="600"/>
              </a:spcBef>
              <a:spcAft>
                <a:spcPts val="1200"/>
              </a:spcAft>
              <a:buFont typeface="+mj-lt"/>
              <a:buAutoNum type="arabicPeriod"/>
            </a:pPr>
            <a:r>
              <a:rPr lang="en-GB" sz="2000" dirty="0"/>
              <a:t>Sharing workload (21%)</a:t>
            </a:r>
          </a:p>
          <a:p>
            <a:pPr marL="271463" indent="-271463">
              <a:spcBef>
                <a:spcPts val="600"/>
              </a:spcBef>
              <a:spcAft>
                <a:spcPts val="1200"/>
              </a:spcAft>
              <a:buFont typeface="+mj-lt"/>
              <a:buAutoNum type="arabicPeriod"/>
            </a:pPr>
            <a:r>
              <a:rPr lang="en-GB" sz="2000" dirty="0"/>
              <a:t>Collaborating &amp; sharing ideas (19%) </a:t>
            </a:r>
          </a:p>
          <a:p>
            <a:pPr marL="271463" indent="-271463">
              <a:spcBef>
                <a:spcPts val="600"/>
              </a:spcBef>
              <a:spcAft>
                <a:spcPts val="1200"/>
              </a:spcAft>
              <a:buFont typeface="+mj-lt"/>
              <a:buAutoNum type="arabicPeriod"/>
            </a:pPr>
            <a:r>
              <a:rPr lang="en-GB" sz="2000" dirty="0"/>
              <a:t>Meeting new people and being exposed to new ideas and cultures (18%)</a:t>
            </a:r>
          </a:p>
          <a:p>
            <a:pPr marL="457200" indent="-457200">
              <a:spcBef>
                <a:spcPts val="600"/>
              </a:spcBef>
              <a:spcAft>
                <a:spcPts val="1200"/>
              </a:spcAft>
              <a:buFont typeface="+mj-lt"/>
              <a:buAutoNum type="arabicPeriod"/>
            </a:pPr>
            <a:endParaRPr lang="en-GB" sz="2000" dirty="0"/>
          </a:p>
        </p:txBody>
      </p:sp>
      <p:sp>
        <p:nvSpPr>
          <p:cNvPr id="3" name="Content Placeholder 2"/>
          <p:cNvSpPr>
            <a:spLocks noGrp="1"/>
          </p:cNvSpPr>
          <p:nvPr>
            <p:ph sz="half" idx="2"/>
          </p:nvPr>
        </p:nvSpPr>
        <p:spPr>
          <a:xfrm>
            <a:off x="4714460" y="1211458"/>
            <a:ext cx="4118422" cy="396044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spcBef>
                <a:spcPts val="600"/>
              </a:spcBef>
              <a:spcAft>
                <a:spcPts val="1200"/>
              </a:spcAft>
              <a:buNone/>
            </a:pPr>
            <a:r>
              <a:rPr lang="en-GB" sz="1950" b="1" dirty="0"/>
              <a:t>Aspects of teamwork valued </a:t>
            </a:r>
            <a:r>
              <a:rPr lang="en-GB" sz="2000" b="1" i="1" dirty="0"/>
              <a:t>leas</a:t>
            </a:r>
            <a:r>
              <a:rPr lang="en-GB" sz="2000" b="1" dirty="0"/>
              <a:t>t</a:t>
            </a:r>
            <a:r>
              <a:rPr lang="en-GB" sz="2000" dirty="0"/>
              <a:t>:</a:t>
            </a:r>
          </a:p>
          <a:p>
            <a:pPr marL="271463" indent="-271463">
              <a:spcBef>
                <a:spcPts val="600"/>
              </a:spcBef>
              <a:spcAft>
                <a:spcPts val="1200"/>
              </a:spcAft>
              <a:buFont typeface="+mj-lt"/>
              <a:buAutoNum type="arabicPeriod"/>
            </a:pPr>
            <a:r>
              <a:rPr lang="en-GB" sz="2000" dirty="0"/>
              <a:t>Lack of commitment by other team members (44%)</a:t>
            </a:r>
          </a:p>
          <a:p>
            <a:pPr marL="271463" indent="-271463">
              <a:spcBef>
                <a:spcPts val="600"/>
              </a:spcBef>
              <a:spcAft>
                <a:spcPts val="1200"/>
              </a:spcAft>
              <a:buFont typeface="+mj-lt"/>
              <a:buAutoNum type="arabicPeriod"/>
            </a:pPr>
            <a:r>
              <a:rPr lang="en-GB" sz="2000" dirty="0"/>
              <a:t>Team conflict &amp; disagreements (17%)</a:t>
            </a:r>
          </a:p>
          <a:p>
            <a:pPr marL="271463" indent="-271463">
              <a:spcBef>
                <a:spcPts val="600"/>
              </a:spcBef>
              <a:spcAft>
                <a:spcPts val="1200"/>
              </a:spcAft>
              <a:buFont typeface="+mj-lt"/>
              <a:buAutoNum type="arabicPeriod"/>
            </a:pPr>
            <a:r>
              <a:rPr lang="en-GB" sz="2000" dirty="0"/>
              <a:t>Poor team communication (16%)</a:t>
            </a:r>
          </a:p>
        </p:txBody>
      </p:sp>
      <p:sp>
        <p:nvSpPr>
          <p:cNvPr id="9" name="Title 2"/>
          <p:cNvSpPr>
            <a:spLocks noGrp="1"/>
          </p:cNvSpPr>
          <p:nvPr>
            <p:ph type="title"/>
          </p:nvPr>
        </p:nvSpPr>
        <p:spPr>
          <a:xfrm>
            <a:off x="395288" y="333375"/>
            <a:ext cx="8439150" cy="503238"/>
          </a:xfr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3000" dirty="0">
                <a:solidFill>
                  <a:schemeClr val="bg1"/>
                </a:solidFill>
              </a:rPr>
              <a:t>Students’ Value of Teamwork</a:t>
            </a:r>
            <a:endParaRPr lang="en-GB" altLang="en-US" sz="3000" dirty="0">
              <a:solidFill>
                <a:schemeClr val="bg1"/>
              </a:solidFill>
              <a:latin typeface="+mn-lt"/>
              <a:ea typeface="MS PGothic" charset="-128"/>
            </a:endParaRPr>
          </a:p>
        </p:txBody>
      </p:sp>
    </p:spTree>
    <p:extLst>
      <p:ext uri="{BB962C8B-B14F-4D97-AF65-F5344CB8AC3E}">
        <p14:creationId xmlns:p14="http://schemas.microsoft.com/office/powerpoint/2010/main" val="1386903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ontent Placeholder 1"/>
          <p:cNvSpPr>
            <a:spLocks noGrp="1"/>
          </p:cNvSpPr>
          <p:nvPr>
            <p:ph idx="1"/>
          </p:nvPr>
        </p:nvSpPr>
        <p:spPr>
          <a:xfrm>
            <a:off x="424782" y="856642"/>
            <a:ext cx="8579538" cy="4824536"/>
          </a:xfrm>
        </p:spPr>
        <p:txBody>
          <a:bodyPr/>
          <a:lstStyle/>
          <a:p>
            <a:pPr>
              <a:spcBef>
                <a:spcPts val="0"/>
              </a:spcBef>
              <a:spcAft>
                <a:spcPts val="200"/>
              </a:spcAft>
              <a:buFont typeface="Arial" charset="0"/>
              <a:buChar char="•"/>
            </a:pPr>
            <a:r>
              <a:rPr lang="en-GB" altLang="en-US" sz="2000" dirty="0">
                <a:ea typeface="MS PGothic" charset="-128"/>
              </a:rPr>
              <a:t>Students recognise the importance of teamwork:</a:t>
            </a:r>
          </a:p>
          <a:p>
            <a:pPr lvl="1">
              <a:spcBef>
                <a:spcPts val="0"/>
              </a:spcBef>
              <a:spcAft>
                <a:spcPts val="600"/>
              </a:spcAft>
              <a:buSzPct val="70000"/>
              <a:buFont typeface="Courier New" panose="02070309020205020404" pitchFamily="49" charset="0"/>
              <a:buChar char="o"/>
            </a:pPr>
            <a:r>
              <a:rPr lang="is-IS" altLang="en-US" sz="2000" dirty="0">
                <a:ea typeface="MS PGothic" charset="-128"/>
              </a:rPr>
              <a:t>… </a:t>
            </a:r>
            <a:r>
              <a:rPr lang="en-GB" altLang="en-US" sz="2000" dirty="0">
                <a:ea typeface="MS PGothic" charset="-128"/>
              </a:rPr>
              <a:t>but initially they dislike participating in it;</a:t>
            </a:r>
          </a:p>
          <a:p>
            <a:pPr lvl="1">
              <a:spcBef>
                <a:spcPts val="0"/>
              </a:spcBef>
              <a:spcAft>
                <a:spcPts val="600"/>
              </a:spcAft>
              <a:buSzPct val="70000"/>
              <a:buFont typeface="Courier New" panose="02070309020205020404" pitchFamily="49" charset="0"/>
              <a:buChar char="o"/>
            </a:pPr>
            <a:r>
              <a:rPr lang="is-IS" altLang="en-US" sz="2000" dirty="0">
                <a:ea typeface="MS PGothic" charset="-128"/>
              </a:rPr>
              <a:t>… and upon reflection </a:t>
            </a:r>
            <a:r>
              <a:rPr lang="en-GB" altLang="en-US" sz="2000" dirty="0">
                <a:ea typeface="MS PGothic" charset="-128"/>
              </a:rPr>
              <a:t>most appear to have had a positive     </a:t>
            </a:r>
            <a:r>
              <a:rPr lang="en-GB" altLang="en-US" sz="2000" dirty="0">
                <a:solidFill>
                  <a:schemeClr val="bg1"/>
                </a:solidFill>
                <a:ea typeface="MS PGothic" charset="-128"/>
              </a:rPr>
              <a:t>….</a:t>
            </a:r>
            <a:r>
              <a:rPr lang="en-GB" altLang="en-US" sz="2000" dirty="0">
                <a:ea typeface="MS PGothic" charset="-128"/>
              </a:rPr>
              <a:t>experience.</a:t>
            </a:r>
          </a:p>
          <a:p>
            <a:pPr>
              <a:spcBef>
                <a:spcPts val="0"/>
              </a:spcBef>
              <a:spcAft>
                <a:spcPts val="700"/>
              </a:spcAft>
              <a:buFont typeface="Arial" charset="0"/>
              <a:buChar char="•"/>
            </a:pPr>
            <a:r>
              <a:rPr lang="en-GB" altLang="en-US" sz="2000" dirty="0">
                <a:ea typeface="MS PGothic" charset="-128"/>
              </a:rPr>
              <a:t>Students felt that they have benefitted from peer support and sharing workload. </a:t>
            </a:r>
          </a:p>
          <a:p>
            <a:pPr>
              <a:spcBef>
                <a:spcPts val="0"/>
              </a:spcBef>
              <a:spcAft>
                <a:spcPts val="700"/>
              </a:spcAft>
              <a:buFont typeface="Arial" charset="0"/>
              <a:buChar char="•"/>
            </a:pPr>
            <a:r>
              <a:rPr lang="en-GB" altLang="en-US" sz="2000" dirty="0">
                <a:ea typeface="MS PGothic" charset="-128"/>
              </a:rPr>
              <a:t>Students’ reflections suggest that they enjoy knowledge co-creation and sharing. </a:t>
            </a:r>
          </a:p>
          <a:p>
            <a:pPr>
              <a:spcBef>
                <a:spcPts val="0"/>
              </a:spcBef>
              <a:spcAft>
                <a:spcPts val="700"/>
              </a:spcAft>
              <a:buFont typeface="Arial" charset="0"/>
              <a:buChar char="•"/>
            </a:pPr>
            <a:r>
              <a:rPr lang="en-GB" altLang="en-US" sz="2000" dirty="0">
                <a:ea typeface="MS PGothic" charset="-128"/>
              </a:rPr>
              <a:t>Students appear to recognise opportunities offered by teamwork for making new friends and gaining exposure to new ideas and different cultures.</a:t>
            </a:r>
          </a:p>
          <a:p>
            <a:pPr>
              <a:spcBef>
                <a:spcPts val="0"/>
              </a:spcBef>
              <a:spcAft>
                <a:spcPts val="700"/>
              </a:spcAft>
              <a:buFont typeface="Arial" charset="0"/>
              <a:buChar char="•"/>
            </a:pPr>
            <a:r>
              <a:rPr lang="en-GB" altLang="en-US" sz="2000" dirty="0">
                <a:ea typeface="MS PGothic" charset="-128"/>
              </a:rPr>
              <a:t>Contrary to team-based learning theory the students need specific instruction in teamwork as they do not perceive they are learning the teamwork practices and skills during the process.</a:t>
            </a:r>
          </a:p>
          <a:p>
            <a:pPr>
              <a:spcBef>
                <a:spcPts val="0"/>
              </a:spcBef>
              <a:spcAft>
                <a:spcPts val="1200"/>
              </a:spcAft>
              <a:buFont typeface="Arial" charset="0"/>
              <a:buChar char="•"/>
            </a:pPr>
            <a:endParaRPr lang="en-GB" altLang="en-US" sz="2000" dirty="0">
              <a:ea typeface="MS PGothic" charset="-128"/>
            </a:endParaRPr>
          </a:p>
        </p:txBody>
      </p:sp>
      <p:sp>
        <p:nvSpPr>
          <p:cNvPr id="29698" name="Title 2"/>
          <p:cNvSpPr>
            <a:spLocks noGrp="1"/>
          </p:cNvSpPr>
          <p:nvPr>
            <p:ph type="title"/>
          </p:nvPr>
        </p:nvSpPr>
        <p:spPr>
          <a:xfrm>
            <a:off x="395288" y="333375"/>
            <a:ext cx="8439150" cy="503238"/>
          </a:xfr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altLang="en-US" sz="3000" dirty="0">
                <a:solidFill>
                  <a:schemeClr val="bg1"/>
                </a:solidFill>
                <a:latin typeface="+mn-lt"/>
                <a:ea typeface="MS PGothic" charset="-128"/>
              </a:rPr>
              <a:t>Key Emerging Themes </a:t>
            </a:r>
          </a:p>
        </p:txBody>
      </p:sp>
    </p:spTree>
    <p:extLst>
      <p:ext uri="{BB962C8B-B14F-4D97-AF65-F5344CB8AC3E}">
        <p14:creationId xmlns:p14="http://schemas.microsoft.com/office/powerpoint/2010/main" val="217614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ontent Placeholder 1"/>
          <p:cNvSpPr>
            <a:spLocks noGrp="1"/>
          </p:cNvSpPr>
          <p:nvPr>
            <p:ph idx="1"/>
          </p:nvPr>
        </p:nvSpPr>
        <p:spPr>
          <a:xfrm>
            <a:off x="468312" y="1125538"/>
            <a:ext cx="8675688" cy="4398962"/>
          </a:xfrm>
        </p:spPr>
        <p:txBody>
          <a:bodyPr/>
          <a:lstStyle/>
          <a:p>
            <a:pPr marL="0" indent="0">
              <a:spcAft>
                <a:spcPts val="400"/>
              </a:spcAft>
              <a:buNone/>
            </a:pPr>
            <a:endParaRPr lang="en-GB" altLang="en-US" sz="2400" i="1" dirty="0">
              <a:solidFill>
                <a:srgbClr val="FF0000"/>
              </a:solidFill>
              <a:ea typeface="MS PGothic" charset="-128"/>
            </a:endParaRPr>
          </a:p>
        </p:txBody>
      </p:sp>
      <p:sp>
        <p:nvSpPr>
          <p:cNvPr id="29698" name="Title 2"/>
          <p:cNvSpPr>
            <a:spLocks noGrp="1"/>
          </p:cNvSpPr>
          <p:nvPr>
            <p:ph type="title"/>
          </p:nvPr>
        </p:nvSpPr>
        <p:spPr>
          <a:xfrm>
            <a:off x="395288" y="333375"/>
            <a:ext cx="8439150" cy="503238"/>
          </a:xfr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spcBef>
                <a:spcPts val="0"/>
              </a:spcBef>
              <a:spcAft>
                <a:spcPts val="600"/>
              </a:spcAft>
            </a:pPr>
            <a:r>
              <a:rPr lang="en-US" altLang="en-US" sz="2600" dirty="0">
                <a:solidFill>
                  <a:schemeClr val="bg1"/>
                </a:solidFill>
                <a:ea typeface="MS PGothic" charset="-128"/>
              </a:rPr>
              <a:t>KSF for Enhancing Students’ Experience of Teamwork</a:t>
            </a:r>
          </a:p>
        </p:txBody>
      </p:sp>
      <p:graphicFrame>
        <p:nvGraphicFramePr>
          <p:cNvPr id="2" name="Table 1"/>
          <p:cNvGraphicFramePr>
            <a:graphicFrameLocks noGrp="1"/>
          </p:cNvGraphicFramePr>
          <p:nvPr>
            <p:extLst>
              <p:ext uri="{D42A27DB-BD31-4B8C-83A1-F6EECF244321}">
                <p14:modId xmlns:p14="http://schemas.microsoft.com/office/powerpoint/2010/main" val="1402258147"/>
              </p:ext>
            </p:extLst>
          </p:nvPr>
        </p:nvGraphicFramePr>
        <p:xfrm>
          <a:off x="395288" y="986949"/>
          <a:ext cx="8439150" cy="4676140"/>
        </p:xfrm>
        <a:graphic>
          <a:graphicData uri="http://schemas.openxmlformats.org/drawingml/2006/table">
            <a:tbl>
              <a:tblPr firstRow="1" bandRow="1">
                <a:tableStyleId>{5C22544A-7EE6-4342-B048-85BDC9FD1C3A}</a:tableStyleId>
              </a:tblPr>
              <a:tblGrid>
                <a:gridCol w="7273056">
                  <a:extLst>
                    <a:ext uri="{9D8B030D-6E8A-4147-A177-3AD203B41FA5}">
                      <a16:colId xmlns:a16="http://schemas.microsoft.com/office/drawing/2014/main" val="20000"/>
                    </a:ext>
                  </a:extLst>
                </a:gridCol>
                <a:gridCol w="1166094">
                  <a:extLst>
                    <a:ext uri="{9D8B030D-6E8A-4147-A177-3AD203B41FA5}">
                      <a16:colId xmlns:a16="http://schemas.microsoft.com/office/drawing/2014/main" val="2000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i="0" dirty="0">
                          <a:solidFill>
                            <a:schemeClr val="tx1"/>
                          </a:solidFill>
                          <a:ea typeface="MS PGothic" charset="-128"/>
                        </a:rPr>
                        <a:t>Student responses:</a:t>
                      </a:r>
                      <a:r>
                        <a:rPr lang="en-GB" altLang="en-US" sz="1800" i="0" baseline="0" dirty="0">
                          <a:solidFill>
                            <a:schemeClr val="tx1"/>
                          </a:solidFill>
                          <a:ea typeface="MS PGothic" charset="-128"/>
                        </a:rPr>
                        <a:t> </a:t>
                      </a:r>
                      <a:r>
                        <a:rPr lang="en-GB" altLang="en-US" sz="1800" i="1" dirty="0">
                          <a:solidFill>
                            <a:schemeClr val="tx1"/>
                          </a:solidFill>
                          <a:ea typeface="MS PGothic" charset="-128"/>
                        </a:rPr>
                        <a:t>Tutors should</a:t>
                      </a:r>
                      <a:r>
                        <a:rPr lang="is-IS" altLang="en-US" sz="1800" i="1" dirty="0">
                          <a:solidFill>
                            <a:schemeClr val="tx1"/>
                          </a:solidFill>
                          <a:ea typeface="MS PGothic" charset="-128"/>
                        </a:rPr>
                        <a:t>…. </a:t>
                      </a:r>
                      <a:endParaRPr lang="en-GB" altLang="en-US" sz="1800" i="1" dirty="0">
                        <a:solidFill>
                          <a:schemeClr val="tx1"/>
                        </a:solidFill>
                        <a:ea typeface="MS PGothic"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ts val="1380"/>
                        </a:lnSpc>
                      </a:pPr>
                      <a:r>
                        <a:rPr lang="en-US" sz="1600" dirty="0">
                          <a:solidFill>
                            <a:schemeClr val="tx1"/>
                          </a:solidFill>
                          <a:latin typeface="+mn-lt"/>
                        </a:rPr>
                        <a:t>Response</a:t>
                      </a:r>
                      <a:r>
                        <a:rPr lang="en-US" sz="1600" baseline="0" dirty="0">
                          <a:solidFill>
                            <a:schemeClr val="tx1"/>
                          </a:solidFill>
                          <a:latin typeface="+mn-lt"/>
                        </a:rPr>
                        <a:t> rate </a:t>
                      </a:r>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0840">
                <a:tc>
                  <a:txBody>
                    <a:bodyPr/>
                    <a:lstStyle/>
                    <a:p>
                      <a:pPr algn="l" fontAlgn="b">
                        <a:lnSpc>
                          <a:spcPts val="1960"/>
                        </a:lnSpc>
                      </a:pPr>
                      <a:r>
                        <a:rPr lang="en-US" sz="1800" b="0" i="0" u="none" strike="noStrike" dirty="0">
                          <a:effectLst/>
                          <a:latin typeface="+mn-lt"/>
                        </a:rPr>
                        <a:t>Provide additional guidance in teamwork practicalities, responsibilities and opportunities provided </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lnSpc>
                          <a:spcPts val="1960"/>
                        </a:lnSpc>
                      </a:pPr>
                      <a:r>
                        <a:rPr lang="is-IS" sz="1800" b="0" i="0" u="none" strike="noStrike" dirty="0">
                          <a:effectLst/>
                          <a:latin typeface="+mn-lt"/>
                        </a:rPr>
                        <a:t>27%</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70840">
                <a:tc>
                  <a:txBody>
                    <a:bodyPr/>
                    <a:lstStyle/>
                    <a:p>
                      <a:pPr algn="l" fontAlgn="b">
                        <a:lnSpc>
                          <a:spcPts val="1960"/>
                        </a:lnSpc>
                      </a:pPr>
                      <a:r>
                        <a:rPr lang="en-US" sz="1800" b="0" i="0" u="none" strike="noStrike" dirty="0">
                          <a:effectLst/>
                          <a:latin typeface="+mn-lt"/>
                        </a:rPr>
                        <a:t>Allow students to get to know each other better before selecting teams</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lnSpc>
                          <a:spcPts val="1960"/>
                        </a:lnSpc>
                      </a:pPr>
                      <a:r>
                        <a:rPr lang="pt-BR" sz="1800" b="0" i="0" u="none" strike="noStrike" dirty="0">
                          <a:effectLst/>
                          <a:latin typeface="+mn-lt"/>
                        </a:rPr>
                        <a:t>16%</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a:txBody>
                    <a:bodyPr/>
                    <a:lstStyle/>
                    <a:p>
                      <a:pPr algn="l" fontAlgn="b">
                        <a:lnSpc>
                          <a:spcPts val="1960"/>
                        </a:lnSpc>
                      </a:pPr>
                      <a:r>
                        <a:rPr lang="en-US" sz="1800" b="0" i="0" u="none" strike="noStrike" dirty="0">
                          <a:effectLst/>
                          <a:latin typeface="+mn-lt"/>
                        </a:rPr>
                        <a:t>Pick teams</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lnSpc>
                          <a:spcPts val="1960"/>
                        </a:lnSpc>
                      </a:pPr>
                      <a:r>
                        <a:rPr lang="pt-BR" sz="1800" b="0" i="0" u="none" strike="noStrike" dirty="0">
                          <a:effectLst/>
                          <a:latin typeface="+mn-lt"/>
                        </a:rPr>
                        <a:t>16%</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40">
                <a:tc>
                  <a:txBody>
                    <a:bodyPr/>
                    <a:lstStyle/>
                    <a:p>
                      <a:pPr algn="l" fontAlgn="b">
                        <a:lnSpc>
                          <a:spcPts val="1960"/>
                        </a:lnSpc>
                      </a:pPr>
                      <a:r>
                        <a:rPr lang="en-US" sz="1800" b="0" i="0" u="none" strike="noStrike" dirty="0">
                          <a:effectLst/>
                          <a:latin typeface="+mn-lt"/>
                        </a:rPr>
                        <a:t>Hold</a:t>
                      </a:r>
                      <a:r>
                        <a:rPr lang="en-US" sz="1800" b="0" i="0" u="none" strike="noStrike" baseline="0" dirty="0">
                          <a:effectLst/>
                          <a:latin typeface="+mn-lt"/>
                        </a:rPr>
                        <a:t> </a:t>
                      </a:r>
                      <a:r>
                        <a:rPr lang="en-US" sz="1800" b="0" i="0" u="none" strike="noStrike" dirty="0">
                          <a:effectLst/>
                          <a:latin typeface="+mn-lt"/>
                        </a:rPr>
                        <a:t>meetings with</a:t>
                      </a:r>
                      <a:r>
                        <a:rPr lang="en-US" sz="1800" b="0" i="0" u="none" strike="noStrike" baseline="0" dirty="0">
                          <a:effectLst/>
                          <a:latin typeface="+mn-lt"/>
                        </a:rPr>
                        <a:t> teams</a:t>
                      </a:r>
                      <a:r>
                        <a:rPr lang="en-US" sz="1800" b="0" i="0" u="none" strike="noStrike" dirty="0">
                          <a:effectLst/>
                          <a:latin typeface="+mn-lt"/>
                        </a:rPr>
                        <a:t> to monitor individuals' contribution </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lnSpc>
                          <a:spcPts val="1960"/>
                        </a:lnSpc>
                      </a:pPr>
                      <a:r>
                        <a:rPr lang="is-IS" sz="1800" b="0" i="0" u="none" strike="noStrike" dirty="0">
                          <a:effectLst/>
                          <a:latin typeface="+mn-lt"/>
                        </a:rPr>
                        <a:t>11%</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70840">
                <a:tc>
                  <a:txBody>
                    <a:bodyPr/>
                    <a:lstStyle/>
                    <a:p>
                      <a:pPr algn="l" fontAlgn="b">
                        <a:lnSpc>
                          <a:spcPts val="1960"/>
                        </a:lnSpc>
                      </a:pPr>
                      <a:r>
                        <a:rPr lang="en-US" sz="1800" b="0" i="0" u="none" strike="noStrike" dirty="0">
                          <a:effectLst/>
                          <a:latin typeface="+mn-lt"/>
                        </a:rPr>
                        <a:t>Grade individual contributions</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lnSpc>
                          <a:spcPts val="1960"/>
                        </a:lnSpc>
                      </a:pPr>
                      <a:r>
                        <a:rPr lang="it-IT" sz="1800" b="0" i="0" u="none" strike="noStrike" dirty="0">
                          <a:effectLst/>
                          <a:latin typeface="+mn-lt"/>
                        </a:rPr>
                        <a:t>5%</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370840">
                <a:tc>
                  <a:txBody>
                    <a:bodyPr/>
                    <a:lstStyle/>
                    <a:p>
                      <a:pPr algn="l" fontAlgn="b">
                        <a:lnSpc>
                          <a:spcPts val="1960"/>
                        </a:lnSpc>
                      </a:pPr>
                      <a:r>
                        <a:rPr lang="en-US" sz="1800" b="0" i="0" u="none" strike="noStrike" dirty="0">
                          <a:effectLst/>
                          <a:latin typeface="+mn-lt"/>
                        </a:rPr>
                        <a:t>Take</a:t>
                      </a:r>
                      <a:r>
                        <a:rPr lang="en-US" sz="1800" b="0" i="0" u="none" strike="noStrike" baseline="0" dirty="0">
                          <a:effectLst/>
                          <a:latin typeface="+mn-lt"/>
                        </a:rPr>
                        <a:t> </a:t>
                      </a:r>
                      <a:r>
                        <a:rPr lang="en-US" sz="1800" b="0" i="0" u="none" strike="noStrike" dirty="0">
                          <a:effectLst/>
                          <a:latin typeface="+mn-lt"/>
                        </a:rPr>
                        <a:t>actions that encourage participation from all team members</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lnSpc>
                          <a:spcPts val="1960"/>
                        </a:lnSpc>
                      </a:pPr>
                      <a:r>
                        <a:rPr lang="it-IT" sz="1800" b="0" i="0" u="none" strike="noStrike" dirty="0">
                          <a:effectLst/>
                          <a:latin typeface="+mn-lt"/>
                        </a:rPr>
                        <a:t>5%</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370840">
                <a:tc>
                  <a:txBody>
                    <a:bodyPr/>
                    <a:lstStyle/>
                    <a:p>
                      <a:pPr algn="l" fontAlgn="b">
                        <a:lnSpc>
                          <a:spcPts val="1960"/>
                        </a:lnSpc>
                      </a:pPr>
                      <a:r>
                        <a:rPr lang="en-US" sz="1800" b="0" i="0" u="none" strike="noStrike" dirty="0">
                          <a:effectLst/>
                          <a:latin typeface="+mn-lt"/>
                        </a:rPr>
                        <a:t>Limit</a:t>
                      </a:r>
                      <a:r>
                        <a:rPr lang="en-US" sz="1800" b="0" i="0" u="none" strike="noStrike" baseline="0" dirty="0">
                          <a:effectLst/>
                          <a:latin typeface="+mn-lt"/>
                        </a:rPr>
                        <a:t> the </a:t>
                      </a:r>
                      <a:r>
                        <a:rPr lang="en-US" sz="1800" b="0" i="0" u="none" strike="noStrike" dirty="0">
                          <a:effectLst/>
                          <a:latin typeface="+mn-lt"/>
                        </a:rPr>
                        <a:t>number of teamwork modules and limit to Level 4/5</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lnSpc>
                          <a:spcPts val="1960"/>
                        </a:lnSpc>
                      </a:pPr>
                      <a:r>
                        <a:rPr lang="it-IT" sz="1800" b="0" i="0" u="none" strike="noStrike" dirty="0">
                          <a:effectLst/>
                          <a:latin typeface="+mn-lt"/>
                        </a:rPr>
                        <a:t>5%</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370840">
                <a:tc>
                  <a:txBody>
                    <a:bodyPr/>
                    <a:lstStyle/>
                    <a:p>
                      <a:pPr algn="l" fontAlgn="b">
                        <a:lnSpc>
                          <a:spcPts val="1960"/>
                        </a:lnSpc>
                      </a:pPr>
                      <a:r>
                        <a:rPr lang="en-US" sz="1800" b="0" i="0" u="none" strike="noStrike" dirty="0">
                          <a:effectLst/>
                          <a:latin typeface="+mn-lt"/>
                        </a:rPr>
                        <a:t>Offer individual option for</a:t>
                      </a:r>
                      <a:r>
                        <a:rPr lang="en-US" sz="1800" b="0" i="0" u="none" strike="noStrike" baseline="0" dirty="0">
                          <a:effectLst/>
                          <a:latin typeface="+mn-lt"/>
                        </a:rPr>
                        <a:t> students not willing to participate in teamwork</a:t>
                      </a:r>
                      <a:endParaRPr lang="en-US" sz="1800" b="0" i="0" u="none" strike="noStrike" dirty="0">
                        <a:effectLst/>
                        <a:latin typeface="+mn-lt"/>
                      </a:endParaRP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lnSpc>
                          <a:spcPts val="1960"/>
                        </a:lnSpc>
                      </a:pPr>
                      <a:r>
                        <a:rPr lang="pt-BR" sz="1800" b="0" i="0" u="none" strike="noStrike" dirty="0">
                          <a:effectLst/>
                          <a:latin typeface="+mn-lt"/>
                        </a:rPr>
                        <a:t>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370840">
                <a:tc>
                  <a:txBody>
                    <a:bodyPr/>
                    <a:lstStyle/>
                    <a:p>
                      <a:pPr algn="l" fontAlgn="b">
                        <a:lnSpc>
                          <a:spcPts val="1960"/>
                        </a:lnSpc>
                      </a:pPr>
                      <a:r>
                        <a:rPr lang="en-US" sz="1800" b="0" i="0" u="none" strike="noStrike" dirty="0">
                          <a:effectLst/>
                          <a:latin typeface="+mn-lt"/>
                        </a:rPr>
                        <a:t>Allow more time for students to pick their team</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lnSpc>
                          <a:spcPts val="1960"/>
                        </a:lnSpc>
                      </a:pPr>
                      <a:r>
                        <a:rPr lang="pt-BR" sz="1800" b="0" i="0" u="none" strike="noStrike">
                          <a:effectLst/>
                          <a:latin typeface="+mn-lt"/>
                        </a:rPr>
                        <a:t>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370840">
                <a:tc>
                  <a:txBody>
                    <a:bodyPr/>
                    <a:lstStyle/>
                    <a:p>
                      <a:pPr algn="l" fontAlgn="b">
                        <a:lnSpc>
                          <a:spcPts val="1960"/>
                        </a:lnSpc>
                      </a:pPr>
                      <a:r>
                        <a:rPr lang="en-US" sz="1800" b="0" i="0" u="none" strike="noStrike" dirty="0">
                          <a:effectLst/>
                          <a:latin typeface="+mn-lt"/>
                        </a:rPr>
                        <a:t>Allow more time for team to </a:t>
                      </a:r>
                      <a:r>
                        <a:rPr lang="en-US" sz="1800" b="0" i="0" u="none" strike="noStrike" dirty="0" err="1">
                          <a:effectLst/>
                          <a:latin typeface="+mn-lt"/>
                        </a:rPr>
                        <a:t>organise</a:t>
                      </a:r>
                      <a:r>
                        <a:rPr lang="en-US" sz="1800" b="0" i="0" u="none" strike="noStrike" dirty="0">
                          <a:effectLst/>
                          <a:latin typeface="+mn-lt"/>
                        </a:rPr>
                        <a:t> project</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lnSpc>
                          <a:spcPts val="1960"/>
                        </a:lnSpc>
                      </a:pPr>
                      <a:r>
                        <a:rPr lang="pt-BR" sz="1800" b="0" i="0" u="none" strike="noStrike" dirty="0">
                          <a:effectLst/>
                          <a:latin typeface="+mn-lt"/>
                        </a:rPr>
                        <a:t>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370840">
                <a:tc>
                  <a:txBody>
                    <a:bodyPr/>
                    <a:lstStyle/>
                    <a:p>
                      <a:pPr algn="l" fontAlgn="b">
                        <a:lnSpc>
                          <a:spcPts val="1960"/>
                        </a:lnSpc>
                      </a:pPr>
                      <a:r>
                        <a:rPr lang="en-US" sz="1800" b="0" i="0" u="none" strike="noStrike" dirty="0">
                          <a:effectLst/>
                          <a:latin typeface="+mn-lt"/>
                        </a:rPr>
                        <a:t>Allow more time to settle into team before work starts</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lnSpc>
                          <a:spcPts val="1960"/>
                        </a:lnSpc>
                      </a:pPr>
                      <a:r>
                        <a:rPr lang="pt-BR" sz="1800" b="0" i="0" u="none" strike="noStrike" dirty="0">
                          <a:effectLst/>
                          <a:latin typeface="+mn-lt"/>
                        </a:rPr>
                        <a:t>3%</a:t>
                      </a:r>
                    </a:p>
                  </a:txBody>
                  <a:tcPr marL="12700" marR="12700" marT="1270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09519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ontent Placeholder 1"/>
          <p:cNvSpPr>
            <a:spLocks noGrp="1"/>
          </p:cNvSpPr>
          <p:nvPr>
            <p:ph idx="1"/>
          </p:nvPr>
        </p:nvSpPr>
        <p:spPr>
          <a:xfrm>
            <a:off x="420460" y="1052736"/>
            <a:ext cx="8280152" cy="5040560"/>
          </a:xfrm>
        </p:spPr>
        <p:txBody>
          <a:bodyPr/>
          <a:lstStyle/>
          <a:p>
            <a:pPr>
              <a:spcBef>
                <a:spcPts val="0"/>
              </a:spcBef>
              <a:spcAft>
                <a:spcPts val="1200"/>
              </a:spcAft>
              <a:buFont typeface="Arial" charset="0"/>
              <a:buChar char="•"/>
            </a:pPr>
            <a:r>
              <a:rPr lang="en-US" sz="2000" dirty="0"/>
              <a:t>Students need specific </a:t>
            </a:r>
            <a:r>
              <a:rPr lang="en-GB" altLang="en-US" sz="2000" dirty="0">
                <a:ea typeface="MS PGothic" charset="-128"/>
              </a:rPr>
              <a:t>upfront </a:t>
            </a:r>
            <a:r>
              <a:rPr lang="en-US" sz="2000" dirty="0"/>
              <a:t>guidance in teamwork practices and </a:t>
            </a:r>
            <a:r>
              <a:rPr lang="en-GB" sz="2000" dirty="0"/>
              <a:t>teamwork-related</a:t>
            </a:r>
            <a:r>
              <a:rPr lang="en-US" sz="2000" dirty="0"/>
              <a:t> skills in order to learn how to be collaborative and productive in the process.</a:t>
            </a:r>
            <a:endParaRPr lang="en-GB" altLang="en-US" sz="2000" dirty="0">
              <a:ea typeface="MS PGothic" charset="-128"/>
            </a:endParaRPr>
          </a:p>
          <a:p>
            <a:pPr>
              <a:spcBef>
                <a:spcPts val="0"/>
              </a:spcBef>
              <a:spcAft>
                <a:spcPts val="1200"/>
              </a:spcAft>
              <a:buFont typeface="Arial" charset="0"/>
              <a:buChar char="•"/>
            </a:pPr>
            <a:r>
              <a:rPr lang="en-US" sz="2000" dirty="0"/>
              <a:t>Tutors need to continually support the students and reinforce good teamwork practices throughout. </a:t>
            </a:r>
          </a:p>
          <a:p>
            <a:pPr>
              <a:spcBef>
                <a:spcPts val="0"/>
              </a:spcBef>
              <a:spcAft>
                <a:spcPts val="1200"/>
              </a:spcAft>
              <a:buFont typeface="Arial" charset="0"/>
              <a:buChar char="•"/>
            </a:pPr>
            <a:r>
              <a:rPr lang="en-GB" altLang="en-US" sz="2000" dirty="0">
                <a:ea typeface="MS PGothic" charset="-128"/>
              </a:rPr>
              <a:t>Implement team building activities at the beginning to enable students to get to know each other better before they form teams.</a:t>
            </a:r>
          </a:p>
          <a:p>
            <a:pPr>
              <a:spcBef>
                <a:spcPts val="0"/>
              </a:spcBef>
              <a:spcAft>
                <a:spcPts val="1200"/>
              </a:spcAft>
              <a:buFont typeface="Arial" charset="0"/>
              <a:buChar char="•"/>
            </a:pPr>
            <a:r>
              <a:rPr lang="en-GB" altLang="en-US" sz="2000" dirty="0">
                <a:ea typeface="MS PGothic" charset="-128"/>
              </a:rPr>
              <a:t>Build in activities and time for team members to settle in their teams before they commence their teamwork tasks or projects.</a:t>
            </a:r>
          </a:p>
          <a:p>
            <a:pPr>
              <a:spcBef>
                <a:spcPts val="0"/>
              </a:spcBef>
              <a:spcAft>
                <a:spcPts val="1200"/>
              </a:spcAft>
              <a:buFont typeface="Arial" charset="0"/>
              <a:buChar char="•"/>
            </a:pPr>
            <a:r>
              <a:rPr lang="en-GB" altLang="en-US" sz="2000" dirty="0">
                <a:ea typeface="MS PGothic" charset="-128"/>
              </a:rPr>
              <a:t>Build in checkpoints with teams to monitor progress, review learning and address performance issues. </a:t>
            </a:r>
            <a:endParaRPr lang="en-GB" altLang="en-US" sz="1000" dirty="0">
              <a:ea typeface="MS PGothic" charset="-128"/>
            </a:endParaRPr>
          </a:p>
          <a:p>
            <a:pPr>
              <a:spcBef>
                <a:spcPts val="0"/>
              </a:spcBef>
              <a:spcAft>
                <a:spcPts val="1200"/>
              </a:spcAft>
              <a:buFont typeface="Arial" charset="0"/>
              <a:buChar char="•"/>
            </a:pPr>
            <a:r>
              <a:rPr lang="en-GB" altLang="en-US" sz="2000" dirty="0">
                <a:ea typeface="MS PGothic" charset="-128"/>
              </a:rPr>
              <a:t>Consider methods for individual and team grading. </a:t>
            </a:r>
          </a:p>
          <a:p>
            <a:pPr>
              <a:spcBef>
                <a:spcPts val="0"/>
              </a:spcBef>
              <a:spcAft>
                <a:spcPts val="600"/>
              </a:spcAft>
              <a:buFont typeface="Arial" charset="0"/>
              <a:buChar char="•"/>
            </a:pPr>
            <a:endParaRPr lang="en-GB" altLang="en-US" sz="2000" dirty="0">
              <a:ea typeface="MS PGothic" charset="-128"/>
            </a:endParaRPr>
          </a:p>
          <a:p>
            <a:pPr>
              <a:spcBef>
                <a:spcPts val="0"/>
              </a:spcBef>
              <a:spcAft>
                <a:spcPts val="600"/>
              </a:spcAft>
              <a:buFont typeface="Arial" charset="0"/>
              <a:buChar char="•"/>
            </a:pPr>
            <a:endParaRPr lang="en-GB" altLang="en-US" sz="2000" dirty="0">
              <a:ea typeface="MS PGothic" charset="-128"/>
            </a:endParaRPr>
          </a:p>
          <a:p>
            <a:pPr>
              <a:spcBef>
                <a:spcPts val="0"/>
              </a:spcBef>
              <a:spcAft>
                <a:spcPts val="600"/>
              </a:spcAft>
              <a:buFont typeface="Arial" charset="0"/>
              <a:buChar char="•"/>
            </a:pPr>
            <a:endParaRPr lang="en-GB" altLang="en-US" sz="2000" dirty="0">
              <a:ea typeface="MS PGothic" charset="-128"/>
            </a:endParaRPr>
          </a:p>
          <a:p>
            <a:pPr>
              <a:spcBef>
                <a:spcPts val="0"/>
              </a:spcBef>
              <a:spcAft>
                <a:spcPts val="600"/>
              </a:spcAft>
              <a:buFont typeface="Arial" charset="0"/>
              <a:buChar char="•"/>
            </a:pPr>
            <a:endParaRPr lang="en-GB" altLang="en-US" sz="2000" dirty="0">
              <a:ea typeface="MS PGothic" charset="-128"/>
            </a:endParaRPr>
          </a:p>
        </p:txBody>
      </p:sp>
      <p:sp>
        <p:nvSpPr>
          <p:cNvPr id="29698" name="Title 2"/>
          <p:cNvSpPr>
            <a:spLocks noGrp="1"/>
          </p:cNvSpPr>
          <p:nvPr>
            <p:ph type="title"/>
          </p:nvPr>
        </p:nvSpPr>
        <p:spPr>
          <a:xfrm>
            <a:off x="395288" y="333375"/>
            <a:ext cx="8439150" cy="503238"/>
          </a:xfr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000" dirty="0">
                <a:solidFill>
                  <a:schemeClr val="bg1"/>
                </a:solidFill>
                <a:latin typeface="+mn-lt"/>
                <a:ea typeface="MS PGothic" charset="-128"/>
              </a:rPr>
              <a:t>Suggestions for Good Practice </a:t>
            </a:r>
            <a:endParaRPr lang="en-GB" altLang="en-US" sz="3000" dirty="0">
              <a:solidFill>
                <a:schemeClr val="bg1"/>
              </a:solidFill>
              <a:latin typeface="+mn-lt"/>
              <a:ea typeface="MS PGothic" charset="-128"/>
            </a:endParaRPr>
          </a:p>
        </p:txBody>
      </p:sp>
    </p:spTree>
    <p:extLst>
      <p:ext uri="{BB962C8B-B14F-4D97-AF65-F5344CB8AC3E}">
        <p14:creationId xmlns:p14="http://schemas.microsoft.com/office/powerpoint/2010/main" val="1980754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9477" y="1052736"/>
            <a:ext cx="8266980" cy="4752528"/>
          </a:xfrm>
        </p:spPr>
        <p:txBody>
          <a:bodyPr/>
          <a:lstStyle/>
          <a:p>
            <a:r>
              <a:rPr lang="en-US" sz="1100" kern="1200" dirty="0"/>
              <a:t>Beech, N. &amp; </a:t>
            </a:r>
            <a:r>
              <a:rPr lang="en-US" sz="1100" kern="1200" dirty="0" err="1"/>
              <a:t>MacIntosh</a:t>
            </a:r>
            <a:r>
              <a:rPr lang="en-US" sz="1100" kern="1200" dirty="0"/>
              <a:t>, R. (2012). </a:t>
            </a:r>
            <a:r>
              <a:rPr lang="en-US" sz="1100" i="1" kern="1200" dirty="0"/>
              <a:t>Managing Change: Enquiry and Action</a:t>
            </a:r>
            <a:r>
              <a:rPr lang="en-US" sz="1100" kern="1200" dirty="0"/>
              <a:t>. Cambridge. Cambridge University Press</a:t>
            </a:r>
          </a:p>
          <a:p>
            <a:r>
              <a:rPr lang="en-US" sz="1100" dirty="0" err="1"/>
              <a:t>Bleske</a:t>
            </a:r>
            <a:r>
              <a:rPr lang="en-US" sz="1100" dirty="0"/>
              <a:t>, B.E., Remington, T.L. &amp; Wells, T.D. (2014). Team-based learning to improve learning outcomes in a therapeutics course sequence. </a:t>
            </a:r>
            <a:r>
              <a:rPr lang="en-US" sz="1100" i="1" dirty="0"/>
              <a:t>American Journal of Pharmaceutical  Education</a:t>
            </a:r>
            <a:r>
              <a:rPr lang="en-US" sz="1100" dirty="0"/>
              <a:t>. 78(1), p. 13 </a:t>
            </a:r>
            <a:endParaRPr lang="en-GB" sz="1100" dirty="0"/>
          </a:p>
          <a:p>
            <a:r>
              <a:rPr lang="en-US" sz="1100" dirty="0"/>
              <a:t>Christenson,, S. </a:t>
            </a:r>
            <a:r>
              <a:rPr lang="en-US" sz="1100" dirty="0" err="1"/>
              <a:t>Reschly</a:t>
            </a:r>
            <a:r>
              <a:rPr lang="en-US" sz="1100" dirty="0"/>
              <a:t>, A. &amp; Wylie, C. (2012). </a:t>
            </a:r>
            <a:r>
              <a:rPr lang="en-US" sz="1100" i="1" dirty="0"/>
              <a:t>Handbook of Research on Student Engagement</a:t>
            </a:r>
            <a:r>
              <a:rPr lang="en-US" sz="1100" dirty="0"/>
              <a:t>.  Dordrecht: Springer</a:t>
            </a:r>
            <a:endParaRPr lang="en-GB" sz="1100" dirty="0"/>
          </a:p>
          <a:p>
            <a:r>
              <a:rPr lang="en-US" altLang="en-US" sz="1100" kern="1200" dirty="0"/>
              <a:t>Cooper, S., </a:t>
            </a:r>
            <a:r>
              <a:rPr lang="en-US" altLang="en-US" sz="1100" kern="1200" dirty="0" err="1"/>
              <a:t>Treuille</a:t>
            </a:r>
            <a:r>
              <a:rPr lang="en-US" altLang="en-US" sz="1100" kern="1200" dirty="0"/>
              <a:t>, A., </a:t>
            </a:r>
            <a:r>
              <a:rPr lang="en-US" altLang="en-US" sz="1100" kern="1200" dirty="0" err="1"/>
              <a:t>Barbero</a:t>
            </a:r>
            <a:r>
              <a:rPr lang="en-US" altLang="en-US" sz="1100" kern="1200" dirty="0"/>
              <a:t>, L., Leaver-Fay, A., Tuite, K., </a:t>
            </a:r>
            <a:r>
              <a:rPr lang="en-US" altLang="en-US" sz="1100" kern="1200" dirty="0" err="1"/>
              <a:t>Khatib</a:t>
            </a:r>
            <a:r>
              <a:rPr lang="en-US" altLang="en-US" sz="1100" kern="1200" dirty="0"/>
              <a:t>, F., Snyder, A., </a:t>
            </a:r>
            <a:r>
              <a:rPr lang="en-US" altLang="en-US" sz="1100" kern="1200" dirty="0" err="1"/>
              <a:t>Beenen</a:t>
            </a:r>
            <a:r>
              <a:rPr lang="en-US" altLang="en-US" sz="1100" kern="1200" dirty="0"/>
              <a:t>, M., </a:t>
            </a:r>
            <a:r>
              <a:rPr lang="en-US" altLang="en-US" sz="1100" kern="1200" dirty="0" err="1"/>
              <a:t>Salesin</a:t>
            </a:r>
            <a:r>
              <a:rPr lang="en-US" altLang="en-US" sz="1100" kern="1200" dirty="0"/>
              <a:t>, D., Baker, D. and </a:t>
            </a:r>
            <a:r>
              <a:rPr lang="en-US" altLang="en-US" sz="1100" kern="1200" dirty="0" err="1"/>
              <a:t>Popovic</a:t>
            </a:r>
            <a:r>
              <a:rPr lang="en-US" altLang="en-US" sz="1100" kern="1200" dirty="0"/>
              <a:t>, Z  (2010). The Challenge of Designing scientific </a:t>
            </a:r>
            <a:r>
              <a:rPr lang="en-US" altLang="en-US" sz="1100" kern="1200" dirty="0" err="1"/>
              <a:t>Discoveyr</a:t>
            </a:r>
            <a:r>
              <a:rPr lang="en-US" altLang="en-US" sz="1100" kern="1200" dirty="0"/>
              <a:t> Games. ACM 40. Available from: </a:t>
            </a:r>
            <a:r>
              <a:rPr lang="en-US" altLang="en-US" sz="1100" kern="1200" dirty="0">
                <a:hlinkClick r:id="rId3"/>
              </a:rPr>
              <a:t>http://www.dl.acm.org</a:t>
            </a:r>
            <a:endParaRPr lang="en-US" altLang="en-US" sz="1100" kern="1200" dirty="0"/>
          </a:p>
          <a:p>
            <a:r>
              <a:rPr lang="en-GB" sz="1100" dirty="0"/>
              <a:t>Harvey, L., Drew, S. &amp; Smith, M. (2006). The First-year Experience: A Review of Literature for the Higher Education Academy, Available from: </a:t>
            </a:r>
            <a:r>
              <a:rPr lang="en-GB" sz="1100" u="sng" dirty="0">
                <a:hlinkClick r:id="rId4"/>
              </a:rPr>
              <a:t>http://www.heacademy.ac.uk/research/Harvey_Drew_Smith.pdf</a:t>
            </a:r>
            <a:endParaRPr lang="en-GB" sz="1100" u="sng" dirty="0"/>
          </a:p>
          <a:p>
            <a:r>
              <a:rPr lang="en-US" sz="1100" dirty="0"/>
              <a:t>Johnson, D.W., Johnson, R.T., &amp; Smith, K.A. (1991). </a:t>
            </a:r>
            <a:r>
              <a:rPr lang="en-US" sz="1100" i="1" dirty="0"/>
              <a:t>Cooperative Learning: Increasing College Faculty Instructional Productivity</a:t>
            </a:r>
            <a:r>
              <a:rPr lang="en-US" sz="1100" dirty="0"/>
              <a:t>.</a:t>
            </a:r>
            <a:r>
              <a:rPr lang="en-GB" sz="1100" dirty="0"/>
              <a:t> ASHE-ERIC Higher Education Report No. 4, 1991. Available from: </a:t>
            </a:r>
            <a:r>
              <a:rPr lang="en-GB" sz="1100" dirty="0">
                <a:hlinkClick r:id="rId5"/>
              </a:rPr>
              <a:t>https://eric.ed.gov/?id=ED343465</a:t>
            </a:r>
            <a:endParaRPr lang="en-GB" sz="1100" dirty="0"/>
          </a:p>
          <a:p>
            <a:r>
              <a:rPr lang="en-US" sz="1100" dirty="0" err="1"/>
              <a:t>McKeachie</a:t>
            </a:r>
            <a:r>
              <a:rPr lang="en-US" sz="1100" dirty="0"/>
              <a:t>, W. J. (2002). </a:t>
            </a:r>
            <a:r>
              <a:rPr lang="en-US" sz="1100" dirty="0" err="1"/>
              <a:t>MeKeachie's</a:t>
            </a:r>
            <a:r>
              <a:rPr lang="en-US" sz="1100" dirty="0"/>
              <a:t> </a:t>
            </a:r>
            <a:r>
              <a:rPr lang="en-US" sz="1100" i="1" dirty="0"/>
              <a:t>Teaching Tips: Strategies, Research, and Theory for College and University Teachers (11th ed.).</a:t>
            </a:r>
            <a:r>
              <a:rPr lang="en-US" sz="1100" dirty="0"/>
              <a:t> Massachusetts: Houghton Mifflin Company.</a:t>
            </a:r>
            <a:endParaRPr lang="en-GB" sz="1100" dirty="0"/>
          </a:p>
          <a:p>
            <a:r>
              <a:rPr lang="en-US" sz="1100" dirty="0" err="1"/>
              <a:t>Michaelsen</a:t>
            </a:r>
            <a:r>
              <a:rPr lang="en-US" sz="1100" dirty="0"/>
              <a:t>, L., Sweet, M. &amp; </a:t>
            </a:r>
            <a:r>
              <a:rPr lang="en-US" sz="1100" dirty="0" err="1"/>
              <a:t>Parmalee</a:t>
            </a:r>
            <a:r>
              <a:rPr lang="en-US" sz="1100" dirty="0"/>
              <a:t>, D. (2009). Team-Based Learning: Small Group Learning’s Next Big Step. </a:t>
            </a:r>
            <a:r>
              <a:rPr lang="en-US" sz="1100" i="1" dirty="0"/>
              <a:t>New Directions in Teaching and Learning</a:t>
            </a:r>
            <a:r>
              <a:rPr lang="en-US" sz="1100" dirty="0"/>
              <a:t>, pp. 7-27.</a:t>
            </a:r>
          </a:p>
          <a:p>
            <a:r>
              <a:rPr lang="en-GB" sz="1100" dirty="0"/>
              <a:t>NUS and QAA (2012) Student Experience Research 2012. Part 1: Teaching and Learning: Student Experience Research to Gain Insight into the Quality of the Learning Experience [Internet]. London: National Union of Students. Available from: www.nus.org.uk/PageFiles/12238/2012_NUS_QAA_Teaching_and_Learning.pdf [Accessed 14/05/2016].</a:t>
            </a:r>
          </a:p>
          <a:p>
            <a:r>
              <a:rPr lang="en-US" sz="1100" dirty="0" err="1"/>
              <a:t>Oblinger</a:t>
            </a:r>
            <a:r>
              <a:rPr lang="en-US" sz="1100" dirty="0"/>
              <a:t>, D. &amp; </a:t>
            </a:r>
            <a:r>
              <a:rPr lang="en-US" sz="1100" dirty="0" err="1"/>
              <a:t>Oblinger</a:t>
            </a:r>
            <a:r>
              <a:rPr lang="en-US" sz="1100" dirty="0"/>
              <a:t>, J. (2005). Educating the Net Generation., Available from: </a:t>
            </a:r>
            <a:r>
              <a:rPr lang="en-US" sz="1100" u="sng" dirty="0">
                <a:hlinkClick r:id="rId6"/>
              </a:rPr>
              <a:t>http//www.educause.edu/educatingthenetgen/</a:t>
            </a:r>
            <a:endParaRPr lang="en-US" sz="1100" u="sng" dirty="0"/>
          </a:p>
          <a:p>
            <a:r>
              <a:rPr lang="en-US" sz="1100" dirty="0" err="1"/>
              <a:t>Savery</a:t>
            </a:r>
            <a:r>
              <a:rPr lang="en-US" sz="1100" dirty="0"/>
              <a:t>, J. &amp; Duffy, T. (1995). Problem Based Learning: An Instructional Model and its Constructivist Framework. </a:t>
            </a:r>
            <a:r>
              <a:rPr lang="en-US" sz="1100" i="1" dirty="0"/>
              <a:t>Educational Technology</a:t>
            </a:r>
            <a:r>
              <a:rPr lang="en-US" sz="1100" dirty="0"/>
              <a:t>, 35, pp. 31-38.</a:t>
            </a:r>
            <a:endParaRPr lang="en-GB" sz="1100" dirty="0"/>
          </a:p>
          <a:p>
            <a:r>
              <a:rPr lang="en-US" sz="1100" dirty="0" err="1"/>
              <a:t>Schön</a:t>
            </a:r>
            <a:r>
              <a:rPr lang="en-US" sz="1100" dirty="0"/>
              <a:t>, D. (1987) </a:t>
            </a:r>
            <a:r>
              <a:rPr lang="en-US" sz="1100" i="1" dirty="0"/>
              <a:t>Educating the Reflective Practitioner: Towards a New Design for Teaching and Learning in the Professions</a:t>
            </a:r>
            <a:r>
              <a:rPr lang="en-US" sz="1100" dirty="0"/>
              <a:t>. San Francisco, CA: </a:t>
            </a:r>
            <a:r>
              <a:rPr lang="en-US" sz="1100" dirty="0" err="1"/>
              <a:t>Jossey:Bass</a:t>
            </a:r>
            <a:r>
              <a:rPr lang="en-US" sz="1100" dirty="0"/>
              <a:t>.</a:t>
            </a:r>
            <a:endParaRPr lang="en-GB" sz="1100" dirty="0"/>
          </a:p>
          <a:p>
            <a:endParaRPr lang="en-GB" sz="1100" dirty="0"/>
          </a:p>
        </p:txBody>
      </p:sp>
      <p:sp>
        <p:nvSpPr>
          <p:cNvPr id="3" name="Title 2"/>
          <p:cNvSpPr>
            <a:spLocks noGrp="1"/>
          </p:cNvSpPr>
          <p:nvPr>
            <p:ph type="title"/>
          </p:nvPr>
        </p:nvSpPr>
        <p:spPr/>
        <p:txBody>
          <a:bodyPr/>
          <a:lstStyle/>
          <a:p>
            <a:r>
              <a:rPr lang="en-GB" sz="3000" dirty="0">
                <a:solidFill>
                  <a:schemeClr val="bg1"/>
                </a:solidFill>
              </a:rPr>
              <a:t>References</a:t>
            </a:r>
          </a:p>
        </p:txBody>
      </p:sp>
    </p:spTree>
    <p:extLst>
      <p:ext uri="{BB962C8B-B14F-4D97-AF65-F5344CB8AC3E}">
        <p14:creationId xmlns:p14="http://schemas.microsoft.com/office/powerpoint/2010/main" val="663560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ctrTitle"/>
          </p:nvPr>
        </p:nvSpPr>
        <p:spPr>
          <a:xfrm>
            <a:off x="685800" y="609600"/>
            <a:ext cx="3071813" cy="833438"/>
          </a:xfrm>
        </p:spPr>
        <p:txBody>
          <a:bodyPr/>
          <a:lstStyle/>
          <a:p>
            <a:r>
              <a:rPr lang="en-US" altLang="en-US" sz="3600">
                <a:latin typeface="Calibri" charset="0"/>
                <a:ea typeface="MS PGothic" charset="-128"/>
              </a:rPr>
              <a:t/>
            </a:r>
            <a:br>
              <a:rPr lang="en-US" altLang="en-US" sz="3600">
                <a:latin typeface="Calibri" charset="0"/>
                <a:ea typeface="MS PGothic" charset="-128"/>
              </a:rPr>
            </a:br>
            <a:r>
              <a:rPr lang="en-US" altLang="en-US" sz="3600">
                <a:latin typeface="Calibri" charset="0"/>
                <a:ea typeface="MS PGothic" charset="-128"/>
              </a:rPr>
              <a:t>Thank You!</a:t>
            </a:r>
          </a:p>
        </p:txBody>
      </p:sp>
      <p:sp>
        <p:nvSpPr>
          <p:cNvPr id="33794" name="Title 1"/>
          <p:cNvSpPr txBox="1">
            <a:spLocks/>
          </p:cNvSpPr>
          <p:nvPr/>
        </p:nvSpPr>
        <p:spPr bwMode="auto">
          <a:xfrm>
            <a:off x="2514600" y="2057400"/>
            <a:ext cx="36814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sz="3200">
                <a:solidFill>
                  <a:schemeClr val="tx1"/>
                </a:solidFill>
                <a:latin typeface="Arial" charset="0"/>
                <a:ea typeface="MS PGothic" charset="-128"/>
                <a:cs typeface="ＭＳ Ｐゴシック" charset="-128"/>
              </a:defRPr>
            </a:lvl1pPr>
            <a:lvl2pPr marL="742950" indent="-285750">
              <a:spcBef>
                <a:spcPct val="20000"/>
              </a:spcBef>
              <a:buChar char="–"/>
              <a:defRPr sz="2800">
                <a:solidFill>
                  <a:schemeClr val="tx1"/>
                </a:solidFill>
                <a:latin typeface="Arial" charset="0"/>
                <a:ea typeface="MS PGothic" charset="-128"/>
              </a:defRPr>
            </a:lvl2pPr>
            <a:lvl3pPr marL="1143000" indent="-228600">
              <a:spcBef>
                <a:spcPct val="20000"/>
              </a:spcBef>
              <a:buChar char="•"/>
              <a:defRPr sz="2400">
                <a:solidFill>
                  <a:schemeClr val="tx1"/>
                </a:solidFill>
                <a:latin typeface="Arial" charset="0"/>
                <a:ea typeface="MS PGothic" charset="-128"/>
              </a:defRPr>
            </a:lvl3pPr>
            <a:lvl4pPr marL="1600200" indent="-228600">
              <a:spcBef>
                <a:spcPct val="20000"/>
              </a:spcBef>
              <a:buChar char="–"/>
              <a:defRPr sz="2000">
                <a:solidFill>
                  <a:schemeClr val="tx1"/>
                </a:solidFill>
                <a:latin typeface="Arial" charset="0"/>
                <a:ea typeface="MS PGothic" charset="-128"/>
              </a:defRPr>
            </a:lvl4pPr>
            <a:lvl5pPr marL="2057400" indent="-228600">
              <a:spcBef>
                <a:spcPct val="20000"/>
              </a:spcBef>
              <a:buChar char="»"/>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charset="-128"/>
              </a:defRPr>
            </a:lvl9pPr>
          </a:lstStyle>
          <a:p>
            <a:pPr algn="ctr" eaLnBrk="1" hangingPunct="1">
              <a:spcBef>
                <a:spcPct val="0"/>
              </a:spcBef>
              <a:buFontTx/>
              <a:buNone/>
            </a:pPr>
            <a:r>
              <a:rPr lang="en-US" altLang="en-US" sz="5400">
                <a:solidFill>
                  <a:schemeClr val="bg1"/>
                </a:solidFill>
                <a:latin typeface="Calibri" charset="0"/>
              </a:rPr>
              <a:t/>
            </a:r>
            <a:br>
              <a:rPr lang="en-US" altLang="en-US" sz="5400">
                <a:solidFill>
                  <a:schemeClr val="bg1"/>
                </a:solidFill>
                <a:latin typeface="Calibri" charset="0"/>
              </a:rPr>
            </a:br>
            <a:r>
              <a:rPr lang="en-US" altLang="en-US" sz="5400">
                <a:solidFill>
                  <a:schemeClr val="bg1"/>
                </a:solidFill>
                <a:latin typeface="Calibri" charset="0"/>
              </a:rPr>
              <a:t> Questions?</a:t>
            </a:r>
          </a:p>
        </p:txBody>
      </p:sp>
      <p:sp>
        <p:nvSpPr>
          <p:cNvPr id="33795" name="Title 1"/>
          <p:cNvSpPr txBox="1">
            <a:spLocks/>
          </p:cNvSpPr>
          <p:nvPr/>
        </p:nvSpPr>
        <p:spPr bwMode="auto">
          <a:xfrm>
            <a:off x="1835150" y="3429000"/>
            <a:ext cx="5113338" cy="172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har char="•"/>
              <a:defRPr sz="3200">
                <a:solidFill>
                  <a:schemeClr val="tx1"/>
                </a:solidFill>
                <a:latin typeface="Arial" charset="0"/>
                <a:ea typeface="MS PGothic" charset="-128"/>
                <a:cs typeface="ＭＳ Ｐゴシック" charset="-128"/>
              </a:defRPr>
            </a:lvl1pPr>
            <a:lvl2pPr marL="742950" indent="-285750">
              <a:spcBef>
                <a:spcPct val="20000"/>
              </a:spcBef>
              <a:buChar char="–"/>
              <a:defRPr sz="2800">
                <a:solidFill>
                  <a:schemeClr val="tx1"/>
                </a:solidFill>
                <a:latin typeface="Arial" charset="0"/>
                <a:ea typeface="MS PGothic" charset="-128"/>
              </a:defRPr>
            </a:lvl2pPr>
            <a:lvl3pPr marL="1143000" indent="-228600">
              <a:spcBef>
                <a:spcPct val="20000"/>
              </a:spcBef>
              <a:buChar char="•"/>
              <a:defRPr sz="2400">
                <a:solidFill>
                  <a:schemeClr val="tx1"/>
                </a:solidFill>
                <a:latin typeface="Arial" charset="0"/>
                <a:ea typeface="MS PGothic" charset="-128"/>
              </a:defRPr>
            </a:lvl3pPr>
            <a:lvl4pPr marL="1600200" indent="-228600">
              <a:spcBef>
                <a:spcPct val="20000"/>
              </a:spcBef>
              <a:buChar char="–"/>
              <a:defRPr sz="2000">
                <a:solidFill>
                  <a:schemeClr val="tx1"/>
                </a:solidFill>
                <a:latin typeface="Arial" charset="0"/>
                <a:ea typeface="MS PGothic" charset="-128"/>
              </a:defRPr>
            </a:lvl4pPr>
            <a:lvl5pPr marL="2057400" indent="-228600">
              <a:spcBef>
                <a:spcPct val="20000"/>
              </a:spcBef>
              <a:buChar char="»"/>
              <a:defRPr sz="2000">
                <a:solidFill>
                  <a:schemeClr val="tx1"/>
                </a:solidFill>
                <a:latin typeface="Arial" charset="0"/>
                <a:ea typeface="MS PGothic" charset="-128"/>
              </a:defRPr>
            </a:lvl5pPr>
            <a:lvl6pPr marL="2514600" indent="-228600" eaLnBrk="0" fontAlgn="base" hangingPunct="0">
              <a:spcBef>
                <a:spcPct val="20000"/>
              </a:spcBef>
              <a:spcAft>
                <a:spcPct val="0"/>
              </a:spcAft>
              <a:buChar char="»"/>
              <a:defRPr sz="2000">
                <a:solidFill>
                  <a:schemeClr val="tx1"/>
                </a:solidFill>
                <a:latin typeface="Arial" charset="0"/>
                <a:ea typeface="MS PGothic" charset="-128"/>
              </a:defRPr>
            </a:lvl6pPr>
            <a:lvl7pPr marL="2971800" indent="-228600" eaLnBrk="0" fontAlgn="base" hangingPunct="0">
              <a:spcBef>
                <a:spcPct val="20000"/>
              </a:spcBef>
              <a:spcAft>
                <a:spcPct val="0"/>
              </a:spcAft>
              <a:buChar char="»"/>
              <a:defRPr sz="2000">
                <a:solidFill>
                  <a:schemeClr val="tx1"/>
                </a:solidFill>
                <a:latin typeface="Arial" charset="0"/>
                <a:ea typeface="MS PGothic" charset="-128"/>
              </a:defRPr>
            </a:lvl7pPr>
            <a:lvl8pPr marL="3429000" indent="-228600" eaLnBrk="0" fontAlgn="base" hangingPunct="0">
              <a:spcBef>
                <a:spcPct val="20000"/>
              </a:spcBef>
              <a:spcAft>
                <a:spcPct val="0"/>
              </a:spcAft>
              <a:buChar char="»"/>
              <a:defRPr sz="2000">
                <a:solidFill>
                  <a:schemeClr val="tx1"/>
                </a:solidFill>
                <a:latin typeface="Arial" charset="0"/>
                <a:ea typeface="MS PGothic" charset="-128"/>
              </a:defRPr>
            </a:lvl8pPr>
            <a:lvl9pPr marL="3886200" indent="-228600" eaLnBrk="0" fontAlgn="base" hangingPunct="0">
              <a:spcBef>
                <a:spcPct val="20000"/>
              </a:spcBef>
              <a:spcAft>
                <a:spcPct val="0"/>
              </a:spcAft>
              <a:buChar char="»"/>
              <a:defRPr sz="2000">
                <a:solidFill>
                  <a:schemeClr val="tx1"/>
                </a:solidFill>
                <a:latin typeface="Arial" charset="0"/>
                <a:ea typeface="MS PGothic" charset="-128"/>
              </a:defRPr>
            </a:lvl9pPr>
          </a:lstStyle>
          <a:p>
            <a:pPr algn="ctr">
              <a:spcBef>
                <a:spcPct val="0"/>
              </a:spcBef>
              <a:buFontTx/>
              <a:buNone/>
            </a:pPr>
            <a:r>
              <a:rPr lang="en-US" altLang="en-US" sz="3900">
                <a:solidFill>
                  <a:schemeClr val="bg1"/>
                </a:solidFill>
                <a:latin typeface="Calibri" charset="0"/>
              </a:rPr>
              <a:t/>
            </a:r>
            <a:br>
              <a:rPr lang="en-US" altLang="en-US" sz="3900">
                <a:solidFill>
                  <a:schemeClr val="bg1"/>
                </a:solidFill>
                <a:latin typeface="Calibri" charset="0"/>
              </a:rPr>
            </a:br>
            <a:endParaRPr lang="en-US" altLang="en-US" sz="3900">
              <a:solidFill>
                <a:schemeClr val="bg1"/>
              </a:solidFill>
              <a:latin typeface="Calibri"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body" idx="1"/>
          </p:nvPr>
        </p:nvSpPr>
        <p:spPr>
          <a:xfrm>
            <a:off x="395288" y="1052513"/>
            <a:ext cx="8439150" cy="4464050"/>
          </a:xfrm>
        </p:spPr>
        <p:txBody>
          <a:bodyPr/>
          <a:lstStyle/>
          <a:p>
            <a:pPr>
              <a:lnSpc>
                <a:spcPct val="150000"/>
              </a:lnSpc>
              <a:spcAft>
                <a:spcPts val="438"/>
              </a:spcAft>
              <a:buSzPct val="100000"/>
              <a:buFont typeface="Arial" panose="020B0604020202020204" pitchFamily="34" charset="0"/>
              <a:buChar char="•"/>
            </a:pPr>
            <a:r>
              <a:rPr lang="en-GB" altLang="en-US" sz="2000" dirty="0">
                <a:ea typeface="MS PGothic" charset="-128"/>
              </a:rPr>
              <a:t>Theoretical and Practical Background</a:t>
            </a:r>
          </a:p>
          <a:p>
            <a:pPr>
              <a:lnSpc>
                <a:spcPct val="150000"/>
              </a:lnSpc>
              <a:spcAft>
                <a:spcPts val="438"/>
              </a:spcAft>
              <a:buSzPct val="100000"/>
              <a:buFont typeface="Arial" panose="020B0604020202020204" pitchFamily="34" charset="0"/>
              <a:buChar char="•"/>
            </a:pPr>
            <a:r>
              <a:rPr lang="en-GB" altLang="en-US" sz="2000" dirty="0">
                <a:ea typeface="MS PGothic" charset="-128"/>
              </a:rPr>
              <a:t>Project Purpose &amp; Objectives</a:t>
            </a:r>
          </a:p>
          <a:p>
            <a:pPr>
              <a:lnSpc>
                <a:spcPct val="150000"/>
              </a:lnSpc>
              <a:spcAft>
                <a:spcPts val="438"/>
              </a:spcAft>
              <a:buSzPct val="100000"/>
              <a:buFont typeface="Arial" panose="020B0604020202020204" pitchFamily="34" charset="0"/>
              <a:buChar char="•"/>
            </a:pPr>
            <a:r>
              <a:rPr lang="en-GB" altLang="en-US" sz="2000" dirty="0">
                <a:ea typeface="MS PGothic" charset="-128"/>
              </a:rPr>
              <a:t>Methodology </a:t>
            </a:r>
          </a:p>
          <a:p>
            <a:pPr>
              <a:lnSpc>
                <a:spcPct val="150000"/>
              </a:lnSpc>
              <a:spcAft>
                <a:spcPts val="438"/>
              </a:spcAft>
              <a:buSzPct val="100000"/>
              <a:buFont typeface="Arial" panose="020B0604020202020204" pitchFamily="34" charset="0"/>
              <a:buChar char="•"/>
            </a:pPr>
            <a:r>
              <a:rPr lang="en-GB" altLang="en-US" sz="2000" dirty="0">
                <a:ea typeface="MS PGothic" charset="-128"/>
              </a:rPr>
              <a:t>Initial Findings &amp; Emerging Themes </a:t>
            </a:r>
          </a:p>
          <a:p>
            <a:pPr>
              <a:lnSpc>
                <a:spcPct val="150000"/>
              </a:lnSpc>
              <a:spcAft>
                <a:spcPts val="438"/>
              </a:spcAft>
              <a:buSzPct val="100000"/>
              <a:buFont typeface="Arial" panose="020B0604020202020204" pitchFamily="34" charset="0"/>
              <a:buChar char="•"/>
            </a:pPr>
            <a:r>
              <a:rPr lang="en-GB" altLang="en-US" sz="2000" dirty="0">
                <a:ea typeface="MS PGothic" charset="-128"/>
              </a:rPr>
              <a:t>Suggestions for Improving Teamwork Learning</a:t>
            </a:r>
          </a:p>
          <a:p>
            <a:pPr>
              <a:lnSpc>
                <a:spcPct val="150000"/>
              </a:lnSpc>
              <a:spcAft>
                <a:spcPts val="438"/>
              </a:spcAft>
              <a:buSzPct val="100000"/>
              <a:buFont typeface="Arial" panose="020B0604020202020204" pitchFamily="34" charset="0"/>
              <a:buChar char="•"/>
            </a:pPr>
            <a:r>
              <a:rPr lang="en-GB" altLang="en-US" sz="2000" dirty="0">
                <a:ea typeface="MS PGothic" charset="-128"/>
              </a:rPr>
              <a:t>Questions &amp; Answers</a:t>
            </a:r>
          </a:p>
        </p:txBody>
      </p:sp>
      <p:sp>
        <p:nvSpPr>
          <p:cNvPr id="17410" name="Title 1"/>
          <p:cNvSpPr>
            <a:spLocks noGrp="1"/>
          </p:cNvSpPr>
          <p:nvPr>
            <p:ph type="title"/>
          </p:nvPr>
        </p:nvSpPr>
        <p:spPr>
          <a:xfrm>
            <a:off x="395288" y="333375"/>
            <a:ext cx="8439150" cy="503238"/>
          </a:xfrm>
        </p:spPr>
        <p:txBody>
          <a:bodyPr/>
          <a:lstStyle/>
          <a:p>
            <a:r>
              <a:rPr lang="en-GB" altLang="en-US" sz="3000" dirty="0">
                <a:solidFill>
                  <a:schemeClr val="bg1"/>
                </a:solidFill>
                <a:latin typeface="+mn-lt"/>
                <a:ea typeface="MS PGothic" charset="-128"/>
              </a:rPr>
              <a:t>Today’s Session</a:t>
            </a:r>
            <a:endParaRPr lang="en-US" altLang="en-US" sz="3000" b="1" dirty="0">
              <a:solidFill>
                <a:schemeClr val="bg1"/>
              </a:solidFill>
              <a:latin typeface="+mn-lt"/>
              <a:ea typeface="MS PGothic"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395288" y="1052512"/>
            <a:ext cx="8439150" cy="4536727"/>
          </a:xfrm>
        </p:spPr>
        <p:txBody>
          <a:bodyPr/>
          <a:lstStyle/>
          <a:p>
            <a:pPr>
              <a:spcBef>
                <a:spcPts val="0"/>
              </a:spcBef>
              <a:spcAft>
                <a:spcPts val="1200"/>
              </a:spcAft>
              <a:defRPr/>
            </a:pPr>
            <a:r>
              <a:rPr lang="en-US" sz="2000" kern="1200" dirty="0"/>
              <a:t>Research shows that students prefer student-</a:t>
            </a:r>
            <a:r>
              <a:rPr lang="en-US" sz="2000" kern="1200" dirty="0" err="1"/>
              <a:t>centred</a:t>
            </a:r>
            <a:r>
              <a:rPr lang="en-US" sz="2000" kern="1200" dirty="0"/>
              <a:t>, active learning to </a:t>
            </a:r>
            <a:r>
              <a:rPr lang="en-US" sz="2000" kern="1200" dirty="0" err="1"/>
              <a:t>instructivist</a:t>
            </a:r>
            <a:r>
              <a:rPr lang="en-US" sz="2000" kern="1200" dirty="0"/>
              <a:t> lectures (</a:t>
            </a:r>
            <a:r>
              <a:rPr lang="en-US" sz="2000" kern="1200" dirty="0" err="1"/>
              <a:t>McKeachie</a:t>
            </a:r>
            <a:r>
              <a:rPr lang="en-US" sz="2000" kern="1200" dirty="0"/>
              <a:t>, 2002; </a:t>
            </a:r>
            <a:r>
              <a:rPr lang="en-US" sz="2000" kern="1200" dirty="0" err="1"/>
              <a:t>Oblinger</a:t>
            </a:r>
            <a:r>
              <a:rPr lang="en-US" sz="2000" kern="1200" dirty="0"/>
              <a:t> and </a:t>
            </a:r>
            <a:r>
              <a:rPr lang="en-US" sz="2000" kern="1200" dirty="0" err="1"/>
              <a:t>Oblinger</a:t>
            </a:r>
            <a:r>
              <a:rPr lang="en-US" sz="2000" kern="1200" dirty="0"/>
              <a:t>, 2005; QAA, 2012) which encourages learning for insight rather than learning for technique (Beech and </a:t>
            </a:r>
            <a:r>
              <a:rPr lang="en-US" sz="2000" kern="1200" dirty="0" err="1"/>
              <a:t>MacIntosh</a:t>
            </a:r>
            <a:r>
              <a:rPr lang="en-US" sz="2000" kern="1200" dirty="0"/>
              <a:t>, 2012). </a:t>
            </a:r>
            <a:endParaRPr lang="en-US" sz="800" kern="1200" dirty="0"/>
          </a:p>
          <a:p>
            <a:pPr>
              <a:spcBef>
                <a:spcPts val="0"/>
              </a:spcBef>
              <a:spcAft>
                <a:spcPts val="1200"/>
              </a:spcAft>
              <a:defRPr/>
            </a:pPr>
            <a:r>
              <a:rPr lang="en-US" altLang="en-US" sz="2000" kern="1200" dirty="0"/>
              <a:t>Literature suggests active learning can increase student engagement (Cooper et al., 2010), can improve grades (</a:t>
            </a:r>
            <a:r>
              <a:rPr lang="en-US" altLang="en-US" sz="2000" kern="1200" dirty="0" err="1"/>
              <a:t>Bleske</a:t>
            </a:r>
            <a:r>
              <a:rPr lang="en-US" altLang="en-US" sz="2000" kern="1200" dirty="0"/>
              <a:t> et al., 2014), can generate softer skills (Christenson, </a:t>
            </a:r>
            <a:r>
              <a:rPr lang="en-US" altLang="en-US" sz="2000" kern="1200" dirty="0" err="1"/>
              <a:t>Reschly</a:t>
            </a:r>
            <a:r>
              <a:rPr lang="en-US" altLang="en-US" sz="2000" kern="1200" dirty="0"/>
              <a:t> and Wylie, 2012) and may also deliver benefits to students, lecturers and universities (Harvey et al., 2006). </a:t>
            </a:r>
          </a:p>
          <a:p>
            <a:pPr>
              <a:spcBef>
                <a:spcPts val="0"/>
              </a:spcBef>
              <a:spcAft>
                <a:spcPts val="1200"/>
              </a:spcAft>
              <a:defRPr/>
            </a:pPr>
            <a:r>
              <a:rPr lang="en-US" sz="2000" kern="1200" dirty="0"/>
              <a:t>Collaborative learning (Johnson et al., 1991), problem-based learning (</a:t>
            </a:r>
            <a:r>
              <a:rPr lang="en-US" sz="2000" kern="1200" dirty="0" err="1"/>
              <a:t>Savery</a:t>
            </a:r>
            <a:r>
              <a:rPr lang="en-US" sz="2000" kern="1200" dirty="0"/>
              <a:t> and Duffy, 1995), team working (</a:t>
            </a:r>
            <a:r>
              <a:rPr lang="en-US" sz="2000" kern="1200" dirty="0" err="1"/>
              <a:t>Michaelsen</a:t>
            </a:r>
            <a:r>
              <a:rPr lang="en-US" sz="2000" kern="1200" dirty="0"/>
              <a:t> et al.2009) and practical projects (Harvey et al, 2006) seem to be effective to enhance the quality of the students’ learning and teaching (L&amp;T) experience. </a:t>
            </a:r>
          </a:p>
          <a:p>
            <a:pPr>
              <a:spcBef>
                <a:spcPts val="0"/>
              </a:spcBef>
              <a:spcAft>
                <a:spcPts val="1200"/>
              </a:spcAft>
              <a:defRPr/>
            </a:pPr>
            <a:endParaRPr lang="en-GB" sz="2000" kern="1200" dirty="0"/>
          </a:p>
          <a:p>
            <a:pPr>
              <a:spcBef>
                <a:spcPts val="0"/>
              </a:spcBef>
              <a:spcAft>
                <a:spcPts val="1200"/>
              </a:spcAft>
              <a:defRPr/>
            </a:pPr>
            <a:endParaRPr lang="en-GB" sz="2000" kern="1200" dirty="0"/>
          </a:p>
          <a:p>
            <a:pPr>
              <a:spcBef>
                <a:spcPts val="0"/>
              </a:spcBef>
              <a:spcAft>
                <a:spcPts val="1200"/>
              </a:spcAft>
              <a:defRPr/>
            </a:pPr>
            <a:endParaRPr lang="en-US" sz="2000" kern="1200" dirty="0"/>
          </a:p>
        </p:txBody>
      </p:sp>
      <p:sp>
        <p:nvSpPr>
          <p:cNvPr id="19458" name="Title 1"/>
          <p:cNvSpPr>
            <a:spLocks noGrp="1"/>
          </p:cNvSpPr>
          <p:nvPr>
            <p:ph type="title"/>
          </p:nvPr>
        </p:nvSpPr>
        <p:spPr>
          <a:xfrm>
            <a:off x="395288" y="333375"/>
            <a:ext cx="8439150" cy="503238"/>
          </a:xfrm>
        </p:spPr>
        <p:txBody>
          <a:bodyPr/>
          <a:lstStyle/>
          <a:p>
            <a:r>
              <a:rPr lang="en-GB" altLang="en-US" sz="3000" dirty="0">
                <a:solidFill>
                  <a:schemeClr val="bg1"/>
                </a:solidFill>
                <a:latin typeface="+mn-lt"/>
                <a:ea typeface="MS PGothic" charset="-128"/>
              </a:rPr>
              <a:t>Theoretical Background </a:t>
            </a:r>
            <a:endParaRPr lang="en-US" altLang="en-US" sz="3000" b="1" dirty="0">
              <a:solidFill>
                <a:schemeClr val="bg1"/>
              </a:solidFill>
              <a:latin typeface="+mn-lt"/>
              <a:ea typeface="MS PGothic" charset="-128"/>
            </a:endParaRPr>
          </a:p>
        </p:txBody>
      </p:sp>
    </p:spTree>
    <p:extLst>
      <p:ext uri="{BB962C8B-B14F-4D97-AF65-F5344CB8AC3E}">
        <p14:creationId xmlns:p14="http://schemas.microsoft.com/office/powerpoint/2010/main" val="352528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395288" y="1052513"/>
            <a:ext cx="8439150" cy="4464050"/>
          </a:xfrm>
        </p:spPr>
        <p:txBody>
          <a:bodyPr/>
          <a:lstStyle/>
          <a:p>
            <a:pPr>
              <a:spcBef>
                <a:spcPts val="0"/>
              </a:spcBef>
              <a:spcAft>
                <a:spcPts val="1200"/>
              </a:spcAft>
              <a:defRPr/>
            </a:pPr>
            <a:r>
              <a:rPr lang="en-GB" sz="2000" kern="1200" dirty="0"/>
              <a:t>The use of teams also has become more prevalent in Higher Education as it promotes student active and self-directed learning (deep learning). </a:t>
            </a:r>
          </a:p>
          <a:p>
            <a:pPr>
              <a:spcBef>
                <a:spcPts val="0"/>
              </a:spcBef>
              <a:spcAft>
                <a:spcPts val="1200"/>
              </a:spcAft>
              <a:defRPr/>
            </a:pPr>
            <a:r>
              <a:rPr lang="en-US" sz="2000" kern="1200" dirty="0"/>
              <a:t>However, we have observed that whilst students </a:t>
            </a:r>
            <a:r>
              <a:rPr lang="en-US" sz="2000" kern="1200" dirty="0" err="1"/>
              <a:t>favour</a:t>
            </a:r>
            <a:r>
              <a:rPr lang="en-US" sz="2000" kern="1200" dirty="0"/>
              <a:t> active learning, they are not fully engaged in learning through teamwork. </a:t>
            </a:r>
          </a:p>
          <a:p>
            <a:pPr>
              <a:spcBef>
                <a:spcPts val="0"/>
              </a:spcBef>
              <a:spcAft>
                <a:spcPts val="1200"/>
              </a:spcAft>
              <a:defRPr/>
            </a:pPr>
            <a:r>
              <a:rPr lang="en-US" sz="2000" kern="1200" dirty="0"/>
              <a:t>Informal evaluation across a number of modules suggests that students are reluctant to engage in teamwork which appear to present barriers to effective collaborative learning.</a:t>
            </a:r>
          </a:p>
          <a:p>
            <a:pPr>
              <a:spcBef>
                <a:spcPts val="0"/>
              </a:spcBef>
              <a:spcAft>
                <a:spcPts val="1200"/>
              </a:spcAft>
              <a:defRPr/>
            </a:pPr>
            <a:r>
              <a:rPr lang="en-GB" altLang="en-US" sz="2000" dirty="0">
                <a:ea typeface="MS PGothic" charset="-128"/>
              </a:rPr>
              <a:t>The project aims to formally explore students’ perceptions of teamwork in order to understand the value-action gap between theoretical benefits available and willingness of students to engage in team-based activities. </a:t>
            </a:r>
          </a:p>
          <a:p>
            <a:pPr>
              <a:spcBef>
                <a:spcPts val="0"/>
              </a:spcBef>
              <a:spcAft>
                <a:spcPts val="1200"/>
              </a:spcAft>
              <a:defRPr/>
            </a:pPr>
            <a:endParaRPr lang="en-US" sz="2000" kern="1200" dirty="0"/>
          </a:p>
          <a:p>
            <a:pPr>
              <a:spcBef>
                <a:spcPts val="0"/>
              </a:spcBef>
              <a:spcAft>
                <a:spcPts val="1200"/>
              </a:spcAft>
              <a:defRPr/>
            </a:pPr>
            <a:endParaRPr lang="en-GB" altLang="en-US" sz="1600" dirty="0">
              <a:latin typeface="Times" charset="0"/>
              <a:ea typeface="MS PGothic" charset="-128"/>
            </a:endParaRPr>
          </a:p>
        </p:txBody>
      </p:sp>
      <p:sp>
        <p:nvSpPr>
          <p:cNvPr id="21506" name="Title 1"/>
          <p:cNvSpPr>
            <a:spLocks noGrp="1"/>
          </p:cNvSpPr>
          <p:nvPr>
            <p:ph type="title"/>
          </p:nvPr>
        </p:nvSpPr>
        <p:spPr>
          <a:xfrm>
            <a:off x="395288" y="333375"/>
            <a:ext cx="8439150" cy="503238"/>
          </a:xfr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altLang="en-US" sz="3000" dirty="0">
                <a:solidFill>
                  <a:schemeClr val="bg1"/>
                </a:solidFill>
                <a:latin typeface="+mn-lt"/>
                <a:ea typeface="MS PGothic" charset="-128"/>
              </a:rPr>
              <a:t>Practical Background</a:t>
            </a:r>
            <a:endParaRPr lang="en-US" altLang="en-US" sz="3000" dirty="0">
              <a:solidFill>
                <a:schemeClr val="bg1"/>
              </a:solidFill>
              <a:latin typeface="+mn-lt"/>
              <a:ea typeface="MS PGothic" charset="-128"/>
            </a:endParaRPr>
          </a:p>
        </p:txBody>
      </p:sp>
    </p:spTree>
    <p:extLst>
      <p:ext uri="{BB962C8B-B14F-4D97-AF65-F5344CB8AC3E}">
        <p14:creationId xmlns:p14="http://schemas.microsoft.com/office/powerpoint/2010/main" val="1072252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1"/>
          <p:cNvSpPr>
            <a:spLocks noGrp="1"/>
          </p:cNvSpPr>
          <p:nvPr>
            <p:ph idx="1"/>
          </p:nvPr>
        </p:nvSpPr>
        <p:spPr>
          <a:xfrm>
            <a:off x="396875" y="1052513"/>
            <a:ext cx="8437563" cy="4400550"/>
          </a:xfrm>
        </p:spPr>
        <p:txBody>
          <a:bodyPr/>
          <a:lstStyle/>
          <a:p>
            <a:pPr>
              <a:spcBef>
                <a:spcPts val="0"/>
              </a:spcBef>
              <a:spcAft>
                <a:spcPts val="1200"/>
              </a:spcAft>
            </a:pPr>
            <a:r>
              <a:rPr lang="en-GB" altLang="en-US" sz="2000" dirty="0">
                <a:ea typeface="MS PGothic" charset="-128"/>
              </a:rPr>
              <a:t>This research is undertaken through the University of Worcester Students as Academic Partners (SAP) project scheme which employs students as active partners within a collaborative staff-student L&amp;T research project.</a:t>
            </a:r>
          </a:p>
          <a:p>
            <a:pPr>
              <a:spcBef>
                <a:spcPts val="0"/>
              </a:spcBef>
              <a:spcAft>
                <a:spcPts val="1200"/>
              </a:spcAft>
            </a:pPr>
            <a:r>
              <a:rPr lang="en-GB" altLang="en-US" sz="2000" dirty="0">
                <a:ea typeface="MS PGothic" charset="-128"/>
              </a:rPr>
              <a:t>In the SAP project team are two module leaders, in the role of SAP Project Staff Partners and one of the current students, in the role of SAP Project Student Partner. </a:t>
            </a:r>
          </a:p>
          <a:p>
            <a:endParaRPr lang="en-GB" altLang="en-US" sz="2000" dirty="0">
              <a:latin typeface="Calibri" charset="0"/>
              <a:ea typeface="MS PGothic" charset="-128"/>
            </a:endParaRPr>
          </a:p>
          <a:p>
            <a:endParaRPr lang="en-GB" altLang="en-US" sz="2000" dirty="0">
              <a:ea typeface="MS PGothic" charset="-128"/>
            </a:endParaRPr>
          </a:p>
        </p:txBody>
      </p:sp>
      <p:sp>
        <p:nvSpPr>
          <p:cNvPr id="23554" name="Title 2"/>
          <p:cNvSpPr>
            <a:spLocks noGrp="1"/>
          </p:cNvSpPr>
          <p:nvPr>
            <p:ph type="title"/>
          </p:nvPr>
        </p:nvSpPr>
        <p:spPr>
          <a:xfrm>
            <a:off x="396875" y="333474"/>
            <a:ext cx="8439150" cy="503238"/>
          </a:xfr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altLang="en-US" sz="3000" dirty="0">
                <a:solidFill>
                  <a:schemeClr val="bg1"/>
                </a:solidFill>
                <a:latin typeface="+mn-lt"/>
                <a:ea typeface="MS PGothic" charset="-128"/>
              </a:rPr>
              <a:t>SAP Project Context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1"/>
          <p:cNvSpPr>
            <a:spLocks noGrp="1"/>
          </p:cNvSpPr>
          <p:nvPr>
            <p:ph idx="1"/>
          </p:nvPr>
        </p:nvSpPr>
        <p:spPr>
          <a:xfrm>
            <a:off x="400050" y="1117600"/>
            <a:ext cx="8439150" cy="4398963"/>
          </a:xfrm>
        </p:spPr>
        <p:txBody>
          <a:bodyPr/>
          <a:lstStyle/>
          <a:p>
            <a:pPr>
              <a:spcBef>
                <a:spcPts val="0"/>
              </a:spcBef>
              <a:spcAft>
                <a:spcPts val="600"/>
              </a:spcAft>
              <a:buFont typeface="Arial" charset="0"/>
              <a:buAutoNum type="arabicPeriod"/>
            </a:pPr>
            <a:r>
              <a:rPr lang="en-US" altLang="en-US" sz="2000" dirty="0">
                <a:ea typeface="MS PGothic" charset="-128"/>
              </a:rPr>
              <a:t>To explore students’ experiences of teamwork as an experiential learning approach.</a:t>
            </a:r>
          </a:p>
          <a:p>
            <a:pPr>
              <a:spcBef>
                <a:spcPts val="0"/>
              </a:spcBef>
              <a:spcAft>
                <a:spcPts val="600"/>
              </a:spcAft>
              <a:buFont typeface="Arial" charset="0"/>
              <a:buAutoNum type="arabicPeriod"/>
            </a:pPr>
            <a:r>
              <a:rPr lang="en-US" altLang="en-US" sz="2000" dirty="0">
                <a:ea typeface="MS PGothic" charset="-128"/>
              </a:rPr>
              <a:t>To identify key success factors for enhancing students’ experiences of teamwork.</a:t>
            </a:r>
          </a:p>
          <a:p>
            <a:pPr>
              <a:spcBef>
                <a:spcPts val="0"/>
              </a:spcBef>
              <a:spcAft>
                <a:spcPts val="600"/>
              </a:spcAft>
              <a:buFont typeface="Arial" charset="0"/>
              <a:buAutoNum type="arabicPeriod"/>
            </a:pPr>
            <a:r>
              <a:rPr lang="en-US" altLang="en-US" sz="2000" dirty="0">
                <a:ea typeface="MS PGothic" charset="-128"/>
              </a:rPr>
              <a:t>To share opportunities to improve experiential L&amp;T strategies with other academics.</a:t>
            </a:r>
            <a:endParaRPr lang="en-GB" altLang="en-US" sz="2000" dirty="0">
              <a:ea typeface="MS PGothic" charset="-128"/>
            </a:endParaRPr>
          </a:p>
          <a:p>
            <a:pPr>
              <a:spcBef>
                <a:spcPts val="0"/>
              </a:spcBef>
              <a:spcAft>
                <a:spcPts val="600"/>
              </a:spcAft>
            </a:pPr>
            <a:endParaRPr lang="en-GB" altLang="en-US" sz="2400" dirty="0">
              <a:ea typeface="MS PGothic" charset="-128"/>
            </a:endParaRPr>
          </a:p>
        </p:txBody>
      </p:sp>
      <p:sp>
        <p:nvSpPr>
          <p:cNvPr id="25602" name="Title 2"/>
          <p:cNvSpPr>
            <a:spLocks noGrp="1"/>
          </p:cNvSpPr>
          <p:nvPr>
            <p:ph type="title"/>
          </p:nvPr>
        </p:nvSpPr>
        <p:spPr>
          <a:xfrm>
            <a:off x="395288" y="333375"/>
            <a:ext cx="8439150" cy="503238"/>
          </a:xfr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altLang="en-US" sz="3200" dirty="0">
                <a:solidFill>
                  <a:schemeClr val="bg1"/>
                </a:solidFill>
                <a:latin typeface="Calibri" charset="0"/>
                <a:ea typeface="MS PGothic" charset="-128"/>
              </a:rPr>
              <a:t>SAP Project Objectives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1"/>
          <p:cNvSpPr>
            <a:spLocks noGrp="1"/>
          </p:cNvSpPr>
          <p:nvPr>
            <p:ph idx="1"/>
          </p:nvPr>
        </p:nvSpPr>
        <p:spPr>
          <a:xfrm>
            <a:off x="412750" y="1052513"/>
            <a:ext cx="8439150" cy="4400550"/>
          </a:xfrm>
        </p:spPr>
        <p:txBody>
          <a:bodyPr/>
          <a:lstStyle/>
          <a:p>
            <a:pPr>
              <a:spcBef>
                <a:spcPts val="0"/>
              </a:spcBef>
              <a:spcAft>
                <a:spcPts val="1200"/>
              </a:spcAft>
            </a:pPr>
            <a:r>
              <a:rPr lang="en-GB" altLang="en-US" sz="2000" dirty="0">
                <a:ea typeface="MS PGothic" charset="-128"/>
              </a:rPr>
              <a:t>The SAP project uses a survey to collect data from students enrolled on 5 innovative, practical modules across Levels 4, 5, 6 and 7 taught at Worcester Business School.</a:t>
            </a:r>
          </a:p>
          <a:p>
            <a:pPr>
              <a:spcBef>
                <a:spcPts val="0"/>
              </a:spcBef>
              <a:spcAft>
                <a:spcPts val="1200"/>
              </a:spcAft>
            </a:pPr>
            <a:r>
              <a:rPr lang="en-GB" altLang="en-US" sz="2000" dirty="0">
                <a:ea typeface="MS PGothic" charset="-128"/>
              </a:rPr>
              <a:t>All modules are designed by the module leaders to engage students in active, student-centred activities and experiential learning through teamwork on live projects and cases.</a:t>
            </a:r>
          </a:p>
          <a:p>
            <a:pPr>
              <a:spcBef>
                <a:spcPts val="0"/>
              </a:spcBef>
              <a:spcAft>
                <a:spcPts val="1200"/>
              </a:spcAft>
            </a:pPr>
            <a:r>
              <a:rPr lang="en-GB" altLang="en-US" sz="2000" dirty="0">
                <a:ea typeface="MS PGothic" charset="-128"/>
              </a:rPr>
              <a:t>This research utilises reflection-on-action </a:t>
            </a:r>
            <a:r>
              <a:rPr lang="en-US" altLang="en-US" sz="2000" dirty="0">
                <a:ea typeface="MS PGothic" charset="-128"/>
              </a:rPr>
              <a:t>(</a:t>
            </a:r>
            <a:r>
              <a:rPr lang="en-US" altLang="en-US" sz="2000" dirty="0" err="1">
                <a:ea typeface="MS PGothic" charset="-128"/>
              </a:rPr>
              <a:t>Schön</a:t>
            </a:r>
            <a:r>
              <a:rPr lang="en-US" altLang="en-US" sz="2000" dirty="0">
                <a:ea typeface="MS PGothic" charset="-128"/>
              </a:rPr>
              <a:t>, 1987) to generate students’ perception before and after their involvement in teamwork.</a:t>
            </a:r>
          </a:p>
          <a:p>
            <a:pPr>
              <a:spcBef>
                <a:spcPts val="0"/>
              </a:spcBef>
              <a:spcAft>
                <a:spcPts val="1200"/>
              </a:spcAft>
            </a:pPr>
            <a:r>
              <a:rPr lang="en-GB" altLang="en-US" sz="2000" dirty="0">
                <a:ea typeface="MS PGothic" charset="-128"/>
              </a:rPr>
              <a:t>91 students participated in the survey.</a:t>
            </a:r>
          </a:p>
        </p:txBody>
      </p:sp>
      <p:sp>
        <p:nvSpPr>
          <p:cNvPr id="27650" name="Title 2"/>
          <p:cNvSpPr>
            <a:spLocks noGrp="1"/>
          </p:cNvSpPr>
          <p:nvPr>
            <p:ph type="title"/>
          </p:nvPr>
        </p:nvSpPr>
        <p:spPr>
          <a:xfrm>
            <a:off x="395288" y="333375"/>
            <a:ext cx="8439150" cy="503238"/>
          </a:xfr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altLang="en-US" sz="3000" dirty="0">
                <a:solidFill>
                  <a:schemeClr val="bg1"/>
                </a:solidFill>
                <a:latin typeface="+mn-lt"/>
                <a:ea typeface="MS PGothic" charset="-128"/>
              </a:rPr>
              <a:t>Methodology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2"/>
          <p:cNvSpPr>
            <a:spLocks noGrp="1"/>
          </p:cNvSpPr>
          <p:nvPr>
            <p:ph type="title"/>
          </p:nvPr>
        </p:nvSpPr>
        <p:spPr>
          <a:xfrm>
            <a:off x="395288" y="333375"/>
            <a:ext cx="8439150" cy="503238"/>
          </a:xfr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2800" dirty="0">
                <a:solidFill>
                  <a:schemeClr val="bg1"/>
                </a:solidFill>
              </a:rPr>
              <a:t>Students’ Initial Expectations of Teamwork 1</a:t>
            </a:r>
            <a:endParaRPr lang="en-GB" altLang="en-US" sz="3000" dirty="0">
              <a:solidFill>
                <a:schemeClr val="bg1"/>
              </a:solidFill>
              <a:latin typeface="+mn-lt"/>
              <a:ea typeface="MS PGothic" charset="-128"/>
            </a:endParaRPr>
          </a:p>
        </p:txBody>
      </p:sp>
      <p:graphicFrame>
        <p:nvGraphicFramePr>
          <p:cNvPr id="9" name="Chart 8"/>
          <p:cNvGraphicFramePr>
            <a:graphicFrameLocks/>
          </p:cNvGraphicFramePr>
          <p:nvPr>
            <p:extLst/>
          </p:nvPr>
        </p:nvGraphicFramePr>
        <p:xfrm>
          <a:off x="683568" y="908720"/>
          <a:ext cx="7739832" cy="51845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ontent Placeholder 3"/>
          <p:cNvGraphicFramePr>
            <a:graphicFrameLocks noGrp="1"/>
          </p:cNvGraphicFramePr>
          <p:nvPr>
            <p:ph idx="1"/>
            <p:extLst>
              <p:ext uri="{D42A27DB-BD31-4B8C-83A1-F6EECF244321}">
                <p14:modId xmlns:p14="http://schemas.microsoft.com/office/powerpoint/2010/main" val="1233199630"/>
              </p:ext>
            </p:extLst>
          </p:nvPr>
        </p:nvGraphicFramePr>
        <p:xfrm>
          <a:off x="395536" y="1268760"/>
          <a:ext cx="8229600" cy="4525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39089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2"/>
          <p:cNvSpPr>
            <a:spLocks noGrp="1"/>
          </p:cNvSpPr>
          <p:nvPr>
            <p:ph type="title"/>
          </p:nvPr>
        </p:nvSpPr>
        <p:spPr>
          <a:xfrm>
            <a:off x="395288" y="333375"/>
            <a:ext cx="8439150" cy="503238"/>
          </a:xfrm>
          <a:solidFill>
            <a:srgbClr val="3366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2800" dirty="0">
                <a:solidFill>
                  <a:schemeClr val="bg1"/>
                </a:solidFill>
              </a:rPr>
              <a:t>Students’ Initial Expectations of Teamwork 2</a:t>
            </a:r>
            <a:endParaRPr lang="en-GB" altLang="en-US" sz="2800" dirty="0">
              <a:solidFill>
                <a:schemeClr val="bg1"/>
              </a:solidFill>
              <a:latin typeface="+mn-lt"/>
              <a:ea typeface="MS PGothic" charset="-128"/>
            </a:endParaRPr>
          </a:p>
        </p:txBody>
      </p:sp>
      <p:sp>
        <p:nvSpPr>
          <p:cNvPr id="2" name="TextBox 1"/>
          <p:cNvSpPr txBox="1"/>
          <p:nvPr/>
        </p:nvSpPr>
        <p:spPr>
          <a:xfrm>
            <a:off x="502833" y="3794993"/>
            <a:ext cx="8331605" cy="2285241"/>
          </a:xfrm>
          <a:prstGeom prst="rect">
            <a:avLst/>
          </a:prstGeom>
          <a:noFill/>
        </p:spPr>
        <p:txBody>
          <a:bodyPr wrap="square" rtlCol="0">
            <a:spAutoFit/>
          </a:bodyPr>
          <a:lstStyle/>
          <a:p>
            <a:pPr marL="0" indent="0">
              <a:spcAft>
                <a:spcPts val="300"/>
              </a:spcAft>
              <a:buNone/>
            </a:pPr>
            <a:r>
              <a:rPr lang="en-US" sz="2000" b="1" dirty="0">
                <a:latin typeface="+mn-lt"/>
                <a:ea typeface="Calibri" charset="0"/>
                <a:cs typeface="Calibri" charset="0"/>
              </a:rPr>
              <a:t>Positive expectations: </a:t>
            </a:r>
          </a:p>
          <a:p>
            <a:pPr marL="0" indent="0" algn="ctr">
              <a:spcAft>
                <a:spcPts val="600"/>
              </a:spcAft>
              <a:buNone/>
            </a:pPr>
            <a:r>
              <a:rPr lang="en-US" sz="2000" i="1" dirty="0">
                <a:latin typeface="+mn-lt"/>
                <a:ea typeface="Calibri" charset="0"/>
                <a:cs typeface="Calibri" charset="0"/>
              </a:rPr>
              <a:t>“More can be learned in a group than as individuals”</a:t>
            </a:r>
          </a:p>
          <a:p>
            <a:pPr marL="0" indent="0" algn="ctr">
              <a:spcAft>
                <a:spcPts val="600"/>
              </a:spcAft>
              <a:buNone/>
            </a:pPr>
            <a:r>
              <a:rPr lang="en-US" sz="2000" i="1" dirty="0">
                <a:latin typeface="+mn-lt"/>
                <a:ea typeface="Calibri" charset="0"/>
                <a:cs typeface="Calibri" charset="0"/>
              </a:rPr>
              <a:t>“Sharing work, easier to manage work”</a:t>
            </a:r>
          </a:p>
          <a:p>
            <a:pPr marL="0" indent="0" algn="ctr">
              <a:spcAft>
                <a:spcPts val="600"/>
              </a:spcAft>
              <a:buNone/>
            </a:pPr>
            <a:r>
              <a:rPr lang="en-US" sz="2000" i="1" dirty="0">
                <a:latin typeface="+mn-lt"/>
                <a:ea typeface="Calibri" charset="0"/>
                <a:cs typeface="Calibri" charset="0"/>
              </a:rPr>
              <a:t>“Better results due to all of our ideas” </a:t>
            </a:r>
          </a:p>
          <a:p>
            <a:pPr marL="0" indent="0" algn="ctr">
              <a:spcAft>
                <a:spcPts val="600"/>
              </a:spcAft>
              <a:buNone/>
            </a:pPr>
            <a:r>
              <a:rPr lang="en-US" sz="2000" i="1" dirty="0">
                <a:latin typeface="+mn-lt"/>
                <a:ea typeface="Calibri" charset="0"/>
                <a:cs typeface="Calibri" charset="0"/>
              </a:rPr>
              <a:t>“Creative and fun”</a:t>
            </a:r>
          </a:p>
          <a:p>
            <a:pPr>
              <a:spcAft>
                <a:spcPts val="600"/>
              </a:spcAft>
            </a:pPr>
            <a:endParaRPr lang="en-US" sz="2000" dirty="0">
              <a:latin typeface="+mn-lt"/>
              <a:ea typeface="Calibri" charset="0"/>
              <a:cs typeface="Calibri" charset="0"/>
            </a:endParaRPr>
          </a:p>
        </p:txBody>
      </p:sp>
      <p:sp>
        <p:nvSpPr>
          <p:cNvPr id="6" name="TextBox 5"/>
          <p:cNvSpPr txBox="1"/>
          <p:nvPr/>
        </p:nvSpPr>
        <p:spPr>
          <a:xfrm>
            <a:off x="438399" y="1019294"/>
            <a:ext cx="8352928" cy="2593018"/>
          </a:xfrm>
          <a:prstGeom prst="rect">
            <a:avLst/>
          </a:prstGeom>
          <a:noFill/>
        </p:spPr>
        <p:txBody>
          <a:bodyPr wrap="square" rtlCol="0">
            <a:spAutoFit/>
          </a:bodyPr>
          <a:lstStyle/>
          <a:p>
            <a:pPr marL="0" indent="0">
              <a:spcAft>
                <a:spcPts val="300"/>
              </a:spcAft>
              <a:buNone/>
            </a:pPr>
            <a:r>
              <a:rPr lang="en-US" sz="2000" b="1" dirty="0">
                <a:latin typeface="+mn-lt"/>
                <a:ea typeface="Calibri" charset="0"/>
                <a:cs typeface="Calibri" charset="0"/>
              </a:rPr>
              <a:t>Negative expectations: </a:t>
            </a:r>
          </a:p>
          <a:p>
            <a:pPr marL="0" indent="0" algn="ctr">
              <a:spcAft>
                <a:spcPts val="600"/>
              </a:spcAft>
              <a:buNone/>
            </a:pPr>
            <a:r>
              <a:rPr lang="en-US" sz="2000" i="1" dirty="0">
                <a:latin typeface="+mn-lt"/>
                <a:ea typeface="Calibri" charset="0"/>
                <a:cs typeface="Calibri" charset="0"/>
              </a:rPr>
              <a:t>”Hoped it would not prove a hindrance to me”</a:t>
            </a:r>
          </a:p>
          <a:p>
            <a:pPr marL="0" indent="0" algn="ctr">
              <a:spcAft>
                <a:spcPts val="600"/>
              </a:spcAft>
              <a:buNone/>
            </a:pPr>
            <a:r>
              <a:rPr lang="en-US" sz="2000" i="1" dirty="0">
                <a:latin typeface="+mn-lt"/>
                <a:ea typeface="Calibri" charset="0"/>
                <a:cs typeface="Calibri" charset="0"/>
              </a:rPr>
              <a:t>”Stressful, un-</a:t>
            </a:r>
            <a:r>
              <a:rPr lang="en-US" sz="2000" i="1" dirty="0" err="1">
                <a:latin typeface="+mn-lt"/>
                <a:ea typeface="Calibri" charset="0"/>
                <a:cs typeface="Calibri" charset="0"/>
              </a:rPr>
              <a:t>organised</a:t>
            </a:r>
            <a:r>
              <a:rPr lang="en-US" sz="2000" i="1" dirty="0">
                <a:latin typeface="+mn-lt"/>
                <a:ea typeface="Calibri" charset="0"/>
                <a:cs typeface="Calibri" charset="0"/>
              </a:rPr>
              <a:t>, overreliance on individuals”</a:t>
            </a:r>
            <a:endParaRPr lang="en-US" sz="2000" dirty="0">
              <a:latin typeface="+mn-lt"/>
              <a:ea typeface="Calibri" charset="0"/>
              <a:cs typeface="Calibri" charset="0"/>
            </a:endParaRPr>
          </a:p>
          <a:p>
            <a:pPr marL="0" indent="0" algn="ctr">
              <a:spcAft>
                <a:spcPts val="600"/>
              </a:spcAft>
              <a:buNone/>
            </a:pPr>
            <a:r>
              <a:rPr lang="en-US" sz="2000" i="1" dirty="0">
                <a:latin typeface="+mn-lt"/>
                <a:ea typeface="Calibri" charset="0"/>
                <a:cs typeface="Calibri" charset="0"/>
              </a:rPr>
              <a:t>“Stressful, relying on others can be a pain”</a:t>
            </a:r>
          </a:p>
          <a:p>
            <a:pPr marL="0" indent="0" algn="ctr">
              <a:spcAft>
                <a:spcPts val="600"/>
              </a:spcAft>
              <a:buNone/>
            </a:pPr>
            <a:r>
              <a:rPr lang="en-US" sz="2000" i="1" dirty="0">
                <a:latin typeface="+mn-lt"/>
                <a:ea typeface="Calibri" charset="0"/>
                <a:cs typeface="Calibri" charset="0"/>
              </a:rPr>
              <a:t>“I’m expecting to do the majority of work again”</a:t>
            </a:r>
          </a:p>
          <a:p>
            <a:pPr marL="0" indent="0" algn="ctr">
              <a:spcAft>
                <a:spcPts val="600"/>
              </a:spcAft>
              <a:buNone/>
            </a:pPr>
            <a:r>
              <a:rPr lang="en-US" sz="2000" i="1" dirty="0">
                <a:latin typeface="+mn-lt"/>
                <a:ea typeface="Calibri" charset="0"/>
                <a:cs typeface="Calibri" charset="0"/>
              </a:rPr>
              <a:t>“Worried that I will be in a group with people not wanting to achieve the same group”</a:t>
            </a:r>
          </a:p>
        </p:txBody>
      </p:sp>
    </p:spTree>
    <p:extLst>
      <p:ext uri="{BB962C8B-B14F-4D97-AF65-F5344CB8AC3E}">
        <p14:creationId xmlns:p14="http://schemas.microsoft.com/office/powerpoint/2010/main" val="120113541"/>
      </p:ext>
    </p:extLst>
  </p:cSld>
  <p:clrMapOvr>
    <a:masterClrMapping/>
  </p:clrMapOvr>
</p:sld>
</file>

<file path=ppt/theme/theme1.xml><?xml version="1.0" encoding="utf-8"?>
<a:theme xmlns:a="http://schemas.openxmlformats.org/drawingml/2006/main" name="Worcester master">
  <a:themeElements>
    <a:clrScheme name="Worcester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Worcester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Worcester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orcester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orcester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orcester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orcester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orcester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orcester master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orcester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orcester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orcester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orcester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orcester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22294</TotalTime>
  <Words>2753</Words>
  <Application>Microsoft Office PowerPoint</Application>
  <PresentationFormat>On-screen Show (4:3)</PresentationFormat>
  <Paragraphs>230</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ＭＳ Ｐゴシック</vt:lpstr>
      <vt:lpstr>Arial</vt:lpstr>
      <vt:lpstr>Calibri</vt:lpstr>
      <vt:lpstr>Courier New</vt:lpstr>
      <vt:lpstr>Times</vt:lpstr>
      <vt:lpstr>Worcester master</vt:lpstr>
      <vt:lpstr> Evaluation of Students’ Experience of Team-based Experiential Learning through the Collaborative SAP Project</vt:lpstr>
      <vt:lpstr>Today’s Session</vt:lpstr>
      <vt:lpstr>Theoretical Background </vt:lpstr>
      <vt:lpstr>Practical Background</vt:lpstr>
      <vt:lpstr>SAP Project Context </vt:lpstr>
      <vt:lpstr>SAP Project Objectives </vt:lpstr>
      <vt:lpstr>Methodology</vt:lpstr>
      <vt:lpstr>Students’ Initial Expectations of Teamwork 1</vt:lpstr>
      <vt:lpstr>Students’ Initial Expectations of Teamwork 2</vt:lpstr>
      <vt:lpstr>Experience of Teamwork vs. Expectations 1</vt:lpstr>
      <vt:lpstr>Experience of Teamwork vs. Expectations 2</vt:lpstr>
      <vt:lpstr>Students’ Value of Teamwork</vt:lpstr>
      <vt:lpstr>Key Emerging Themes </vt:lpstr>
      <vt:lpstr>KSF for Enhancing Students’ Experience of Teamwork</vt:lpstr>
      <vt:lpstr>Suggestions for Good Practice </vt:lpstr>
      <vt:lpstr>References</vt:lpstr>
      <vt:lpstr> Thank You!</vt:lpstr>
    </vt:vector>
  </TitlesOfParts>
  <Company>Linney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LD03</dc:creator>
  <cp:lastModifiedBy>Kay Emblen-Perry</cp:lastModifiedBy>
  <cp:revision>1618</cp:revision>
  <cp:lastPrinted>2017-04-25T16:02:54Z</cp:lastPrinted>
  <dcterms:created xsi:type="dcterms:W3CDTF">2014-09-25T11:48:44Z</dcterms:created>
  <dcterms:modified xsi:type="dcterms:W3CDTF">2017-09-12T15:16:20Z</dcterms:modified>
</cp:coreProperties>
</file>