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506" r:id="rId2"/>
    <p:sldId id="641" r:id="rId3"/>
    <p:sldId id="672" r:id="rId4"/>
    <p:sldId id="663" r:id="rId5"/>
    <p:sldId id="666" r:id="rId6"/>
    <p:sldId id="670" r:id="rId7"/>
    <p:sldId id="671" r:id="rId8"/>
    <p:sldId id="667" r:id="rId9"/>
    <p:sldId id="669" r:id="rId10"/>
    <p:sldId id="664" r:id="rId11"/>
    <p:sldId id="528" r:id="rId12"/>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Times" charset="0"/>
        <a:ea typeface="MS PGothic" charset="-128"/>
        <a:cs typeface="+mn-cs"/>
      </a:defRPr>
    </a:lvl1pPr>
    <a:lvl2pPr marL="457200" algn="l" rtl="0" eaLnBrk="0" fontAlgn="base" hangingPunct="0">
      <a:spcBef>
        <a:spcPct val="0"/>
      </a:spcBef>
      <a:spcAft>
        <a:spcPct val="0"/>
      </a:spcAft>
      <a:defRPr sz="2400" kern="1200">
        <a:solidFill>
          <a:schemeClr val="tx1"/>
        </a:solidFill>
        <a:latin typeface="Times" charset="0"/>
        <a:ea typeface="MS PGothic" charset="-128"/>
        <a:cs typeface="+mn-cs"/>
      </a:defRPr>
    </a:lvl2pPr>
    <a:lvl3pPr marL="914400" algn="l" rtl="0" eaLnBrk="0" fontAlgn="base" hangingPunct="0">
      <a:spcBef>
        <a:spcPct val="0"/>
      </a:spcBef>
      <a:spcAft>
        <a:spcPct val="0"/>
      </a:spcAft>
      <a:defRPr sz="2400" kern="1200">
        <a:solidFill>
          <a:schemeClr val="tx1"/>
        </a:solidFill>
        <a:latin typeface="Times" charset="0"/>
        <a:ea typeface="MS PGothic" charset="-128"/>
        <a:cs typeface="+mn-cs"/>
      </a:defRPr>
    </a:lvl3pPr>
    <a:lvl4pPr marL="1371600" algn="l" rtl="0" eaLnBrk="0" fontAlgn="base" hangingPunct="0">
      <a:spcBef>
        <a:spcPct val="0"/>
      </a:spcBef>
      <a:spcAft>
        <a:spcPct val="0"/>
      </a:spcAft>
      <a:defRPr sz="2400" kern="1200">
        <a:solidFill>
          <a:schemeClr val="tx1"/>
        </a:solidFill>
        <a:latin typeface="Times" charset="0"/>
        <a:ea typeface="MS PGothic" charset="-128"/>
        <a:cs typeface="+mn-cs"/>
      </a:defRPr>
    </a:lvl4pPr>
    <a:lvl5pPr marL="1828800" algn="l" rtl="0" eaLnBrk="0" fontAlgn="base" hangingPunct="0">
      <a:spcBef>
        <a:spcPct val="0"/>
      </a:spcBef>
      <a:spcAft>
        <a:spcPct val="0"/>
      </a:spcAft>
      <a:defRPr sz="2400" kern="1200">
        <a:solidFill>
          <a:schemeClr val="tx1"/>
        </a:solidFill>
        <a:latin typeface="Times" charset="0"/>
        <a:ea typeface="MS PGothic" charset="-128"/>
        <a:cs typeface="+mn-cs"/>
      </a:defRPr>
    </a:lvl5pPr>
    <a:lvl6pPr marL="2286000" algn="l" defTabSz="914400" rtl="0" eaLnBrk="1" latinLnBrk="0" hangingPunct="1">
      <a:defRPr sz="2400" kern="1200">
        <a:solidFill>
          <a:schemeClr val="tx1"/>
        </a:solidFill>
        <a:latin typeface="Times" charset="0"/>
        <a:ea typeface="MS PGothic" charset="-128"/>
        <a:cs typeface="+mn-cs"/>
      </a:defRPr>
    </a:lvl6pPr>
    <a:lvl7pPr marL="2743200" algn="l" defTabSz="914400" rtl="0" eaLnBrk="1" latinLnBrk="0" hangingPunct="1">
      <a:defRPr sz="2400" kern="1200">
        <a:solidFill>
          <a:schemeClr val="tx1"/>
        </a:solidFill>
        <a:latin typeface="Times" charset="0"/>
        <a:ea typeface="MS PGothic" charset="-128"/>
        <a:cs typeface="+mn-cs"/>
      </a:defRPr>
    </a:lvl7pPr>
    <a:lvl8pPr marL="3200400" algn="l" defTabSz="914400" rtl="0" eaLnBrk="1" latinLnBrk="0" hangingPunct="1">
      <a:defRPr sz="2400" kern="1200">
        <a:solidFill>
          <a:schemeClr val="tx1"/>
        </a:solidFill>
        <a:latin typeface="Times" charset="0"/>
        <a:ea typeface="MS PGothic" charset="-128"/>
        <a:cs typeface="+mn-cs"/>
      </a:defRPr>
    </a:lvl8pPr>
    <a:lvl9pPr marL="3657600" algn="l" defTabSz="914400" rtl="0" eaLnBrk="1" latinLnBrk="0" hangingPunct="1">
      <a:defRPr sz="2400" kern="1200">
        <a:solidFill>
          <a:schemeClr val="tx1"/>
        </a:solidFill>
        <a:latin typeface="Times" charset="0"/>
        <a:ea typeface="MS P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0"/>
      </p:ext>
    </p:extLst>
  </p:showPr>
  <p:clrMru>
    <a:srgbClr val="33CC33"/>
    <a:srgbClr val="FEAC30"/>
    <a:srgbClr val="CCF8FE"/>
    <a:srgbClr val="CC9C2B"/>
    <a:srgbClr val="CB6462"/>
    <a:srgbClr val="BA5338"/>
    <a:srgbClr val="EDD8D2"/>
    <a:srgbClr val="EDC0AC"/>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78305" autoAdjust="0"/>
  </p:normalViewPr>
  <p:slideViewPr>
    <p:cSldViewPr>
      <p:cViewPr varScale="1">
        <p:scale>
          <a:sx n="67" d="100"/>
          <a:sy n="67" d="100"/>
        </p:scale>
        <p:origin x="1578" y="78"/>
      </p:cViewPr>
      <p:guideLst>
        <p:guide orient="horz" pos="2160"/>
        <p:guide pos="2880"/>
      </p:guideLst>
    </p:cSldViewPr>
  </p:slideViewPr>
  <p:outlineViewPr>
    <p:cViewPr>
      <p:scale>
        <a:sx n="33" d="100"/>
        <a:sy n="33" d="100"/>
      </p:scale>
      <p:origin x="0" y="-60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1" d="100"/>
          <a:sy n="61" d="100"/>
        </p:scale>
        <p:origin x="-2874" y="-96"/>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Volumes\TOSHIBA\Energy%20behaviours%20research\Survey%20Responses\Spreadsheet%20from%20DEM\Survey%20responses%20for%202016%20data%20using%202014%20spreadsheet%20v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Volumes\TOSHIBA\Energy%20behaviours%20research\Survey%20Responses\Spreadsheet%20from%20DEM\Survey%20responses%20for%202016%20data%20using%202014%20spreadsheet%20v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Volumes\TOSHIBA\Energy%20behaviours%20research\Survey%20Responses\Spreadsheet%20from%20DEM\Survey%20responses%20for%202016%20data%20using%202014%20spreadsheet%20v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31330380577427802"/>
          <c:y val="0.20756634587343201"/>
          <c:w val="0.39839260717410302"/>
          <c:h val="0.66398767862350505"/>
        </c:manualLayout>
      </c:layout>
      <c:pieChart>
        <c:varyColors val="1"/>
        <c:ser>
          <c:idx val="0"/>
          <c:order val="0"/>
          <c:dPt>
            <c:idx val="0"/>
            <c:bubble3D val="0"/>
            <c:spPr>
              <a:solidFill>
                <a:schemeClr val="accent5">
                  <a:shade val="53000"/>
                </a:schemeClr>
              </a:solidFill>
              <a:ln w="19050">
                <a:solidFill>
                  <a:schemeClr val="lt1"/>
                </a:solidFill>
              </a:ln>
              <a:effectLst/>
            </c:spPr>
            <c:extLst>
              <c:ext xmlns:c16="http://schemas.microsoft.com/office/drawing/2014/chart" uri="{C3380CC4-5D6E-409C-BE32-E72D297353CC}">
                <c16:uniqueId val="{00000001-DD5A-412F-A053-649CF399C836}"/>
              </c:ext>
            </c:extLst>
          </c:dPt>
          <c:dPt>
            <c:idx val="1"/>
            <c:bubble3D val="0"/>
            <c:spPr>
              <a:solidFill>
                <a:schemeClr val="accent2">
                  <a:lumMod val="75000"/>
                </a:schemeClr>
              </a:solidFill>
              <a:ln w="19050">
                <a:solidFill>
                  <a:schemeClr val="lt1"/>
                </a:solidFill>
              </a:ln>
              <a:effectLst/>
            </c:spPr>
            <c:extLst>
              <c:ext xmlns:c16="http://schemas.microsoft.com/office/drawing/2014/chart" uri="{C3380CC4-5D6E-409C-BE32-E72D297353CC}">
                <c16:uniqueId val="{00000003-DD5A-412F-A053-649CF399C836}"/>
              </c:ext>
            </c:extLst>
          </c:dPt>
          <c:dPt>
            <c:idx val="2"/>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5-DD5A-412F-A053-649CF399C836}"/>
              </c:ext>
            </c:extLst>
          </c:dPt>
          <c:dPt>
            <c:idx val="3"/>
            <c:bubble3D val="0"/>
            <c:spPr>
              <a:solidFill>
                <a:schemeClr val="accent2">
                  <a:lumMod val="40000"/>
                  <a:lumOff val="60000"/>
                </a:schemeClr>
              </a:solidFill>
              <a:ln w="19050">
                <a:solidFill>
                  <a:schemeClr val="lt1"/>
                </a:solidFill>
              </a:ln>
              <a:effectLst/>
            </c:spPr>
            <c:extLst>
              <c:ext xmlns:c16="http://schemas.microsoft.com/office/drawing/2014/chart" uri="{C3380CC4-5D6E-409C-BE32-E72D297353CC}">
                <c16:uniqueId val="{00000007-DD5A-412F-A053-649CF399C836}"/>
              </c:ext>
            </c:extLst>
          </c:dPt>
          <c:dPt>
            <c:idx val="4"/>
            <c:bubble3D val="0"/>
            <c:spPr>
              <a:solidFill>
                <a:schemeClr val="accent2">
                  <a:lumMod val="20000"/>
                  <a:lumOff val="80000"/>
                </a:schemeClr>
              </a:solidFill>
              <a:ln w="19050">
                <a:solidFill>
                  <a:schemeClr val="lt1"/>
                </a:solidFill>
              </a:ln>
              <a:effectLst/>
            </c:spPr>
            <c:extLst>
              <c:ext xmlns:c16="http://schemas.microsoft.com/office/drawing/2014/chart" uri="{C3380CC4-5D6E-409C-BE32-E72D297353CC}">
                <c16:uniqueId val="{00000009-DD5A-412F-A053-649CF399C836}"/>
              </c:ext>
            </c:extLst>
          </c:dPt>
          <c:dLbls>
            <c:dLbl>
              <c:idx val="1"/>
              <c:layout>
                <c:manualLayout>
                  <c:x val="7.0755035154824106E-2"/>
                  <c:y val="7.7971162798155403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D5A-412F-A053-649CF399C836}"/>
                </c:ext>
              </c:extLst>
            </c:dLbl>
            <c:dLbl>
              <c:idx val="2"/>
              <c:layout>
                <c:manualLayout>
                  <c:x val="-8.2981231252083107E-2"/>
                  <c:y val="-0.11542692243729701"/>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DD5A-412F-A053-649CF399C836}"/>
                </c:ext>
              </c:extLst>
            </c:dLbl>
            <c:dLbl>
              <c:idx val="3"/>
              <c:layout>
                <c:manualLayout>
                  <c:x val="-9.0052866149792896E-2"/>
                  <c:y val="-3.9925634463870603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DD5A-412F-A053-649CF399C836}"/>
                </c:ext>
              </c:extLst>
            </c:dLbl>
            <c:dLbl>
              <c:idx val="4"/>
              <c:layout>
                <c:manualLayout>
                  <c:x val="0.146381056866697"/>
                  <c:y val="-1.10345743417933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DD5A-412F-A053-649CF399C836}"/>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Times New Roman" charset="0"/>
                    <a:cs typeface="Times New Roman" charset="0"/>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'Q4 1+2 Barriers '!$AF$98:$AF$102</c:f>
              <c:strCache>
                <c:ptCount val="5"/>
                <c:pt idx="0">
                  <c:v>Total </c:v>
                </c:pt>
                <c:pt idx="1">
                  <c:v>Ownership constraints </c:v>
                </c:pt>
                <c:pt idx="2">
                  <c:v>Financial constraints</c:v>
                </c:pt>
                <c:pt idx="3">
                  <c:v>Knowledge constraints</c:v>
                </c:pt>
                <c:pt idx="4">
                  <c:v>Regulatory constraints</c:v>
                </c:pt>
              </c:strCache>
            </c:strRef>
          </c:cat>
          <c:val>
            <c:numRef>
              <c:f>'Q4 1+2 Barriers '!$AG$98:$AG$102</c:f>
              <c:numCache>
                <c:formatCode>0%</c:formatCode>
                <c:ptCount val="5"/>
                <c:pt idx="1">
                  <c:v>0.51807228915662695</c:v>
                </c:pt>
                <c:pt idx="2">
                  <c:v>0.373493975903614</c:v>
                </c:pt>
                <c:pt idx="3">
                  <c:v>8.43373493975903E-2</c:v>
                </c:pt>
                <c:pt idx="4">
                  <c:v>2.40963855421687E-2</c:v>
                </c:pt>
              </c:numCache>
            </c:numRef>
          </c:val>
          <c:extLst>
            <c:ext xmlns:c16="http://schemas.microsoft.com/office/drawing/2014/chart" uri="{C3380CC4-5D6E-409C-BE32-E72D297353CC}">
              <c16:uniqueId val="{0000000A-DD5A-412F-A053-649CF399C836}"/>
            </c:ext>
          </c:extLst>
        </c:ser>
        <c:dLbls>
          <c:dLblPos val="outEnd"/>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800">
          <a:latin typeface="+mn-lt"/>
          <a:ea typeface="Times New Roman" charset="0"/>
          <a:cs typeface="Times New Roman"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3"/>
    </mc:Choice>
    <mc:Fallback>
      <c:style val="23"/>
    </mc:Fallback>
  </mc:AlternateContent>
  <c:chart>
    <c:autoTitleDeleted val="1"/>
    <c:plotArea>
      <c:layout/>
      <c:barChart>
        <c:barDir val="col"/>
        <c:grouping val="clustered"/>
        <c:varyColors val="0"/>
        <c:ser>
          <c:idx val="0"/>
          <c:order val="0"/>
          <c:tx>
            <c:strRef>
              <c:f>'Q4 1+2 Barriers '!$AJ$115</c:f>
              <c:strCache>
                <c:ptCount val="1"/>
                <c:pt idx="0">
                  <c:v>Owner</c:v>
                </c:pt>
              </c:strCache>
            </c:strRef>
          </c:tx>
          <c:spPr>
            <a:solidFill>
              <a:srgbClr val="00B0F0"/>
            </a:solidFill>
          </c:spPr>
          <c:invertIfNegative val="0"/>
          <c:dLbls>
            <c:spPr>
              <a:noFill/>
              <a:ln>
                <a:noFill/>
              </a:ln>
              <a:effectLst/>
            </c:spPr>
            <c:txPr>
              <a:bodyPr rot="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'Q4 1+2 Barriers '!$AI$116:$AI$119</c:f>
              <c:strCache>
                <c:ptCount val="4"/>
                <c:pt idx="0">
                  <c:v>Financial constraints</c:v>
                </c:pt>
                <c:pt idx="1">
                  <c:v>Ownership constraints </c:v>
                </c:pt>
                <c:pt idx="2">
                  <c:v>Knowledge constraints</c:v>
                </c:pt>
                <c:pt idx="3">
                  <c:v>Regulatory constraints</c:v>
                </c:pt>
              </c:strCache>
            </c:strRef>
          </c:cat>
          <c:val>
            <c:numRef>
              <c:f>'Q4 1+2 Barriers '!$AJ$116:$AJ$119</c:f>
              <c:numCache>
                <c:formatCode>0%</c:formatCode>
                <c:ptCount val="4"/>
                <c:pt idx="0">
                  <c:v>0.45</c:v>
                </c:pt>
                <c:pt idx="1">
                  <c:v>0.55000000000000004</c:v>
                </c:pt>
                <c:pt idx="2">
                  <c:v>0.1</c:v>
                </c:pt>
                <c:pt idx="3">
                  <c:v>0.05</c:v>
                </c:pt>
              </c:numCache>
            </c:numRef>
          </c:val>
          <c:extLst>
            <c:ext xmlns:c16="http://schemas.microsoft.com/office/drawing/2014/chart" uri="{C3380CC4-5D6E-409C-BE32-E72D297353CC}">
              <c16:uniqueId val="{00000000-4B03-4490-A607-69288F7993E3}"/>
            </c:ext>
          </c:extLst>
        </c:ser>
        <c:ser>
          <c:idx val="1"/>
          <c:order val="1"/>
          <c:tx>
            <c:strRef>
              <c:f>'Q4 1+2 Barriers '!$AK$115</c:f>
              <c:strCache>
                <c:ptCount val="1"/>
                <c:pt idx="0">
                  <c:v>User</c:v>
                </c:pt>
              </c:strCache>
            </c:strRef>
          </c:tx>
          <c:spPr>
            <a:solidFill>
              <a:srgbClr val="33CC33"/>
            </a:solidFill>
          </c:spPr>
          <c:invertIfNegative val="0"/>
          <c:dLbls>
            <c:spPr>
              <a:noFill/>
              <a:ln>
                <a:noFill/>
              </a:ln>
              <a:effectLst/>
            </c:spPr>
            <c:txPr>
              <a:bodyPr rot="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'Q4 1+2 Barriers '!$AI$116:$AI$119</c:f>
              <c:strCache>
                <c:ptCount val="4"/>
                <c:pt idx="0">
                  <c:v>Financial constraints</c:v>
                </c:pt>
                <c:pt idx="1">
                  <c:v>Ownership constraints </c:v>
                </c:pt>
                <c:pt idx="2">
                  <c:v>Knowledge constraints</c:v>
                </c:pt>
                <c:pt idx="3">
                  <c:v>Regulatory constraints</c:v>
                </c:pt>
              </c:strCache>
            </c:strRef>
          </c:cat>
          <c:val>
            <c:numRef>
              <c:f>'Q4 1+2 Barriers '!$AK$116:$AK$119</c:f>
              <c:numCache>
                <c:formatCode>0%</c:formatCode>
                <c:ptCount val="4"/>
                <c:pt idx="0">
                  <c:v>0.23</c:v>
                </c:pt>
                <c:pt idx="1">
                  <c:v>0.66</c:v>
                </c:pt>
                <c:pt idx="2">
                  <c:v>0.09</c:v>
                </c:pt>
                <c:pt idx="3">
                  <c:v>0.02</c:v>
                </c:pt>
              </c:numCache>
            </c:numRef>
          </c:val>
          <c:extLst>
            <c:ext xmlns:c16="http://schemas.microsoft.com/office/drawing/2014/chart" uri="{C3380CC4-5D6E-409C-BE32-E72D297353CC}">
              <c16:uniqueId val="{00000001-4B03-4490-A607-69288F7993E3}"/>
            </c:ext>
          </c:extLst>
        </c:ser>
        <c:dLbls>
          <c:showLegendKey val="0"/>
          <c:showVal val="0"/>
          <c:showCatName val="0"/>
          <c:showSerName val="0"/>
          <c:showPercent val="0"/>
          <c:showBubbleSize val="0"/>
        </c:dLbls>
        <c:gapWidth val="219"/>
        <c:overlap val="-27"/>
        <c:axId val="63599744"/>
        <c:axId val="63601280"/>
      </c:barChart>
      <c:catAx>
        <c:axId val="63599744"/>
        <c:scaling>
          <c:orientation val="minMax"/>
        </c:scaling>
        <c:delete val="0"/>
        <c:axPos val="b"/>
        <c:numFmt formatCode="General" sourceLinked="1"/>
        <c:majorTickMark val="none"/>
        <c:minorTickMark val="none"/>
        <c:tickLblPos val="nextTo"/>
        <c:txPr>
          <a:bodyPr rot="-60000000" vert="horz"/>
          <a:lstStyle/>
          <a:p>
            <a:pPr>
              <a:defRPr/>
            </a:pPr>
            <a:endParaRPr lang="en-US"/>
          </a:p>
        </c:txPr>
        <c:crossAx val="63601280"/>
        <c:crosses val="autoZero"/>
        <c:auto val="1"/>
        <c:lblAlgn val="ctr"/>
        <c:lblOffset val="100"/>
        <c:noMultiLvlLbl val="0"/>
      </c:catAx>
      <c:valAx>
        <c:axId val="63601280"/>
        <c:scaling>
          <c:orientation val="minMax"/>
          <c:max val="1"/>
        </c:scaling>
        <c:delete val="1"/>
        <c:axPos val="l"/>
        <c:numFmt formatCode="0%" sourceLinked="0"/>
        <c:majorTickMark val="none"/>
        <c:minorTickMark val="none"/>
        <c:tickLblPos val="nextTo"/>
        <c:crossAx val="63599744"/>
        <c:crosses val="autoZero"/>
        <c:crossBetween val="between"/>
        <c:majorUnit val="0.2"/>
      </c:valAx>
    </c:plotArea>
    <c:legend>
      <c:legendPos val="b"/>
      <c:overlay val="0"/>
      <c:txPr>
        <a:bodyPr rot="0" vert="horz"/>
        <a:lstStyle/>
        <a:p>
          <a:pPr>
            <a:defRPr/>
          </a:pPr>
          <a:endParaRPr lang="en-US"/>
        </a:p>
      </c:txPr>
    </c:legend>
    <c:plotVisOnly val="1"/>
    <c:dispBlanksAs val="gap"/>
    <c:showDLblsOverMax val="0"/>
  </c:chart>
  <c:spPr>
    <a:ln>
      <a:noFill/>
    </a:ln>
  </c:spPr>
  <c:txPr>
    <a:bodyPr/>
    <a:lstStyle/>
    <a:p>
      <a:pPr>
        <a:defRPr sz="1800">
          <a:latin typeface="+mn-lt"/>
          <a:ea typeface="Times New Roman" charset="0"/>
          <a:cs typeface="Times New Roman"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clustered"/>
        <c:varyColors val="0"/>
        <c:ser>
          <c:idx val="0"/>
          <c:order val="0"/>
          <c:tx>
            <c:strRef>
              <c:f>'Relationships 2013+16'!$K$48</c:f>
              <c:strCache>
                <c:ptCount val="1"/>
                <c:pt idx="0">
                  <c:v>Owners</c:v>
                </c:pt>
              </c:strCache>
            </c:strRef>
          </c:tx>
          <c:spPr>
            <a:solidFill>
              <a:srgbClr val="00B0F0"/>
            </a:solidFill>
          </c:spPr>
          <c:invertIfNegative val="0"/>
          <c:dLbls>
            <c:spPr>
              <a:noFill/>
              <a:ln>
                <a:noFill/>
              </a:ln>
              <a:effectLst/>
            </c:spPr>
            <c:txPr>
              <a:bodyPr rot="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'Relationships 2013+16'!$J$49:$J$53</c:f>
              <c:strCache>
                <c:ptCount val="5"/>
                <c:pt idx="0">
                  <c:v>Supportive</c:v>
                </c:pt>
                <c:pt idx="1">
                  <c:v>Cooperative</c:v>
                </c:pt>
                <c:pt idx="2">
                  <c:v>Collaborative</c:v>
                </c:pt>
                <c:pt idx="3">
                  <c:v>Preventative</c:v>
                </c:pt>
                <c:pt idx="4">
                  <c:v>No involvement chosen </c:v>
                </c:pt>
              </c:strCache>
            </c:strRef>
          </c:cat>
          <c:val>
            <c:numRef>
              <c:f>'Relationships 2013+16'!$K$49:$K$53</c:f>
              <c:numCache>
                <c:formatCode>0%</c:formatCode>
                <c:ptCount val="5"/>
                <c:pt idx="0">
                  <c:v>0.214285714285714</c:v>
                </c:pt>
                <c:pt idx="1">
                  <c:v>0.214285714285714</c:v>
                </c:pt>
                <c:pt idx="2">
                  <c:v>0.28571428571428598</c:v>
                </c:pt>
                <c:pt idx="3">
                  <c:v>0.14285714285714299</c:v>
                </c:pt>
                <c:pt idx="4">
                  <c:v>0.14285714285714299</c:v>
                </c:pt>
              </c:numCache>
            </c:numRef>
          </c:val>
          <c:extLst>
            <c:ext xmlns:c16="http://schemas.microsoft.com/office/drawing/2014/chart" uri="{C3380CC4-5D6E-409C-BE32-E72D297353CC}">
              <c16:uniqueId val="{00000000-6D89-4D9E-B675-F18F6CD618BF}"/>
            </c:ext>
          </c:extLst>
        </c:ser>
        <c:ser>
          <c:idx val="1"/>
          <c:order val="1"/>
          <c:tx>
            <c:strRef>
              <c:f>'Relationships 2013+16'!$L$48</c:f>
              <c:strCache>
                <c:ptCount val="1"/>
                <c:pt idx="0">
                  <c:v>Users</c:v>
                </c:pt>
              </c:strCache>
            </c:strRef>
          </c:tx>
          <c:spPr>
            <a:solidFill>
              <a:srgbClr val="33CC33"/>
            </a:solidFill>
          </c:spPr>
          <c:invertIfNegative val="0"/>
          <c:dLbls>
            <c:dLbl>
              <c:idx val="2"/>
              <c:layout>
                <c:manualLayout>
                  <c:x val="1.4679976512037601E-2"/>
                  <c:y val="-2.5079509640969601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D89-4D9E-B675-F18F6CD618BF}"/>
                </c:ext>
              </c:extLst>
            </c:dLbl>
            <c:spPr>
              <a:noFill/>
              <a:ln>
                <a:noFill/>
              </a:ln>
              <a:effectLst/>
            </c:spPr>
            <c:txPr>
              <a:bodyPr rot="0" vert="horz"/>
              <a:lstStyle/>
              <a:p>
                <a:pPr>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'Relationships 2013+16'!$J$49:$J$53</c:f>
              <c:strCache>
                <c:ptCount val="5"/>
                <c:pt idx="0">
                  <c:v>Supportive</c:v>
                </c:pt>
                <c:pt idx="1">
                  <c:v>Cooperative</c:v>
                </c:pt>
                <c:pt idx="2">
                  <c:v>Collaborative</c:v>
                </c:pt>
                <c:pt idx="3">
                  <c:v>Preventative</c:v>
                </c:pt>
                <c:pt idx="4">
                  <c:v>No involvement chosen </c:v>
                </c:pt>
              </c:strCache>
            </c:strRef>
          </c:cat>
          <c:val>
            <c:numRef>
              <c:f>'Relationships 2013+16'!$L$49:$L$53</c:f>
              <c:numCache>
                <c:formatCode>0%</c:formatCode>
                <c:ptCount val="5"/>
                <c:pt idx="0">
                  <c:v>2.3809523809523801E-2</c:v>
                </c:pt>
                <c:pt idx="1">
                  <c:v>0.28571428571428598</c:v>
                </c:pt>
                <c:pt idx="2">
                  <c:v>0.28571428571428598</c:v>
                </c:pt>
                <c:pt idx="3">
                  <c:v>0.35714285714285698</c:v>
                </c:pt>
                <c:pt idx="4">
                  <c:v>4.7619047619047603E-2</c:v>
                </c:pt>
              </c:numCache>
            </c:numRef>
          </c:val>
          <c:extLst>
            <c:ext xmlns:c16="http://schemas.microsoft.com/office/drawing/2014/chart" uri="{C3380CC4-5D6E-409C-BE32-E72D297353CC}">
              <c16:uniqueId val="{00000002-6D89-4D9E-B675-F18F6CD618BF}"/>
            </c:ext>
          </c:extLst>
        </c:ser>
        <c:dLbls>
          <c:showLegendKey val="0"/>
          <c:showVal val="0"/>
          <c:showCatName val="0"/>
          <c:showSerName val="0"/>
          <c:showPercent val="0"/>
          <c:showBubbleSize val="0"/>
        </c:dLbls>
        <c:gapWidth val="219"/>
        <c:overlap val="-27"/>
        <c:axId val="63659008"/>
        <c:axId val="63664896"/>
      </c:barChart>
      <c:catAx>
        <c:axId val="63659008"/>
        <c:scaling>
          <c:orientation val="minMax"/>
        </c:scaling>
        <c:delete val="0"/>
        <c:axPos val="b"/>
        <c:numFmt formatCode="General" sourceLinked="1"/>
        <c:majorTickMark val="none"/>
        <c:minorTickMark val="none"/>
        <c:tickLblPos val="nextTo"/>
        <c:txPr>
          <a:bodyPr rot="-60000000" vert="horz"/>
          <a:lstStyle/>
          <a:p>
            <a:pPr>
              <a:defRPr/>
            </a:pPr>
            <a:endParaRPr lang="en-US"/>
          </a:p>
        </c:txPr>
        <c:crossAx val="63664896"/>
        <c:crosses val="autoZero"/>
        <c:auto val="1"/>
        <c:lblAlgn val="ctr"/>
        <c:lblOffset val="100"/>
        <c:noMultiLvlLbl val="0"/>
      </c:catAx>
      <c:valAx>
        <c:axId val="63664896"/>
        <c:scaling>
          <c:orientation val="minMax"/>
          <c:max val="0.5"/>
        </c:scaling>
        <c:delete val="1"/>
        <c:axPos val="l"/>
        <c:numFmt formatCode="0%" sourceLinked="0"/>
        <c:majorTickMark val="none"/>
        <c:minorTickMark val="none"/>
        <c:tickLblPos val="nextTo"/>
        <c:crossAx val="63659008"/>
        <c:crosses val="autoZero"/>
        <c:crossBetween val="between"/>
        <c:majorUnit val="0.1"/>
      </c:valAx>
    </c:plotArea>
    <c:legend>
      <c:legendPos val="b"/>
      <c:overlay val="0"/>
      <c:txPr>
        <a:bodyPr rot="0" vert="horz"/>
        <a:lstStyle/>
        <a:p>
          <a:pPr>
            <a:defRPr/>
          </a:pPr>
          <a:endParaRPr lang="en-US"/>
        </a:p>
      </c:txPr>
    </c:legend>
    <c:plotVisOnly val="1"/>
    <c:dispBlanksAs val="gap"/>
    <c:showDLblsOverMax val="0"/>
  </c:chart>
  <c:spPr>
    <a:ln>
      <a:noFill/>
    </a:ln>
  </c:spPr>
  <c:txPr>
    <a:bodyPr/>
    <a:lstStyle/>
    <a:p>
      <a:pPr>
        <a:defRPr sz="1800">
          <a:latin typeface="+mn-lt"/>
          <a:ea typeface="Times New Roman" charset="0"/>
          <a:cs typeface="Times New Roman" charset="0"/>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4421" tIns="47210" rIns="94421" bIns="47210" numCol="1" anchor="t" anchorCtr="0" compatLnSpc="1">
            <a:prstTxWarp prst="textNoShape">
              <a:avLst/>
            </a:prstTxWarp>
          </a:bodyPr>
          <a:lstStyle>
            <a:lvl1pPr eaLnBrk="0" hangingPunct="0">
              <a:defRPr sz="1200">
                <a:latin typeface="Times"/>
                <a:ea typeface="+mn-ea"/>
                <a:cs typeface="+mn-cs"/>
              </a:defRPr>
            </a:lvl1pPr>
          </a:lstStyle>
          <a:p>
            <a:pPr>
              <a:defRPr/>
            </a:pPr>
            <a:endParaRPr lang="en-US"/>
          </a:p>
        </p:txBody>
      </p:sp>
      <p:sp>
        <p:nvSpPr>
          <p:cNvPr id="55299" name="Rectangle 3"/>
          <p:cNvSpPr>
            <a:spLocks noGrp="1" noChangeArrowheads="1"/>
          </p:cNvSpPr>
          <p:nvPr>
            <p:ph type="dt" sz="quarter" idx="1"/>
          </p:nvPr>
        </p:nvSpPr>
        <p:spPr bwMode="auto">
          <a:xfrm>
            <a:off x="3851275" y="0"/>
            <a:ext cx="2944813" cy="496888"/>
          </a:xfrm>
          <a:prstGeom prst="rect">
            <a:avLst/>
          </a:prstGeom>
          <a:noFill/>
          <a:ln w="9525">
            <a:noFill/>
            <a:miter lim="800000"/>
            <a:headEnd/>
            <a:tailEnd/>
          </a:ln>
          <a:effectLst/>
        </p:spPr>
        <p:txBody>
          <a:bodyPr vert="horz" wrap="square" lIns="94421" tIns="47210" rIns="94421" bIns="47210" numCol="1" anchor="t" anchorCtr="0" compatLnSpc="1">
            <a:prstTxWarp prst="textNoShape">
              <a:avLst/>
            </a:prstTxWarp>
          </a:bodyPr>
          <a:lstStyle>
            <a:lvl1pPr algn="r" eaLnBrk="0" hangingPunct="0">
              <a:defRPr sz="1200">
                <a:latin typeface="Times"/>
                <a:ea typeface="+mn-ea"/>
                <a:cs typeface="+mn-cs"/>
              </a:defRPr>
            </a:lvl1pPr>
          </a:lstStyle>
          <a:p>
            <a:pPr>
              <a:defRPr/>
            </a:pPr>
            <a:endParaRPr lang="en-US"/>
          </a:p>
        </p:txBody>
      </p:sp>
      <p:sp>
        <p:nvSpPr>
          <p:cNvPr id="55300" name="Rectangle 4"/>
          <p:cNvSpPr>
            <a:spLocks noGrp="1" noChangeArrowheads="1"/>
          </p:cNvSpPr>
          <p:nvPr>
            <p:ph type="ftr" sz="quarter" idx="2"/>
          </p:nvPr>
        </p:nvSpPr>
        <p:spPr bwMode="auto">
          <a:xfrm>
            <a:off x="0" y="9428163"/>
            <a:ext cx="2944813" cy="496887"/>
          </a:xfrm>
          <a:prstGeom prst="rect">
            <a:avLst/>
          </a:prstGeom>
          <a:noFill/>
          <a:ln w="9525">
            <a:noFill/>
            <a:miter lim="800000"/>
            <a:headEnd/>
            <a:tailEnd/>
          </a:ln>
          <a:effectLst/>
        </p:spPr>
        <p:txBody>
          <a:bodyPr vert="horz" wrap="square" lIns="94421" tIns="47210" rIns="94421" bIns="47210" numCol="1" anchor="b" anchorCtr="0" compatLnSpc="1">
            <a:prstTxWarp prst="textNoShape">
              <a:avLst/>
            </a:prstTxWarp>
          </a:bodyPr>
          <a:lstStyle>
            <a:lvl1pPr eaLnBrk="0" hangingPunct="0">
              <a:defRPr sz="1200">
                <a:latin typeface="Times"/>
                <a:ea typeface="+mn-ea"/>
                <a:cs typeface="+mn-cs"/>
              </a:defRPr>
            </a:lvl1pPr>
          </a:lstStyle>
          <a:p>
            <a:pPr>
              <a:defRPr/>
            </a:pPr>
            <a:endParaRPr lang="en-US"/>
          </a:p>
        </p:txBody>
      </p:sp>
      <p:sp>
        <p:nvSpPr>
          <p:cNvPr id="55301" name="Rectangle 5"/>
          <p:cNvSpPr>
            <a:spLocks noGrp="1" noChangeArrowheads="1"/>
          </p:cNvSpPr>
          <p:nvPr>
            <p:ph type="sldNum" sz="quarter" idx="3"/>
          </p:nvPr>
        </p:nvSpPr>
        <p:spPr bwMode="auto">
          <a:xfrm>
            <a:off x="3851275" y="9428163"/>
            <a:ext cx="2944813" cy="496887"/>
          </a:xfrm>
          <a:prstGeom prst="rect">
            <a:avLst/>
          </a:prstGeom>
          <a:noFill/>
          <a:ln w="9525">
            <a:noFill/>
            <a:miter lim="800000"/>
            <a:headEnd/>
            <a:tailEnd/>
          </a:ln>
          <a:effectLst/>
        </p:spPr>
        <p:txBody>
          <a:bodyPr vert="horz" wrap="square" lIns="94421" tIns="47210" rIns="94421" bIns="47210" numCol="1" anchor="b" anchorCtr="0" compatLnSpc="1">
            <a:prstTxWarp prst="textNoShape">
              <a:avLst/>
            </a:prstTxWarp>
          </a:bodyPr>
          <a:lstStyle>
            <a:lvl1pPr algn="r" eaLnBrk="0" hangingPunct="0">
              <a:defRPr sz="1200">
                <a:latin typeface="Times" panose="02020603050405020304" pitchFamily="18" charset="0"/>
                <a:ea typeface="MS PGothic" panose="020B0600070205080204" pitchFamily="34" charset="-128"/>
              </a:defRPr>
            </a:lvl1pPr>
          </a:lstStyle>
          <a:p>
            <a:pPr>
              <a:defRPr/>
            </a:pPr>
            <a:fld id="{E0AE7958-3017-894D-B78A-5B6A826D4C8A}" type="slidenum">
              <a:rPr lang="en-US" altLang="en-US"/>
              <a:pPr>
                <a:defRPr/>
              </a:pPr>
              <a:t>‹#›</a:t>
            </a:fld>
            <a:endParaRPr lang="en-US" altLang="en-US"/>
          </a:p>
        </p:txBody>
      </p:sp>
    </p:spTree>
    <p:extLst>
      <p:ext uri="{BB962C8B-B14F-4D97-AF65-F5344CB8AC3E}">
        <p14:creationId xmlns:p14="http://schemas.microsoft.com/office/powerpoint/2010/main" val="13853360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4421" tIns="47210" rIns="94421" bIns="47210" numCol="1" anchor="t" anchorCtr="0" compatLnSpc="1">
            <a:prstTxWarp prst="textNoShape">
              <a:avLst/>
            </a:prstTxWarp>
          </a:bodyPr>
          <a:lstStyle>
            <a:lvl1pPr eaLnBrk="0" hangingPunct="0">
              <a:defRPr sz="1200">
                <a:latin typeface="Times"/>
                <a:ea typeface="+mn-ea"/>
                <a:cs typeface="+mn-cs"/>
              </a:defRPr>
            </a:lvl1pPr>
          </a:lstStyle>
          <a:p>
            <a:pPr>
              <a:defRPr/>
            </a:pPr>
            <a:endParaRPr lang="en-US"/>
          </a:p>
        </p:txBody>
      </p:sp>
      <p:sp>
        <p:nvSpPr>
          <p:cNvPr id="8195" name="Rectangle 3"/>
          <p:cNvSpPr>
            <a:spLocks noGrp="1" noChangeArrowheads="1"/>
          </p:cNvSpPr>
          <p:nvPr>
            <p:ph type="dt" idx="1"/>
          </p:nvPr>
        </p:nvSpPr>
        <p:spPr bwMode="auto">
          <a:xfrm>
            <a:off x="3851275" y="0"/>
            <a:ext cx="2944813" cy="496888"/>
          </a:xfrm>
          <a:prstGeom prst="rect">
            <a:avLst/>
          </a:prstGeom>
          <a:noFill/>
          <a:ln w="9525">
            <a:noFill/>
            <a:miter lim="800000"/>
            <a:headEnd/>
            <a:tailEnd/>
          </a:ln>
          <a:effectLst/>
        </p:spPr>
        <p:txBody>
          <a:bodyPr vert="horz" wrap="square" lIns="94421" tIns="47210" rIns="94421" bIns="47210" numCol="1" anchor="t" anchorCtr="0" compatLnSpc="1">
            <a:prstTxWarp prst="textNoShape">
              <a:avLst/>
            </a:prstTxWarp>
          </a:bodyPr>
          <a:lstStyle>
            <a:lvl1pPr algn="r" eaLnBrk="0" hangingPunct="0">
              <a:defRPr sz="1200">
                <a:latin typeface="Times"/>
                <a:ea typeface="+mn-ea"/>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919163" y="744538"/>
            <a:ext cx="4959350"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197"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4421" tIns="47210" rIns="94421" bIns="4721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9428163"/>
            <a:ext cx="2944813" cy="496887"/>
          </a:xfrm>
          <a:prstGeom prst="rect">
            <a:avLst/>
          </a:prstGeom>
          <a:noFill/>
          <a:ln w="9525">
            <a:noFill/>
            <a:miter lim="800000"/>
            <a:headEnd/>
            <a:tailEnd/>
          </a:ln>
          <a:effectLst/>
        </p:spPr>
        <p:txBody>
          <a:bodyPr vert="horz" wrap="square" lIns="94421" tIns="47210" rIns="94421" bIns="47210" numCol="1" anchor="b" anchorCtr="0" compatLnSpc="1">
            <a:prstTxWarp prst="textNoShape">
              <a:avLst/>
            </a:prstTxWarp>
          </a:bodyPr>
          <a:lstStyle>
            <a:lvl1pPr eaLnBrk="0" hangingPunct="0">
              <a:defRPr sz="1200">
                <a:latin typeface="Times"/>
                <a:ea typeface="+mn-ea"/>
                <a:cs typeface="+mn-cs"/>
              </a:defRPr>
            </a:lvl1pPr>
          </a:lstStyle>
          <a:p>
            <a:pPr>
              <a:defRPr/>
            </a:pPr>
            <a:endParaRPr lang="en-US"/>
          </a:p>
        </p:txBody>
      </p:sp>
      <p:sp>
        <p:nvSpPr>
          <p:cNvPr id="8199" name="Rectangle 7"/>
          <p:cNvSpPr>
            <a:spLocks noGrp="1" noChangeArrowheads="1"/>
          </p:cNvSpPr>
          <p:nvPr>
            <p:ph type="sldNum" sz="quarter" idx="5"/>
          </p:nvPr>
        </p:nvSpPr>
        <p:spPr bwMode="auto">
          <a:xfrm>
            <a:off x="3851275" y="9428163"/>
            <a:ext cx="2944813" cy="496887"/>
          </a:xfrm>
          <a:prstGeom prst="rect">
            <a:avLst/>
          </a:prstGeom>
          <a:noFill/>
          <a:ln w="9525">
            <a:noFill/>
            <a:miter lim="800000"/>
            <a:headEnd/>
            <a:tailEnd/>
          </a:ln>
          <a:effectLst/>
        </p:spPr>
        <p:txBody>
          <a:bodyPr vert="horz" wrap="square" lIns="94421" tIns="47210" rIns="94421" bIns="47210" numCol="1" anchor="b" anchorCtr="0" compatLnSpc="1">
            <a:prstTxWarp prst="textNoShape">
              <a:avLst/>
            </a:prstTxWarp>
          </a:bodyPr>
          <a:lstStyle>
            <a:lvl1pPr algn="r" eaLnBrk="0" hangingPunct="0">
              <a:defRPr sz="1200">
                <a:latin typeface="Times" panose="02020603050405020304" pitchFamily="18" charset="0"/>
                <a:ea typeface="MS PGothic" panose="020B0600070205080204" pitchFamily="34" charset="-128"/>
              </a:defRPr>
            </a:lvl1pPr>
          </a:lstStyle>
          <a:p>
            <a:pPr>
              <a:defRPr/>
            </a:pPr>
            <a:fld id="{60924674-C3B9-6A4F-A798-2F627528383B}" type="slidenum">
              <a:rPr lang="en-US" altLang="en-US"/>
              <a:pPr>
                <a:defRPr/>
              </a:pPr>
              <a:t>‹#›</a:t>
            </a:fld>
            <a:endParaRPr lang="en-US" altLang="en-US"/>
          </a:p>
        </p:txBody>
      </p:sp>
    </p:spTree>
    <p:extLst>
      <p:ext uri="{BB962C8B-B14F-4D97-AF65-F5344CB8AC3E}">
        <p14:creationId xmlns:p14="http://schemas.microsoft.com/office/powerpoint/2010/main" val="18619930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S PGothic" pitchFamily="34"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0924674-C3B9-6A4F-A798-2F627528383B}" type="slidenum">
              <a:rPr lang="en-US" altLang="en-US" smtClean="0"/>
              <a:pPr>
                <a:defRPr/>
              </a:pPr>
              <a:t>1</a:t>
            </a:fld>
            <a:endParaRPr lang="en-US" altLang="en-US" dirty="0"/>
          </a:p>
        </p:txBody>
      </p:sp>
    </p:spTree>
    <p:extLst>
      <p:ext uri="{BB962C8B-B14F-4D97-AF65-F5344CB8AC3E}">
        <p14:creationId xmlns:p14="http://schemas.microsoft.com/office/powerpoint/2010/main" val="41675394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charset="0"/>
              <a:ea typeface="MS PGothic" charset="-128"/>
            </a:endParaRPr>
          </a:p>
        </p:txBody>
      </p:sp>
      <p:sp>
        <p:nvSpPr>
          <p:cNvPr id="2048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B9876770-F298-3749-976F-FA6570C3973B}" type="slidenum">
              <a:rPr lang="en-US" altLang="en-US" sz="1200"/>
              <a:pPr/>
              <a:t>10</a:t>
            </a:fld>
            <a:endParaRPr lang="en-US" altLang="en-US" sz="1200"/>
          </a:p>
        </p:txBody>
      </p:sp>
    </p:spTree>
    <p:extLst>
      <p:ext uri="{BB962C8B-B14F-4D97-AF65-F5344CB8AC3E}">
        <p14:creationId xmlns:p14="http://schemas.microsoft.com/office/powerpoint/2010/main" val="1531471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0924674-C3B9-6A4F-A798-2F627528383B}" type="slidenum">
              <a:rPr lang="en-US" altLang="en-US" smtClean="0"/>
              <a:pPr>
                <a:defRPr/>
              </a:pPr>
              <a:t>11</a:t>
            </a:fld>
            <a:endParaRPr lang="en-US" altLang="en-US"/>
          </a:p>
        </p:txBody>
      </p:sp>
    </p:spTree>
    <p:extLst>
      <p:ext uri="{BB962C8B-B14F-4D97-AF65-F5344CB8AC3E}">
        <p14:creationId xmlns:p14="http://schemas.microsoft.com/office/powerpoint/2010/main" val="2106161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a:ln/>
        </p:spPr>
      </p:sp>
      <p:sp>
        <p:nvSpPr>
          <p:cNvPr id="184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tLang="en-US" dirty="0">
              <a:latin typeface="Times" charset="0"/>
              <a:ea typeface="MS PGothic" charset="-128"/>
            </a:endParaRPr>
          </a:p>
        </p:txBody>
      </p:sp>
      <p:sp>
        <p:nvSpPr>
          <p:cNvPr id="1843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517A3C68-2BE8-FC4D-B854-F336029228BA}" type="slidenum">
              <a:rPr lang="en-US" altLang="en-US" sz="1200"/>
              <a:pPr/>
              <a:t>2</a:t>
            </a:fld>
            <a:endParaRPr lang="en-US" altLang="en-US" sz="1200" dirty="0"/>
          </a:p>
        </p:txBody>
      </p:sp>
    </p:spTree>
    <p:extLst>
      <p:ext uri="{BB962C8B-B14F-4D97-AF65-F5344CB8AC3E}">
        <p14:creationId xmlns:p14="http://schemas.microsoft.com/office/powerpoint/2010/main" val="324501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charset="0"/>
              <a:ea typeface="MS PGothic" charset="-128"/>
            </a:endParaRPr>
          </a:p>
        </p:txBody>
      </p:sp>
      <p:sp>
        <p:nvSpPr>
          <p:cNvPr id="2048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B9876770-F298-3749-976F-FA6570C3973B}" type="slidenum">
              <a:rPr lang="en-US" altLang="en-US" sz="1200"/>
              <a:pPr/>
              <a:t>3</a:t>
            </a:fld>
            <a:endParaRPr lang="en-US" altLang="en-US" sz="1200"/>
          </a:p>
        </p:txBody>
      </p:sp>
    </p:spTree>
    <p:extLst>
      <p:ext uri="{BB962C8B-B14F-4D97-AF65-F5344CB8AC3E}">
        <p14:creationId xmlns:p14="http://schemas.microsoft.com/office/powerpoint/2010/main" val="1531471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000" b="1" i="0" kern="1200" dirty="0" smtClean="0">
                <a:solidFill>
                  <a:schemeClr val="tx1"/>
                </a:solidFill>
                <a:effectLst/>
                <a:latin typeface="+mn-lt"/>
                <a:ea typeface="MS PGothic" pitchFamily="34" charset="-128"/>
                <a:cs typeface="ＭＳ Ｐゴシック" charset="-128"/>
              </a:rPr>
              <a:t>Supported</a:t>
            </a:r>
            <a:r>
              <a:rPr lang="en-GB" sz="1000" b="1" i="0" kern="1200" baseline="0" dirty="0" smtClean="0">
                <a:solidFill>
                  <a:schemeClr val="tx1"/>
                </a:solidFill>
                <a:effectLst/>
                <a:latin typeface="+mn-lt"/>
                <a:ea typeface="MS PGothic" pitchFamily="34" charset="-128"/>
                <a:cs typeface="ＭＳ Ｐゴシック" charset="-128"/>
              </a:rPr>
              <a:t> </a:t>
            </a:r>
            <a:r>
              <a:rPr lang="en-GB" sz="1000" b="1" i="0" kern="1200" dirty="0" smtClean="0">
                <a:solidFill>
                  <a:schemeClr val="tx1"/>
                </a:solidFill>
                <a:effectLst/>
                <a:latin typeface="+mn-lt"/>
                <a:ea typeface="MS PGothic" pitchFamily="34" charset="-128"/>
                <a:cs typeface="ＭＳ Ｐゴシック" charset="-128"/>
              </a:rPr>
              <a:t>autonomy</a:t>
            </a:r>
            <a:r>
              <a:rPr lang="en-GB" sz="1000" b="0" i="0" kern="1200" dirty="0" smtClean="0">
                <a:solidFill>
                  <a:schemeClr val="tx1"/>
                </a:solidFill>
                <a:effectLst/>
                <a:latin typeface="+mn-lt"/>
                <a:ea typeface="MS PGothic" pitchFamily="34" charset="-128"/>
                <a:cs typeface="ＭＳ Ｐゴシック" charset="-128"/>
              </a:rPr>
              <a:t> - student’s ability to implement defined research goals (defined in VRA project) with</a:t>
            </a:r>
            <a:r>
              <a:rPr lang="en-GB" sz="1000" b="0" i="0" kern="1200" baseline="0" dirty="0" smtClean="0">
                <a:solidFill>
                  <a:schemeClr val="tx1"/>
                </a:solidFill>
                <a:effectLst/>
                <a:latin typeface="+mn-lt"/>
                <a:ea typeface="MS PGothic" pitchFamily="34" charset="-128"/>
                <a:cs typeface="ＭＳ Ｐゴシック" charset="-128"/>
              </a:rPr>
              <a:t> equal partnership / collaborative approach </a:t>
            </a:r>
            <a:endParaRPr lang="en-GB" sz="1000" b="0" i="0" kern="1200" dirty="0" smtClean="0">
              <a:solidFill>
                <a:schemeClr val="tx1"/>
              </a:solidFill>
              <a:effectLst/>
              <a:latin typeface="+mn-lt"/>
              <a:ea typeface="MS PGothic" pitchFamily="34" charset="-128"/>
              <a:cs typeface="ＭＳ Ｐゴシック" charset="-128"/>
            </a:endParaRPr>
          </a:p>
          <a:p>
            <a:endParaRPr lang="en-GB" sz="1000" b="0" i="0" kern="1200" dirty="0" smtClean="0">
              <a:solidFill>
                <a:schemeClr val="tx1"/>
              </a:solidFill>
              <a:effectLst/>
              <a:latin typeface="+mn-lt"/>
              <a:ea typeface="MS PGothic" pitchFamily="34" charset="-128"/>
              <a:cs typeface="ＭＳ Ｐゴシック" charset="-128"/>
            </a:endParaRPr>
          </a:p>
          <a:p>
            <a:r>
              <a:rPr lang="en-GB" sz="1000" b="0" i="0" kern="1200" dirty="0" smtClean="0">
                <a:solidFill>
                  <a:schemeClr val="tx1"/>
                </a:solidFill>
                <a:effectLst/>
                <a:latin typeface="+mn-lt"/>
                <a:ea typeface="MS PGothic" pitchFamily="34" charset="-128"/>
                <a:cs typeface="ＭＳ Ｐゴシック" charset="-128"/>
              </a:rPr>
              <a:t> Student</a:t>
            </a:r>
            <a:r>
              <a:rPr lang="en-GB" sz="1000" b="0" i="0" kern="1200" baseline="0" dirty="0" smtClean="0">
                <a:solidFill>
                  <a:schemeClr val="tx1"/>
                </a:solidFill>
                <a:effectLst/>
                <a:latin typeface="+mn-lt"/>
                <a:ea typeface="MS PGothic" pitchFamily="34" charset="-128"/>
                <a:cs typeface="ＭＳ Ｐゴシック" charset="-128"/>
              </a:rPr>
              <a:t> able to </a:t>
            </a:r>
            <a:r>
              <a:rPr lang="en-GB" sz="1000" b="0" i="0" kern="1200" dirty="0" smtClean="0">
                <a:solidFill>
                  <a:schemeClr val="tx1"/>
                </a:solidFill>
                <a:effectLst/>
                <a:latin typeface="+mn-lt"/>
                <a:ea typeface="MS PGothic" pitchFamily="34" charset="-128"/>
                <a:cs typeface="ＭＳ Ｐゴシック" charset="-128"/>
              </a:rPr>
              <a:t>take charge of own research approach and learning. </a:t>
            </a:r>
          </a:p>
          <a:p>
            <a:endParaRPr lang="en-GB" sz="1000" b="0" i="0" kern="1200" dirty="0" smtClean="0">
              <a:solidFill>
                <a:schemeClr val="tx1"/>
              </a:solidFill>
              <a:effectLst/>
              <a:latin typeface="+mn-lt"/>
              <a:ea typeface="MS PGothic" pitchFamily="34" charset="-128"/>
              <a:cs typeface="ＭＳ Ｐゴシック" charset="-128"/>
            </a:endParaRPr>
          </a:p>
          <a:p>
            <a:r>
              <a:rPr lang="en-GB" sz="1000" b="0" i="0" kern="1200" dirty="0" smtClean="0">
                <a:solidFill>
                  <a:schemeClr val="tx1"/>
                </a:solidFill>
                <a:effectLst/>
                <a:latin typeface="+mn-lt"/>
                <a:ea typeface="MS PGothic" pitchFamily="34" charset="-128"/>
                <a:cs typeface="ＭＳ Ｐゴシック" charset="-128"/>
              </a:rPr>
              <a:t>A</a:t>
            </a:r>
            <a:r>
              <a:rPr lang="en-GB" sz="1000" b="1" i="0" kern="1200" dirty="0" smtClean="0">
                <a:solidFill>
                  <a:schemeClr val="tx1"/>
                </a:solidFill>
                <a:effectLst/>
                <a:latin typeface="+mn-lt"/>
                <a:ea typeface="MS PGothic" pitchFamily="34" charset="-128"/>
                <a:cs typeface="ＭＳ Ｐゴシック" charset="-128"/>
              </a:rPr>
              <a:t>utonomous research</a:t>
            </a:r>
            <a:r>
              <a:rPr lang="en-GB" sz="1000" b="1" i="0" kern="1200" baseline="0" dirty="0" smtClean="0">
                <a:solidFill>
                  <a:schemeClr val="tx1"/>
                </a:solidFill>
                <a:effectLst/>
                <a:latin typeface="+mn-lt"/>
                <a:ea typeface="MS PGothic" pitchFamily="34" charset="-128"/>
                <a:cs typeface="ＭＳ Ｐゴシック" charset="-128"/>
              </a:rPr>
              <a:t>er collaborated with </a:t>
            </a:r>
            <a:r>
              <a:rPr lang="en-GB" sz="1000" b="0" i="0" kern="1200" dirty="0" smtClean="0">
                <a:solidFill>
                  <a:schemeClr val="tx1"/>
                </a:solidFill>
                <a:effectLst/>
                <a:latin typeface="+mn-lt"/>
                <a:ea typeface="MS PGothic" pitchFamily="34" charset="-128"/>
                <a:cs typeface="ＭＳ Ｐゴシック" charset="-128"/>
              </a:rPr>
              <a:t>lecturer to create and maintain research environments that supported the development of independent</a:t>
            </a:r>
            <a:r>
              <a:rPr lang="en-GB" sz="1000" b="0" i="0" kern="1200" baseline="0" dirty="0" smtClean="0">
                <a:solidFill>
                  <a:schemeClr val="tx1"/>
                </a:solidFill>
                <a:effectLst/>
                <a:latin typeface="+mn-lt"/>
                <a:ea typeface="MS PGothic" pitchFamily="34" charset="-128"/>
                <a:cs typeface="ＭＳ Ｐゴシック" charset="-128"/>
              </a:rPr>
              <a:t> workload. </a:t>
            </a:r>
            <a:endParaRPr lang="en-GB" altLang="en-US" sz="1000" dirty="0">
              <a:latin typeface="+mn-lt"/>
              <a:ea typeface="MS PGothic" charset="-128"/>
            </a:endParaRPr>
          </a:p>
        </p:txBody>
      </p:sp>
      <p:sp>
        <p:nvSpPr>
          <p:cNvPr id="2048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B9876770-F298-3749-976F-FA6570C3973B}" type="slidenum">
              <a:rPr lang="en-US" altLang="en-US" sz="1200"/>
              <a:pPr/>
              <a:t>4</a:t>
            </a:fld>
            <a:endParaRPr lang="en-US" altLang="en-US" sz="1200"/>
          </a:p>
        </p:txBody>
      </p:sp>
    </p:spTree>
    <p:extLst>
      <p:ext uri="{BB962C8B-B14F-4D97-AF65-F5344CB8AC3E}">
        <p14:creationId xmlns:p14="http://schemas.microsoft.com/office/powerpoint/2010/main" val="1531471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z="1000" dirty="0" smtClean="0">
                <a:latin typeface="+mn-lt"/>
                <a:ea typeface="MS PGothic" charset="-128"/>
              </a:rPr>
              <a:t>I</a:t>
            </a:r>
            <a:r>
              <a:rPr lang="en-GB" altLang="en-US" sz="1000" baseline="0" dirty="0" smtClean="0">
                <a:latin typeface="+mn-lt"/>
                <a:ea typeface="MS PGothic" charset="-128"/>
              </a:rPr>
              <a:t> am going to show what I got out of the project as the lead researcher in terms of the data collected, and what that data has allowed me to achieve.</a:t>
            </a:r>
            <a:endParaRPr lang="en-GB" altLang="en-US" sz="1000" dirty="0">
              <a:latin typeface="+mn-lt"/>
              <a:ea typeface="MS PGothic" charset="-128"/>
            </a:endParaRPr>
          </a:p>
        </p:txBody>
      </p:sp>
      <p:sp>
        <p:nvSpPr>
          <p:cNvPr id="2048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B9876770-F298-3749-976F-FA6570C3973B}" type="slidenum">
              <a:rPr lang="en-US" altLang="en-US" sz="1200"/>
              <a:pPr/>
              <a:t>5</a:t>
            </a:fld>
            <a:endParaRPr lang="en-US" altLang="en-US" sz="1200"/>
          </a:p>
        </p:txBody>
      </p:sp>
    </p:spTree>
    <p:extLst>
      <p:ext uri="{BB962C8B-B14F-4D97-AF65-F5344CB8AC3E}">
        <p14:creationId xmlns:p14="http://schemas.microsoft.com/office/powerpoint/2010/main" val="1531471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z="1000" dirty="0" smtClean="0">
                <a:latin typeface="+mn-lt"/>
                <a:ea typeface="MS PGothic" charset="-128"/>
              </a:rPr>
              <a:t>Ownership</a:t>
            </a:r>
            <a:r>
              <a:rPr lang="en-GB" altLang="en-US" sz="1000" baseline="0" dirty="0" smtClean="0">
                <a:latin typeface="+mn-lt"/>
                <a:ea typeface="MS PGothic" charset="-128"/>
              </a:rPr>
              <a:t> constrains proved the largest category of barriers. Ownership is largely die to the lease or rental contract in place and the relationship between the tenants and owners.</a:t>
            </a:r>
          </a:p>
          <a:p>
            <a:endParaRPr lang="en-GB" altLang="en-US" sz="1000" baseline="0" dirty="0" smtClean="0">
              <a:latin typeface="+mn-lt"/>
              <a:ea typeface="MS PGothic" charset="-128"/>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000" kern="1200" dirty="0" smtClean="0">
                <a:solidFill>
                  <a:schemeClr val="tx1"/>
                </a:solidFill>
                <a:effectLst/>
                <a:latin typeface="+mn-lt"/>
                <a:ea typeface="MS PGothic" pitchFamily="34" charset="-128"/>
                <a:cs typeface="ＭＳ Ｐゴシック" charset="-128"/>
              </a:rPr>
              <a:t>The research found that almost half of the lease and rental contracts held by research participants restrict users from making changes to their premises. A further 23% restrict owners from making changes to the building during the tenancy period. This suggests that traditional tenancy agreements prevail within this sample of SMEs surveyed, rather than the less restrictive green leases. </a:t>
            </a:r>
            <a:endParaRPr lang="en-GB" altLang="en-US" sz="1000" kern="1200" dirty="0" smtClean="0">
              <a:solidFill>
                <a:schemeClr val="tx1"/>
              </a:solidFill>
              <a:latin typeface="+mn-lt"/>
              <a:ea typeface="MS PGothic" charset="-128"/>
              <a:cs typeface="ＭＳ Ｐゴシック" charset="-128"/>
            </a:endParaRPr>
          </a:p>
          <a:p>
            <a:endParaRPr lang="en-GB" altLang="en-US" sz="1000" baseline="0" dirty="0" smtClean="0">
              <a:latin typeface="+mn-lt"/>
              <a:ea typeface="MS PGothic" charset="-128"/>
            </a:endParaRPr>
          </a:p>
          <a:p>
            <a:endParaRPr lang="en-GB" altLang="en-US" sz="1000" baseline="0" dirty="0" smtClean="0">
              <a:latin typeface="+mn-lt"/>
              <a:ea typeface="MS PGothic" charset="-128"/>
            </a:endParaRPr>
          </a:p>
          <a:p>
            <a:r>
              <a:rPr lang="en-GB" altLang="en-US" sz="1000" baseline="0" dirty="0" smtClean="0">
                <a:latin typeface="+mn-lt"/>
                <a:ea typeface="MS PGothic" charset="-128"/>
              </a:rPr>
              <a:t>Looking at these relationships in more detail NEXT SLIDE…..</a:t>
            </a:r>
            <a:endParaRPr lang="en-GB" altLang="en-US" sz="1000" dirty="0">
              <a:latin typeface="+mn-lt"/>
              <a:ea typeface="MS PGothic" charset="-128"/>
            </a:endParaRPr>
          </a:p>
        </p:txBody>
      </p:sp>
      <p:sp>
        <p:nvSpPr>
          <p:cNvPr id="2048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B9876770-F298-3749-976F-FA6570C3973B}" type="slidenum">
              <a:rPr lang="en-US" altLang="en-US" sz="1200"/>
              <a:pPr/>
              <a:t>6</a:t>
            </a:fld>
            <a:endParaRPr lang="en-US" altLang="en-US" sz="1200"/>
          </a:p>
        </p:txBody>
      </p:sp>
    </p:spTree>
    <p:extLst>
      <p:ext uri="{BB962C8B-B14F-4D97-AF65-F5344CB8AC3E}">
        <p14:creationId xmlns:p14="http://schemas.microsoft.com/office/powerpoint/2010/main" val="2034922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000" kern="1200" dirty="0" smtClean="0">
                <a:solidFill>
                  <a:schemeClr val="tx1"/>
                </a:solidFill>
                <a:effectLst/>
                <a:latin typeface="+mn-lt"/>
                <a:ea typeface="MS PGothic" pitchFamily="34" charset="-128"/>
                <a:cs typeface="ＭＳ Ｐゴシック" charset="-128"/>
              </a:rPr>
              <a:t>Looking at these</a:t>
            </a:r>
            <a:r>
              <a:rPr lang="en-GB" sz="1000" kern="1200" baseline="0" dirty="0" smtClean="0">
                <a:solidFill>
                  <a:schemeClr val="tx1"/>
                </a:solidFill>
                <a:effectLst/>
                <a:latin typeface="+mn-lt"/>
                <a:ea typeface="MS PGothic" pitchFamily="34" charset="-128"/>
                <a:cs typeface="ＭＳ Ｐゴシック" charset="-128"/>
              </a:rPr>
              <a:t> relationships in more detail There seems to be a significant number of SMEs and their premises owners that work together to improve energy efficiency. </a:t>
            </a:r>
          </a:p>
          <a:p>
            <a:endParaRPr lang="en-GB" sz="1000" kern="1200" baseline="0" dirty="0" smtClean="0">
              <a:solidFill>
                <a:schemeClr val="tx1"/>
              </a:solidFill>
              <a:effectLst/>
              <a:latin typeface="+mn-lt"/>
              <a:ea typeface="MS PGothic" pitchFamily="34" charset="-128"/>
              <a:cs typeface="ＭＳ Ｐゴシック" charset="-128"/>
            </a:endParaRPr>
          </a:p>
          <a:p>
            <a:r>
              <a:rPr lang="en-GB" sz="1000" kern="1200" baseline="0" dirty="0" smtClean="0">
                <a:solidFill>
                  <a:schemeClr val="tx1"/>
                </a:solidFill>
                <a:effectLst/>
                <a:latin typeface="+mn-lt"/>
                <a:ea typeface="MS PGothic" pitchFamily="34" charset="-128"/>
                <a:cs typeface="ＭＳ Ｐゴシック" charset="-128"/>
              </a:rPr>
              <a:t>However, there is a distinct mismatch between “Supportive” owners and tenants and “preventative” owners and tenants. What this means in terms of saving money and energy is now being researched in more detail. </a:t>
            </a:r>
          </a:p>
          <a:p>
            <a:endParaRPr lang="en-GB" sz="1000" kern="1200" baseline="0" dirty="0" smtClean="0">
              <a:solidFill>
                <a:schemeClr val="tx1"/>
              </a:solidFill>
              <a:effectLst/>
              <a:latin typeface="+mn-lt"/>
              <a:ea typeface="MS PGothic" pitchFamily="34" charset="-128"/>
              <a:cs typeface="ＭＳ Ｐゴシック" charset="-128"/>
            </a:endParaRPr>
          </a:p>
          <a:p>
            <a:r>
              <a:rPr lang="en-GB" sz="1000" kern="1200" baseline="0" dirty="0" smtClean="0">
                <a:solidFill>
                  <a:schemeClr val="tx1"/>
                </a:solidFill>
                <a:effectLst/>
                <a:latin typeface="+mn-lt"/>
                <a:ea typeface="MS PGothic" pitchFamily="34" charset="-128"/>
                <a:cs typeface="ＭＳ Ｐゴシック" charset="-128"/>
              </a:rPr>
              <a:t>Worryingly we have a group of owners and tenants who choose to have no involvement.  Which if scaled up to represent the total UK population suggests around 1 million  SMEs are missing the opportunity to benefit from financial savings offered by energy efficiency and the country is missing the opportunity to cut carbon emissions to help achieve Climate change targets. </a:t>
            </a:r>
            <a:endParaRPr lang="en-GB" sz="1000" kern="1200" dirty="0" smtClean="0">
              <a:solidFill>
                <a:schemeClr val="tx1"/>
              </a:solidFill>
              <a:effectLst/>
              <a:latin typeface="+mn-lt"/>
              <a:ea typeface="MS PGothic" pitchFamily="34" charset="-128"/>
              <a:cs typeface="ＭＳ Ｐゴシック" charset="-128"/>
            </a:endParaRPr>
          </a:p>
          <a:p>
            <a:endParaRPr lang="en-GB" sz="1000" kern="1200" dirty="0" smtClean="0">
              <a:solidFill>
                <a:schemeClr val="tx1"/>
              </a:solidFill>
              <a:effectLst/>
              <a:latin typeface="+mn-lt"/>
              <a:ea typeface="MS PGothic" pitchFamily="34" charset="-128"/>
              <a:cs typeface="ＭＳ Ｐゴシック" charset="-128"/>
            </a:endParaRPr>
          </a:p>
        </p:txBody>
      </p:sp>
      <p:sp>
        <p:nvSpPr>
          <p:cNvPr id="2048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B9876770-F298-3749-976F-FA6570C3973B}" type="slidenum">
              <a:rPr lang="en-US" altLang="en-US" sz="1200"/>
              <a:pPr/>
              <a:t>7</a:t>
            </a:fld>
            <a:endParaRPr lang="en-US" altLang="en-US" sz="1200"/>
          </a:p>
        </p:txBody>
      </p:sp>
    </p:spTree>
    <p:extLst>
      <p:ext uri="{BB962C8B-B14F-4D97-AF65-F5344CB8AC3E}">
        <p14:creationId xmlns:p14="http://schemas.microsoft.com/office/powerpoint/2010/main" val="895135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GB" sz="1000" kern="1200" dirty="0" smtClean="0">
                <a:latin typeface="+mn-lt"/>
              </a:rPr>
              <a:t>Conference paper - 2nd World Symposium On Climate Change Adaptation in Coimbra, Portugal (September 2017)</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GB" sz="1000" dirty="0" smtClean="0">
              <a:latin typeface="+mn-lt"/>
            </a:endParaRPr>
          </a:p>
          <a:p>
            <a:pPr marL="0" marR="0" lvl="1" indent="0" algn="l" defTabSz="914400" rtl="0" eaLnBrk="0" fontAlgn="base" latinLnBrk="0" hangingPunct="0">
              <a:lnSpc>
                <a:spcPct val="100000"/>
              </a:lnSpc>
              <a:spcBef>
                <a:spcPct val="30000"/>
              </a:spcBef>
              <a:spcAft>
                <a:spcPct val="0"/>
              </a:spcAft>
              <a:buClrTx/>
              <a:buSzTx/>
              <a:buFontTx/>
              <a:buNone/>
              <a:tabLst/>
              <a:defRPr/>
            </a:pPr>
            <a:r>
              <a:rPr lang="en-GB" sz="1000" dirty="0" smtClean="0">
                <a:latin typeface="+mn-lt"/>
              </a:rPr>
              <a:t>To be published as book chapter in Theory and Practice of Climate Adaptation, World Sustainability Series published by Springer (December 2017)</a:t>
            </a:r>
            <a:endParaRPr lang="en-GB" sz="1000" kern="1200" dirty="0" smtClean="0">
              <a:latin typeface="+mn-lt"/>
            </a:endParaRPr>
          </a:p>
          <a:p>
            <a:pPr>
              <a:spcBef>
                <a:spcPts val="0"/>
              </a:spcBef>
              <a:spcAft>
                <a:spcPts val="600"/>
              </a:spcAft>
              <a:buFont typeface="Arial" panose="020B0604020202020204" pitchFamily="34" charset="0"/>
              <a:buNone/>
              <a:defRPr/>
            </a:pPr>
            <a:endParaRPr lang="en-GB" sz="1000" kern="1200" dirty="0" smtClean="0">
              <a:latin typeface="+mn-lt"/>
            </a:endParaRPr>
          </a:p>
          <a:p>
            <a:pPr>
              <a:spcBef>
                <a:spcPts val="0"/>
              </a:spcBef>
              <a:spcAft>
                <a:spcPts val="600"/>
              </a:spcAft>
              <a:buFont typeface="Arial" panose="020B0604020202020204" pitchFamily="34" charset="0"/>
              <a:buNone/>
              <a:defRPr/>
            </a:pPr>
            <a:r>
              <a:rPr lang="en-GB" sz="1000" kern="1200" dirty="0" smtClean="0">
                <a:latin typeface="+mn-lt"/>
              </a:rPr>
              <a:t>Research findings leading to future collaborations </a:t>
            </a:r>
          </a:p>
          <a:p>
            <a:pPr lvl="1">
              <a:spcBef>
                <a:spcPts val="0"/>
              </a:spcBef>
              <a:spcAft>
                <a:spcPts val="600"/>
              </a:spcAft>
              <a:buFont typeface="Wingdings" panose="05000000000000000000" pitchFamily="2" charset="2"/>
              <a:buChar char="ü"/>
              <a:defRPr/>
            </a:pPr>
            <a:r>
              <a:rPr lang="en-GB" sz="1000" dirty="0" smtClean="0">
                <a:latin typeface="+mn-lt"/>
              </a:rPr>
              <a:t>Business Energy Efficiency Programme (</a:t>
            </a:r>
            <a:r>
              <a:rPr lang="en-GB" sz="1000" kern="1200" dirty="0" smtClean="0">
                <a:latin typeface="+mn-lt"/>
              </a:rPr>
              <a:t>Worcestershire County Council)</a:t>
            </a:r>
          </a:p>
          <a:p>
            <a:pPr lvl="1">
              <a:spcBef>
                <a:spcPts val="0"/>
              </a:spcBef>
              <a:spcAft>
                <a:spcPts val="600"/>
              </a:spcAft>
              <a:buFont typeface="Wingdings" panose="05000000000000000000" pitchFamily="2" charset="2"/>
              <a:buChar char="ü"/>
              <a:defRPr/>
            </a:pPr>
            <a:r>
              <a:rPr lang="en-GB" sz="1000" kern="1200" dirty="0" smtClean="0">
                <a:latin typeface="+mn-lt"/>
              </a:rPr>
              <a:t>Hereford and Worcestershire Chamber of Commerce</a:t>
            </a:r>
          </a:p>
          <a:p>
            <a:endParaRPr lang="en-GB" altLang="en-US" sz="1000" dirty="0" smtClean="0">
              <a:latin typeface="+mn-lt"/>
              <a:ea typeface="MS PGothic" charset="-128"/>
            </a:endParaRPr>
          </a:p>
          <a:p>
            <a:r>
              <a:rPr lang="en-GB" altLang="en-US" sz="1000" dirty="0" smtClean="0">
                <a:latin typeface="+mn-lt"/>
                <a:ea typeface="MS PGothic" charset="-128"/>
              </a:rPr>
              <a:t>Hand</a:t>
            </a:r>
            <a:r>
              <a:rPr lang="en-GB" altLang="en-US" sz="1000" baseline="0" dirty="0" smtClean="0">
                <a:latin typeface="+mn-lt"/>
                <a:ea typeface="MS PGothic" charset="-128"/>
              </a:rPr>
              <a:t> over to Lynda to present her perceptions of working on the project. </a:t>
            </a:r>
            <a:endParaRPr lang="en-GB" altLang="en-US" sz="1000" dirty="0">
              <a:latin typeface="+mn-lt"/>
              <a:ea typeface="MS PGothic" charset="-128"/>
            </a:endParaRPr>
          </a:p>
        </p:txBody>
      </p:sp>
      <p:sp>
        <p:nvSpPr>
          <p:cNvPr id="2048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B9876770-F298-3749-976F-FA6570C3973B}" type="slidenum">
              <a:rPr lang="en-US" altLang="en-US" sz="1200"/>
              <a:pPr/>
              <a:t>8</a:t>
            </a:fld>
            <a:endParaRPr lang="en-US" altLang="en-US" sz="1200"/>
          </a:p>
        </p:txBody>
      </p:sp>
    </p:spTree>
    <p:extLst>
      <p:ext uri="{BB962C8B-B14F-4D97-AF65-F5344CB8AC3E}">
        <p14:creationId xmlns:p14="http://schemas.microsoft.com/office/powerpoint/2010/main" val="1531471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z="1000" dirty="0" smtClean="0">
                <a:latin typeface="+mn-lt"/>
                <a:ea typeface="MS PGothic" charset="-128"/>
              </a:rPr>
              <a:t>From receiver of information to a producer</a:t>
            </a:r>
            <a:r>
              <a:rPr lang="en-GB" altLang="en-US" sz="1000" baseline="0" dirty="0" smtClean="0">
                <a:latin typeface="+mn-lt"/>
                <a:ea typeface="MS PGothic" charset="-128"/>
              </a:rPr>
              <a:t> of information</a:t>
            </a:r>
            <a:endParaRPr lang="en-GB" altLang="en-US" sz="1000" dirty="0">
              <a:latin typeface="+mn-lt"/>
              <a:ea typeface="MS PGothic" charset="-128"/>
            </a:endParaRPr>
          </a:p>
        </p:txBody>
      </p:sp>
      <p:sp>
        <p:nvSpPr>
          <p:cNvPr id="2048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B9876770-F298-3749-976F-FA6570C3973B}" type="slidenum">
              <a:rPr lang="en-US" altLang="en-US" sz="1200"/>
              <a:pPr/>
              <a:t>9</a:t>
            </a:fld>
            <a:endParaRPr lang="en-US" altLang="en-US" sz="1200"/>
          </a:p>
        </p:txBody>
      </p:sp>
    </p:spTree>
    <p:extLst>
      <p:ext uri="{BB962C8B-B14F-4D97-AF65-F5344CB8AC3E}">
        <p14:creationId xmlns:p14="http://schemas.microsoft.com/office/powerpoint/2010/main" val="1531471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txBox="1">
            <a:spLocks noChangeArrowheads="1"/>
          </p:cNvSpPr>
          <p:nvPr userDrawn="1"/>
        </p:nvSpPr>
        <p:spPr bwMode="auto">
          <a:xfrm>
            <a:off x="395288" y="333375"/>
            <a:ext cx="8439150" cy="503238"/>
          </a:xfrm>
          <a:prstGeom prst="rect">
            <a:avLst/>
          </a:prstGeom>
          <a:solidFill>
            <a:srgbClr val="3366FF"/>
          </a:solidFill>
          <a:ln>
            <a:noFill/>
          </a:ln>
          <a:extLst/>
        </p:spPr>
        <p:txBody>
          <a:bodyPr anchor="ctr"/>
          <a:lst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endParaRPr lang="en-US" sz="2800" dirty="0">
              <a:solidFill>
                <a:srgbClr val="E9EFAF"/>
              </a:solidFill>
              <a:ea typeface="ＭＳ Ｐゴシック" charset="0"/>
              <a:cs typeface="ＭＳ Ｐゴシック" charset="0"/>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5" name="Date Placeholder 4"/>
          <p:cNvSpPr>
            <a:spLocks noGrp="1" noChangeArrowheads="1"/>
          </p:cNvSpPr>
          <p:nvPr>
            <p:ph type="dt" sz="half" idx="10"/>
          </p:nvPr>
        </p:nvSpPr>
        <p:spPr/>
        <p:txBody>
          <a:bodyPr/>
          <a:lstStyle>
            <a:lvl1pPr>
              <a:defRPr/>
            </a:lvl1pPr>
          </a:lstStyle>
          <a:p>
            <a:pPr>
              <a:defRPr/>
            </a:pPr>
            <a:endParaRPr lang="en-US"/>
          </a:p>
        </p:txBody>
      </p:sp>
      <p:sp>
        <p:nvSpPr>
          <p:cNvPr id="6" name="Footer Placeholder 5"/>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6"/>
          <p:cNvSpPr>
            <a:spLocks noGrp="1" noChangeArrowheads="1"/>
          </p:cNvSpPr>
          <p:nvPr>
            <p:ph type="sldNum" sz="quarter" idx="12"/>
          </p:nvPr>
        </p:nvSpPr>
        <p:spPr/>
        <p:txBody>
          <a:bodyPr/>
          <a:lstStyle>
            <a:lvl1pPr>
              <a:defRPr/>
            </a:lvl1pPr>
          </a:lstStyle>
          <a:p>
            <a:pPr>
              <a:defRPr/>
            </a:pPr>
            <a:fld id="{DD0CA0B4-F980-6E4C-B632-4E5021C3A311}" type="slidenum">
              <a:rPr lang="en-US" altLang="en-US"/>
              <a:pPr>
                <a:defRPr/>
              </a:pPr>
              <a:t>‹#›</a:t>
            </a:fld>
            <a:endParaRPr lang="en-US" altLang="en-US"/>
          </a:p>
        </p:txBody>
      </p:sp>
    </p:spTree>
    <p:extLst>
      <p:ext uri="{BB962C8B-B14F-4D97-AF65-F5344CB8AC3E}">
        <p14:creationId xmlns:p14="http://schemas.microsoft.com/office/powerpoint/2010/main" val="22426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1295C62-B861-2D46-B499-7724BB142B4D}" type="slidenum">
              <a:rPr lang="en-US" altLang="en-US"/>
              <a:pPr>
                <a:defRPr/>
              </a:pPr>
              <a:t>‹#›</a:t>
            </a:fld>
            <a:endParaRPr lang="en-US" altLang="en-US"/>
          </a:p>
        </p:txBody>
      </p:sp>
    </p:spTree>
    <p:extLst>
      <p:ext uri="{BB962C8B-B14F-4D97-AF65-F5344CB8AC3E}">
        <p14:creationId xmlns:p14="http://schemas.microsoft.com/office/powerpoint/2010/main" val="1338443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7D044FE-B0C1-9B4D-BD37-C7C2727604E2}" type="slidenum">
              <a:rPr lang="en-US" altLang="en-US"/>
              <a:pPr>
                <a:defRPr/>
              </a:pPr>
              <a:t>‹#›</a:t>
            </a:fld>
            <a:endParaRPr lang="en-US" altLang="en-US"/>
          </a:p>
        </p:txBody>
      </p:sp>
    </p:spTree>
    <p:extLst>
      <p:ext uri="{BB962C8B-B14F-4D97-AF65-F5344CB8AC3E}">
        <p14:creationId xmlns:p14="http://schemas.microsoft.com/office/powerpoint/2010/main" val="329592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SmartArt Placeholder 2"/>
          <p:cNvSpPr>
            <a:spLocks noGrp="1"/>
          </p:cNvSpPr>
          <p:nvPr>
            <p:ph type="dgm" idx="1"/>
          </p:nvPr>
        </p:nvSpPr>
        <p:spPr>
          <a:xfrm>
            <a:off x="685800" y="1981200"/>
            <a:ext cx="7772400" cy="4114800"/>
          </a:xfrm>
        </p:spPr>
        <p:txBody>
          <a:bodyPr/>
          <a:lstStyle/>
          <a:p>
            <a:pPr lvl="0"/>
            <a:endParaRPr lang="en-GB"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A3F001-B489-7B40-9C7B-DB6064918D03}" type="slidenum">
              <a:rPr lang="en-US" altLang="en-US"/>
              <a:pPr>
                <a:defRPr/>
              </a:pPr>
              <a:t>‹#›</a:t>
            </a:fld>
            <a:endParaRPr lang="en-US" altLang="en-US"/>
          </a:p>
        </p:txBody>
      </p:sp>
    </p:spTree>
    <p:extLst>
      <p:ext uri="{BB962C8B-B14F-4D97-AF65-F5344CB8AC3E}">
        <p14:creationId xmlns:p14="http://schemas.microsoft.com/office/powerpoint/2010/main" val="1108317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5" name="Rectangle 7"/>
          <p:cNvSpPr>
            <a:spLocks noChangeArrowheads="1"/>
          </p:cNvSpPr>
          <p:nvPr userDrawn="1"/>
        </p:nvSpPr>
        <p:spPr bwMode="auto">
          <a:xfrm>
            <a:off x="-36513" y="0"/>
            <a:ext cx="9288463" cy="6858000"/>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charset="0"/>
                <a:ea typeface="MS PGothic" pitchFamily="34" charset="-128"/>
              </a:defRPr>
            </a:lvl1pPr>
            <a:lvl2pPr marL="742950" indent="-285750" eaLnBrk="0" hangingPunct="0">
              <a:defRPr sz="2400">
                <a:solidFill>
                  <a:schemeClr val="tx1"/>
                </a:solidFill>
                <a:latin typeface="Times" charset="0"/>
                <a:ea typeface="MS PGothic" pitchFamily="34" charset="-128"/>
              </a:defRPr>
            </a:lvl2pPr>
            <a:lvl3pPr marL="1143000" indent="-228600" eaLnBrk="0" hangingPunct="0">
              <a:defRPr sz="2400">
                <a:solidFill>
                  <a:schemeClr val="tx1"/>
                </a:solidFill>
                <a:latin typeface="Times" charset="0"/>
                <a:ea typeface="MS PGothic" pitchFamily="34" charset="-128"/>
              </a:defRPr>
            </a:lvl3pPr>
            <a:lvl4pPr marL="1600200" indent="-228600" eaLnBrk="0" hangingPunct="0">
              <a:defRPr sz="2400">
                <a:solidFill>
                  <a:schemeClr val="tx1"/>
                </a:solidFill>
                <a:latin typeface="Times" charset="0"/>
                <a:ea typeface="MS PGothic" pitchFamily="34" charset="-128"/>
              </a:defRPr>
            </a:lvl4pPr>
            <a:lvl5pPr marL="2057400" indent="-228600" eaLnBrk="0" hangingPunct="0">
              <a:defRPr sz="2400">
                <a:solidFill>
                  <a:schemeClr val="tx1"/>
                </a:solidFill>
                <a:latin typeface="Times" charset="0"/>
                <a:ea typeface="MS PGothic" pitchFamily="34" charset="-128"/>
              </a:defRPr>
            </a:lvl5pPr>
            <a:lvl6pPr marL="2514600" indent="-228600" eaLnBrk="0" fontAlgn="base" hangingPunct="0">
              <a:spcBef>
                <a:spcPct val="0"/>
              </a:spcBef>
              <a:spcAft>
                <a:spcPct val="0"/>
              </a:spcAft>
              <a:defRPr sz="2400">
                <a:solidFill>
                  <a:schemeClr val="tx1"/>
                </a:solidFill>
                <a:latin typeface="Times" charset="0"/>
                <a:ea typeface="MS PGothic" pitchFamily="34" charset="-128"/>
              </a:defRPr>
            </a:lvl6pPr>
            <a:lvl7pPr marL="2971800" indent="-228600" eaLnBrk="0" fontAlgn="base" hangingPunct="0">
              <a:spcBef>
                <a:spcPct val="0"/>
              </a:spcBef>
              <a:spcAft>
                <a:spcPct val="0"/>
              </a:spcAft>
              <a:defRPr sz="2400">
                <a:solidFill>
                  <a:schemeClr val="tx1"/>
                </a:solidFill>
                <a:latin typeface="Times" charset="0"/>
                <a:ea typeface="MS PGothic" pitchFamily="34" charset="-128"/>
              </a:defRPr>
            </a:lvl7pPr>
            <a:lvl8pPr marL="3429000" indent="-228600" eaLnBrk="0" fontAlgn="base" hangingPunct="0">
              <a:spcBef>
                <a:spcPct val="0"/>
              </a:spcBef>
              <a:spcAft>
                <a:spcPct val="0"/>
              </a:spcAft>
              <a:defRPr sz="2400">
                <a:solidFill>
                  <a:schemeClr val="tx1"/>
                </a:solidFill>
                <a:latin typeface="Times" charset="0"/>
                <a:ea typeface="MS PGothic" pitchFamily="34" charset="-128"/>
              </a:defRPr>
            </a:lvl8pPr>
            <a:lvl9pPr marL="3886200" indent="-228600" eaLnBrk="0" fontAlgn="base" hangingPunct="0">
              <a:spcBef>
                <a:spcPct val="0"/>
              </a:spcBef>
              <a:spcAft>
                <a:spcPct val="0"/>
              </a:spcAft>
              <a:defRPr sz="2400">
                <a:solidFill>
                  <a:schemeClr val="tx1"/>
                </a:solidFill>
                <a:latin typeface="Times" charset="0"/>
                <a:ea typeface="MS PGothic" pitchFamily="34" charset="-128"/>
              </a:defRPr>
            </a:lvl9pPr>
          </a:lstStyle>
          <a:p>
            <a:pPr eaLnBrk="1" hangingPunct="1">
              <a:defRPr/>
            </a:pPr>
            <a:endParaRPr lang="en-US" altLang="en-US" smtClean="0"/>
          </a:p>
        </p:txBody>
      </p:sp>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190500"/>
            <a:ext cx="87122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5"/>
          <p:cNvCxnSpPr>
            <a:cxnSpLocks noChangeShapeType="1"/>
          </p:cNvCxnSpPr>
          <p:nvPr userDrawn="1"/>
        </p:nvCxnSpPr>
        <p:spPr bwMode="auto">
          <a:xfrm>
            <a:off x="7043738" y="5589588"/>
            <a:ext cx="0" cy="871537"/>
          </a:xfrm>
          <a:prstGeom prst="line">
            <a:avLst/>
          </a:prstGeom>
          <a:noFill/>
          <a:ln w="19050">
            <a:solidFill>
              <a:schemeClr val="bg1"/>
            </a:solidFill>
            <a:round/>
            <a:headEnd/>
            <a:tailEnd/>
          </a:ln>
          <a:extLst>
            <a:ext uri="{909E8E84-426E-40DD-AFC4-6F175D3DCCD1}">
              <a14:hiddenFill xmlns:a14="http://schemas.microsoft.com/office/drawing/2010/main">
                <a:noFill/>
              </a14:hiddenFill>
            </a:ext>
          </a:extLst>
        </p:spPr>
      </p:cxnSp>
      <p:pic>
        <p:nvPicPr>
          <p:cNvPr id="8" name="Picture 13" descr="uw-logo-white"/>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161213" y="5683250"/>
            <a:ext cx="1514475"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043608" y="1268760"/>
            <a:ext cx="7200800" cy="1470025"/>
          </a:xfrm>
        </p:spPr>
        <p:txBody>
          <a:bodyPr anchor="b"/>
          <a:lstStyle>
            <a:lvl1pPr>
              <a:defRPr sz="4000" baseline="0">
                <a:solidFill>
                  <a:schemeClr val="bg1"/>
                </a:solidFill>
              </a:defRPr>
            </a:lvl1pPr>
          </a:lstStyle>
          <a:p>
            <a:r>
              <a:rPr lang="en-GB" smtClean="0"/>
              <a:t>Click to edit Master title style</a:t>
            </a:r>
            <a:endParaRPr lang="en-GB" dirty="0"/>
          </a:p>
        </p:txBody>
      </p:sp>
      <p:sp>
        <p:nvSpPr>
          <p:cNvPr id="3" name="Subtitle 2"/>
          <p:cNvSpPr>
            <a:spLocks noGrp="1"/>
          </p:cNvSpPr>
          <p:nvPr>
            <p:ph type="subTitle" idx="1"/>
          </p:nvPr>
        </p:nvSpPr>
        <p:spPr>
          <a:xfrm>
            <a:off x="1043608" y="2826104"/>
            <a:ext cx="7200800" cy="1296144"/>
          </a:xfrm>
        </p:spPr>
        <p:txBody>
          <a:bodyPr/>
          <a:lstStyle>
            <a:lvl1pPr marL="0" indent="0" algn="l">
              <a:buNone/>
              <a:defRPr sz="280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GB" dirty="0"/>
          </a:p>
        </p:txBody>
      </p:sp>
      <p:sp>
        <p:nvSpPr>
          <p:cNvPr id="19" name="Text Placeholder 18"/>
          <p:cNvSpPr>
            <a:spLocks noGrp="1"/>
          </p:cNvSpPr>
          <p:nvPr>
            <p:ph type="body" sz="quarter" idx="10"/>
          </p:nvPr>
        </p:nvSpPr>
        <p:spPr>
          <a:xfrm>
            <a:off x="1043608" y="4221088"/>
            <a:ext cx="7200900" cy="1223962"/>
          </a:xfrm>
        </p:spPr>
        <p:txBody>
          <a:bodyPr/>
          <a:lstStyle>
            <a:lvl1pPr marL="0" indent="0">
              <a:buNone/>
              <a:defRPr sz="1800" strike="noStrike" baseline="0">
                <a:solidFill>
                  <a:srgbClr val="FFFFFF"/>
                </a:solidFill>
              </a:defRPr>
            </a:lvl1pPr>
          </a:lstStyle>
          <a:p>
            <a:pPr lvl="0"/>
            <a:r>
              <a:rPr lang="en-GB" smtClean="0"/>
              <a:t>Click to edit Master text styles</a:t>
            </a:r>
          </a:p>
        </p:txBody>
      </p:sp>
    </p:spTree>
    <p:extLst>
      <p:ext uri="{BB962C8B-B14F-4D97-AF65-F5344CB8AC3E}">
        <p14:creationId xmlns:p14="http://schemas.microsoft.com/office/powerpoint/2010/main" val="667777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4001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2"/>
          <p:cNvSpPr>
            <a:spLocks noGrp="1" noChangeArrowheads="1"/>
          </p:cNvSpPr>
          <p:nvPr>
            <p:ph type="title"/>
          </p:nvPr>
        </p:nvSpPr>
        <p:spPr>
          <a:xfrm>
            <a:off x="395536" y="332656"/>
            <a:ext cx="8439472" cy="504055"/>
          </a:xfrm>
          <a:solidFill>
            <a:srgbClr val="3366FF"/>
          </a:solidFill>
        </p:spPr>
        <p:txBody>
          <a:bodyPr/>
          <a:lstStyle/>
          <a:p>
            <a:endParaRPr lang="en-US" dirty="0"/>
          </a:p>
        </p:txBody>
      </p:sp>
    </p:spTree>
    <p:extLst>
      <p:ext uri="{BB962C8B-B14F-4D97-AF65-F5344CB8AC3E}">
        <p14:creationId xmlns:p14="http://schemas.microsoft.com/office/powerpoint/2010/main" val="33402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2"/>
          <p:cNvSpPr txBox="1">
            <a:spLocks noChangeArrowheads="1"/>
          </p:cNvSpPr>
          <p:nvPr userDrawn="1"/>
        </p:nvSpPr>
        <p:spPr bwMode="auto">
          <a:xfrm>
            <a:off x="395288" y="333375"/>
            <a:ext cx="8439150" cy="503238"/>
          </a:xfrm>
          <a:prstGeom prst="rect">
            <a:avLst/>
          </a:prstGeom>
          <a:solidFill>
            <a:srgbClr val="3366FF"/>
          </a:solidFill>
          <a:ln>
            <a:noFill/>
          </a:ln>
          <a:extLst/>
        </p:spPr>
        <p:txBody>
          <a:bodyPr anchor="ctr"/>
          <a:lst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endParaRPr lang="en-US" sz="2800" dirty="0">
              <a:solidFill>
                <a:srgbClr val="E9EFAF"/>
              </a:solidFill>
              <a:ea typeface="ＭＳ Ｐゴシック" charset="0"/>
              <a:cs typeface="ＭＳ Ｐゴシック"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52054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4EAC3D-5F11-D64F-B1C0-DC221935AF55}" type="slidenum">
              <a:rPr lang="en-US" altLang="en-US"/>
              <a:pPr>
                <a:defRPr/>
              </a:pPr>
              <a:t>‹#›</a:t>
            </a:fld>
            <a:endParaRPr lang="en-US" altLang="en-US"/>
          </a:p>
        </p:txBody>
      </p:sp>
    </p:spTree>
    <p:extLst>
      <p:ext uri="{BB962C8B-B14F-4D97-AF65-F5344CB8AC3E}">
        <p14:creationId xmlns:p14="http://schemas.microsoft.com/office/powerpoint/2010/main" val="1063350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3D0B5B5-949A-DE45-96F5-20B83B37E133}" type="slidenum">
              <a:rPr lang="en-US" altLang="en-US"/>
              <a:pPr>
                <a:defRPr/>
              </a:pPr>
              <a:t>‹#›</a:t>
            </a:fld>
            <a:endParaRPr lang="en-US" altLang="en-US"/>
          </a:p>
        </p:txBody>
      </p:sp>
    </p:spTree>
    <p:extLst>
      <p:ext uri="{BB962C8B-B14F-4D97-AF65-F5344CB8AC3E}">
        <p14:creationId xmlns:p14="http://schemas.microsoft.com/office/powerpoint/2010/main" val="369363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205D0A5-2BC8-6040-B7DC-6E4E8A07F199}" type="slidenum">
              <a:rPr lang="en-US" altLang="en-US"/>
              <a:pPr>
                <a:defRPr/>
              </a:pPr>
              <a:t>‹#›</a:t>
            </a:fld>
            <a:endParaRPr lang="en-US" altLang="en-US"/>
          </a:p>
        </p:txBody>
      </p:sp>
    </p:spTree>
    <p:extLst>
      <p:ext uri="{BB962C8B-B14F-4D97-AF65-F5344CB8AC3E}">
        <p14:creationId xmlns:p14="http://schemas.microsoft.com/office/powerpoint/2010/main" val="1660823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395536" y="332656"/>
            <a:ext cx="8439472" cy="504055"/>
          </a:xfrm>
          <a:solidFill>
            <a:srgbClr val="3366FF"/>
          </a:solidFill>
        </p:spPr>
        <p:txBody>
          <a:bodyPr/>
          <a:lstStyle/>
          <a:p>
            <a:endParaRPr lang="en-US" dirty="0"/>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5260522-3D4E-414E-8A42-5281216F6538}" type="slidenum">
              <a:rPr lang="en-US" altLang="en-US"/>
              <a:pPr>
                <a:defRPr/>
              </a:pPr>
              <a:t>‹#›</a:t>
            </a:fld>
            <a:endParaRPr lang="en-US" altLang="en-US"/>
          </a:p>
        </p:txBody>
      </p:sp>
    </p:spTree>
    <p:extLst>
      <p:ext uri="{BB962C8B-B14F-4D97-AF65-F5344CB8AC3E}">
        <p14:creationId xmlns:p14="http://schemas.microsoft.com/office/powerpoint/2010/main" val="461313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653CFB7-51CA-7F47-8D47-AD0632CD6958}" type="slidenum">
              <a:rPr lang="en-US" altLang="en-US"/>
              <a:pPr>
                <a:defRPr/>
              </a:pPr>
              <a:t>‹#›</a:t>
            </a:fld>
            <a:endParaRPr lang="en-US" altLang="en-US"/>
          </a:p>
        </p:txBody>
      </p:sp>
    </p:spTree>
    <p:extLst>
      <p:ext uri="{BB962C8B-B14F-4D97-AF65-F5344CB8AC3E}">
        <p14:creationId xmlns:p14="http://schemas.microsoft.com/office/powerpoint/2010/main" val="887743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2E49C70-E8E8-944C-98D2-B2B368FD1610}" type="slidenum">
              <a:rPr lang="en-US" altLang="en-US"/>
              <a:pPr>
                <a:defRPr/>
              </a:pPr>
              <a:t>‹#›</a:t>
            </a:fld>
            <a:endParaRPr lang="en-US" altLang="en-US"/>
          </a:p>
        </p:txBody>
      </p:sp>
    </p:spTree>
    <p:extLst>
      <p:ext uri="{BB962C8B-B14F-4D97-AF65-F5344CB8AC3E}">
        <p14:creationId xmlns:p14="http://schemas.microsoft.com/office/powerpoint/2010/main" val="1731789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Times"/>
                <a:ea typeface="+mn-ea"/>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Times"/>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Times" panose="02020603050405020304" pitchFamily="18" charset="0"/>
                <a:ea typeface="MS PGothic" panose="020B0600070205080204" pitchFamily="34" charset="-128"/>
              </a:defRPr>
            </a:lvl1pPr>
          </a:lstStyle>
          <a:p>
            <a:pPr>
              <a:defRPr/>
            </a:pPr>
            <a:fld id="{F18FEDE7-9CED-B441-BF93-978A48EC37C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512" r:id="rId1"/>
    <p:sldLayoutId id="2147484513" r:id="rId2"/>
    <p:sldLayoutId id="2147484514" r:id="rId3"/>
    <p:sldLayoutId id="2147484503" r:id="rId4"/>
    <p:sldLayoutId id="2147484504" r:id="rId5"/>
    <p:sldLayoutId id="2147484505" r:id="rId6"/>
    <p:sldLayoutId id="2147484506" r:id="rId7"/>
    <p:sldLayoutId id="2147484507" r:id="rId8"/>
    <p:sldLayoutId id="2147484508" r:id="rId9"/>
    <p:sldLayoutId id="2147484509" r:id="rId10"/>
    <p:sldLayoutId id="2147484510" r:id="rId11"/>
    <p:sldLayoutId id="2147484511" r:id="rId12"/>
    <p:sldLayoutId id="2147484515" r:id="rId13"/>
  </p:sldLayoutIdLst>
  <p:txStyles>
    <p:titleStyle>
      <a:lvl1pPr algn="ctr" rtl="0" eaLnBrk="0" fontAlgn="base" hangingPunct="0">
        <a:spcBef>
          <a:spcPct val="0"/>
        </a:spcBef>
        <a:spcAft>
          <a:spcPct val="0"/>
        </a:spcAft>
        <a:defRPr sz="4400">
          <a:solidFill>
            <a:schemeClr val="tx2"/>
          </a:solidFill>
          <a:latin typeface="+mj-lt"/>
          <a:ea typeface="MS PGothic" pitchFamily="34" charset="-128"/>
          <a:cs typeface="ＭＳ Ｐゴシック" charset="-128"/>
        </a:defRPr>
      </a:lvl1pPr>
      <a:lvl2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128"/>
        </a:defRPr>
      </a:lvl2pPr>
      <a:lvl3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128"/>
        </a:defRPr>
      </a:lvl3pPr>
      <a:lvl4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128"/>
        </a:defRPr>
      </a:lvl4pPr>
      <a:lvl5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extBox 3"/>
          <p:cNvSpPr txBox="1">
            <a:spLocks noChangeArrowheads="1"/>
          </p:cNvSpPr>
          <p:nvPr/>
        </p:nvSpPr>
        <p:spPr bwMode="auto">
          <a:xfrm>
            <a:off x="1476375" y="2819400"/>
            <a:ext cx="619125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MS PGothic" charset="-128"/>
              </a:defRPr>
            </a:lvl1pPr>
            <a:lvl2pPr marL="742950" indent="-285750">
              <a:spcBef>
                <a:spcPct val="20000"/>
              </a:spcBef>
              <a:buChar char="–"/>
              <a:defRPr sz="2800">
                <a:solidFill>
                  <a:schemeClr val="tx1"/>
                </a:solidFill>
                <a:latin typeface="Arial" charset="0"/>
                <a:ea typeface="MS PGothic" charset="-128"/>
              </a:defRPr>
            </a:lvl2pPr>
            <a:lvl3pPr marL="1143000" indent="-228600">
              <a:spcBef>
                <a:spcPct val="20000"/>
              </a:spcBef>
              <a:buChar char="•"/>
              <a:defRPr sz="2400">
                <a:solidFill>
                  <a:schemeClr val="tx1"/>
                </a:solidFill>
                <a:latin typeface="Arial" charset="0"/>
                <a:ea typeface="MS PGothic" charset="-128"/>
              </a:defRPr>
            </a:lvl3pPr>
            <a:lvl4pPr marL="1600200" indent="-228600">
              <a:spcBef>
                <a:spcPct val="20000"/>
              </a:spcBef>
              <a:buChar char="–"/>
              <a:defRPr sz="2000">
                <a:solidFill>
                  <a:schemeClr val="tx1"/>
                </a:solidFill>
                <a:latin typeface="Arial" charset="0"/>
                <a:ea typeface="MS PGothic" charset="-128"/>
              </a:defRPr>
            </a:lvl4pPr>
            <a:lvl5pPr marL="2057400" indent="-228600">
              <a:spcBef>
                <a:spcPct val="20000"/>
              </a:spcBef>
              <a:buChar char="»"/>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charset="-128"/>
              </a:defRPr>
            </a:lvl9pPr>
          </a:lstStyle>
          <a:p>
            <a:pPr algn="ctr">
              <a:buFontTx/>
              <a:buNone/>
              <a:defRPr/>
            </a:pPr>
            <a:endParaRPr lang="en-US" sz="2000" dirty="0" smtClean="0">
              <a:latin typeface="+mn-lt"/>
            </a:endParaRPr>
          </a:p>
          <a:p>
            <a:pPr algn="ctr">
              <a:buFontTx/>
              <a:buNone/>
              <a:defRPr/>
            </a:pPr>
            <a:endParaRPr lang="en-US" sz="2000" dirty="0" smtClean="0">
              <a:latin typeface="+mn-lt"/>
            </a:endParaRPr>
          </a:p>
        </p:txBody>
      </p:sp>
      <p:sp>
        <p:nvSpPr>
          <p:cNvPr id="6" name="Subtitle 2"/>
          <p:cNvSpPr txBox="1">
            <a:spLocks/>
          </p:cNvSpPr>
          <p:nvPr/>
        </p:nvSpPr>
        <p:spPr bwMode="auto">
          <a:xfrm>
            <a:off x="251520" y="5301208"/>
            <a:ext cx="3600400" cy="980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nchor="b"/>
          <a:lstStyle>
            <a:lvl1pPr marL="0" indent="0" algn="l" rtl="0" eaLnBrk="0" fontAlgn="base" hangingPunct="0">
              <a:spcBef>
                <a:spcPct val="20000"/>
              </a:spcBef>
              <a:spcAft>
                <a:spcPct val="0"/>
              </a:spcAft>
              <a:buNone/>
              <a:defRPr sz="2800">
                <a:solidFill>
                  <a:schemeClr val="bg1"/>
                </a:solidFill>
                <a:latin typeface="+mn-lt"/>
                <a:ea typeface="MS PGothic" pitchFamily="34" charset="-128"/>
                <a:cs typeface="ＭＳ Ｐゴシック" charset="-128"/>
              </a:defRPr>
            </a:lvl1pPr>
            <a:lvl2pPr marL="457200" indent="0" algn="ctr" rtl="0" eaLnBrk="0" fontAlgn="base" hangingPunct="0">
              <a:spcBef>
                <a:spcPct val="20000"/>
              </a:spcBef>
              <a:spcAft>
                <a:spcPct val="0"/>
              </a:spcAft>
              <a:buNone/>
              <a:defRPr sz="28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sz="2400">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20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2000">
                <a:solidFill>
                  <a:schemeClr val="tx1"/>
                </a:solidFill>
                <a:latin typeface="+mn-lt"/>
                <a:ea typeface="MS PGothic" pitchFamily="34" charset="-128"/>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a:defRPr/>
            </a:pPr>
            <a:r>
              <a:rPr lang="en-US" sz="2200" b="1" dirty="0" smtClean="0"/>
              <a:t>Dr </a:t>
            </a:r>
            <a:r>
              <a:rPr lang="en-US" sz="2200" b="1" dirty="0"/>
              <a:t>Kay Emblen-Perry </a:t>
            </a:r>
          </a:p>
          <a:p>
            <a:pPr>
              <a:defRPr/>
            </a:pPr>
            <a:r>
              <a:rPr lang="en-US" sz="2200" b="1" dirty="0" smtClean="0"/>
              <a:t>Senior Lecturer</a:t>
            </a:r>
          </a:p>
        </p:txBody>
      </p:sp>
      <p:sp>
        <p:nvSpPr>
          <p:cNvPr id="3" name="Title 2"/>
          <p:cNvSpPr>
            <a:spLocks noGrp="1"/>
          </p:cNvSpPr>
          <p:nvPr>
            <p:ph type="ctrTitle"/>
          </p:nvPr>
        </p:nvSpPr>
        <p:spPr>
          <a:xfrm>
            <a:off x="251520" y="620689"/>
            <a:ext cx="8640960" cy="2520280"/>
          </a:xfrm>
        </p:spPr>
        <p:txBody>
          <a:bodyPr/>
          <a:lstStyle/>
          <a:p>
            <a:r>
              <a:rPr lang="en-GB" sz="3600" dirty="0"/>
              <a:t>Student engagement beyond the curriculum: Sharing experiences of the VRA programme from student and staff </a:t>
            </a:r>
            <a:r>
              <a:rPr lang="en-GB" sz="3600" dirty="0" smtClean="0"/>
              <a:t>perspectives</a:t>
            </a:r>
            <a:endParaRPr lang="en-GB" sz="3600" dirty="0"/>
          </a:p>
        </p:txBody>
      </p:sp>
      <p:sp>
        <p:nvSpPr>
          <p:cNvPr id="5" name="TextBox 4"/>
          <p:cNvSpPr txBox="1"/>
          <p:nvPr/>
        </p:nvSpPr>
        <p:spPr>
          <a:xfrm>
            <a:off x="395536" y="3573016"/>
            <a:ext cx="8352928" cy="1631216"/>
          </a:xfrm>
          <a:prstGeom prst="rect">
            <a:avLst/>
          </a:prstGeom>
          <a:noFill/>
        </p:spPr>
        <p:txBody>
          <a:bodyPr wrap="square" rtlCol="0">
            <a:spAutoFit/>
          </a:bodyPr>
          <a:lstStyle/>
          <a:p>
            <a:pPr algn="ctr"/>
            <a:r>
              <a:rPr lang="en-GB" sz="2000" i="1" dirty="0" smtClean="0">
                <a:solidFill>
                  <a:schemeClr val="bg1"/>
                </a:solidFill>
                <a:latin typeface="+mn-lt"/>
              </a:rPr>
              <a:t>VRA Project:                                                                                                  </a:t>
            </a:r>
            <a:r>
              <a:rPr lang="en-US" sz="2000" i="1" dirty="0" smtClean="0">
                <a:solidFill>
                  <a:schemeClr val="bg1"/>
                </a:solidFill>
                <a:latin typeface="+mn-lt"/>
              </a:rPr>
              <a:t>The </a:t>
            </a:r>
            <a:r>
              <a:rPr lang="en-US" sz="2000" i="1" dirty="0">
                <a:solidFill>
                  <a:schemeClr val="bg1"/>
                </a:solidFill>
                <a:latin typeface="+mn-lt"/>
              </a:rPr>
              <a:t>Energy Efficiency and Conservation Adoption Cycle: </a:t>
            </a:r>
            <a:r>
              <a:rPr lang="en-US" sz="2000" i="1" dirty="0" smtClean="0">
                <a:solidFill>
                  <a:schemeClr val="bg1"/>
                </a:solidFill>
                <a:latin typeface="+mn-lt"/>
              </a:rPr>
              <a:t>Developing </a:t>
            </a:r>
            <a:r>
              <a:rPr lang="en-US" sz="2000" i="1" dirty="0">
                <a:solidFill>
                  <a:schemeClr val="bg1"/>
                </a:solidFill>
                <a:latin typeface="+mn-lt"/>
              </a:rPr>
              <a:t>a tool to provoke cost savings and carbon emissions reductions within UK SMEs</a:t>
            </a:r>
            <a:endParaRPr lang="en-GB" sz="2000" i="1" dirty="0">
              <a:solidFill>
                <a:schemeClr val="bg1"/>
              </a:solidFill>
              <a:latin typeface="+mn-lt"/>
            </a:endParaRPr>
          </a:p>
          <a:p>
            <a:pPr algn="ctr"/>
            <a:r>
              <a:rPr lang="en-GB" sz="2000" i="1" dirty="0" smtClean="0">
                <a:solidFill>
                  <a:schemeClr val="bg1"/>
                </a:solidFill>
                <a:latin typeface="+mn-lt"/>
              </a:rPr>
              <a:t> </a:t>
            </a:r>
            <a:endParaRPr lang="en-GB" sz="2000" i="1" dirty="0">
              <a:solidFill>
                <a:schemeClr val="bg1"/>
              </a:solidFill>
              <a:latin typeface="+mn-lt"/>
            </a:endParaRPr>
          </a:p>
        </p:txBody>
      </p:sp>
      <p:sp>
        <p:nvSpPr>
          <p:cNvPr id="10" name="Subtitle 2"/>
          <p:cNvSpPr txBox="1">
            <a:spLocks/>
          </p:cNvSpPr>
          <p:nvPr/>
        </p:nvSpPr>
        <p:spPr bwMode="auto">
          <a:xfrm>
            <a:off x="3707904" y="5301208"/>
            <a:ext cx="3600400" cy="903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nchor="b"/>
          <a:lstStyle>
            <a:lvl1pPr marL="0" indent="0" algn="l" rtl="0" eaLnBrk="0" fontAlgn="base" hangingPunct="0">
              <a:spcBef>
                <a:spcPct val="20000"/>
              </a:spcBef>
              <a:spcAft>
                <a:spcPct val="0"/>
              </a:spcAft>
              <a:buNone/>
              <a:defRPr sz="2800">
                <a:solidFill>
                  <a:schemeClr val="bg1"/>
                </a:solidFill>
                <a:latin typeface="+mn-lt"/>
                <a:ea typeface="MS PGothic" pitchFamily="34" charset="-128"/>
                <a:cs typeface="ＭＳ Ｐゴシック" charset="-128"/>
              </a:defRPr>
            </a:lvl1pPr>
            <a:lvl2pPr marL="457200" indent="0" algn="ctr" rtl="0" eaLnBrk="0" fontAlgn="base" hangingPunct="0">
              <a:spcBef>
                <a:spcPct val="20000"/>
              </a:spcBef>
              <a:spcAft>
                <a:spcPct val="0"/>
              </a:spcAft>
              <a:buNone/>
              <a:defRPr sz="28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sz="2400">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20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2000">
                <a:solidFill>
                  <a:schemeClr val="tx1"/>
                </a:solidFill>
                <a:latin typeface="+mn-lt"/>
                <a:ea typeface="MS PGothic" pitchFamily="34" charset="-128"/>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a:defRPr/>
            </a:pPr>
            <a:r>
              <a:rPr lang="en-US" sz="2200" b="1" kern="0" dirty="0" smtClean="0"/>
              <a:t>Lynda Griffiths  </a:t>
            </a:r>
            <a:r>
              <a:rPr lang="en-US" sz="2200" b="1" kern="0" dirty="0"/>
              <a:t> </a:t>
            </a:r>
            <a:r>
              <a:rPr lang="en-US" sz="2200" b="1" kern="0" dirty="0" smtClean="0"/>
              <a:t>Research Assistant</a:t>
            </a:r>
            <a:endParaRPr lang="en-GB" sz="2200" kern="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bwMode="auto">
          <a:xfrm>
            <a:off x="0" y="0"/>
            <a:ext cx="9144000" cy="6741368"/>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imes"/>
            </a:endParaRPr>
          </a:p>
        </p:txBody>
      </p:sp>
      <p:sp>
        <p:nvSpPr>
          <p:cNvPr id="19458" name="Title 1"/>
          <p:cNvSpPr>
            <a:spLocks noGrp="1"/>
          </p:cNvSpPr>
          <p:nvPr>
            <p:ph type="title"/>
          </p:nvPr>
        </p:nvSpPr>
        <p:spPr>
          <a:xfrm>
            <a:off x="395288" y="333375"/>
            <a:ext cx="8439150" cy="503238"/>
          </a:xfrm>
        </p:spPr>
        <p:txBody>
          <a:bodyPr/>
          <a:lstStyle/>
          <a:p>
            <a:r>
              <a:rPr lang="en-US" altLang="en-US" sz="3000" b="1" dirty="0" smtClean="0">
                <a:solidFill>
                  <a:schemeClr val="bg1"/>
                </a:solidFill>
                <a:latin typeface="+mn-lt"/>
                <a:ea typeface="MS PGothic" charset="-128"/>
              </a:rPr>
              <a:t>21</a:t>
            </a:r>
            <a:r>
              <a:rPr lang="en-US" altLang="en-US" sz="3000" b="1" baseline="30000" dirty="0" smtClean="0">
                <a:solidFill>
                  <a:schemeClr val="bg1"/>
                </a:solidFill>
                <a:latin typeface="+mn-lt"/>
                <a:ea typeface="MS PGothic" charset="-128"/>
              </a:rPr>
              <a:t>st</a:t>
            </a:r>
            <a:r>
              <a:rPr lang="en-US" altLang="en-US" sz="3000" b="1" dirty="0" smtClean="0">
                <a:solidFill>
                  <a:schemeClr val="bg1"/>
                </a:solidFill>
                <a:latin typeface="+mn-lt"/>
                <a:ea typeface="MS PGothic" charset="-128"/>
              </a:rPr>
              <a:t> Century Learning </a:t>
            </a:r>
            <a:endParaRPr lang="en-US" altLang="en-US" sz="3000" b="1" dirty="0">
              <a:solidFill>
                <a:schemeClr val="bg1"/>
              </a:solidFill>
              <a:latin typeface="+mn-lt"/>
              <a:ea typeface="MS PGothic" charset="-128"/>
            </a:endParaRPr>
          </a:p>
        </p:txBody>
      </p:sp>
      <p:grpSp>
        <p:nvGrpSpPr>
          <p:cNvPr id="5" name="Group 4"/>
          <p:cNvGrpSpPr/>
          <p:nvPr/>
        </p:nvGrpSpPr>
        <p:grpSpPr>
          <a:xfrm>
            <a:off x="2843807" y="1252834"/>
            <a:ext cx="3888432" cy="2384029"/>
            <a:chOff x="2843807" y="1468858"/>
            <a:chExt cx="3888432" cy="2384029"/>
          </a:xfrm>
        </p:grpSpPr>
        <p:sp>
          <p:nvSpPr>
            <p:cNvPr id="3" name="Rounded Rectangle 2"/>
            <p:cNvSpPr/>
            <p:nvPr/>
          </p:nvSpPr>
          <p:spPr bwMode="auto">
            <a:xfrm>
              <a:off x="2843807" y="1792857"/>
              <a:ext cx="3888432" cy="2060030"/>
            </a:xfrm>
            <a:prstGeom prst="round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ts val="1200"/>
                </a:spcBef>
                <a:spcAft>
                  <a:spcPct val="0"/>
                </a:spcAft>
                <a:buClrTx/>
                <a:buSzTx/>
                <a:buFontTx/>
                <a:buNone/>
                <a:tabLst/>
              </a:pPr>
              <a:r>
                <a:rPr kumimoji="0" lang="en-GB" sz="2000" b="0" i="0" u="none" strike="noStrike" cap="none" normalizeH="0" baseline="0" dirty="0" smtClean="0">
                  <a:ln>
                    <a:noFill/>
                  </a:ln>
                  <a:solidFill>
                    <a:schemeClr val="tx1"/>
                  </a:solidFill>
                  <a:effectLst/>
                  <a:latin typeface="+mn-lt"/>
                </a:rPr>
                <a:t>Academic research processes</a:t>
              </a:r>
            </a:p>
            <a:p>
              <a:pPr marL="0" marR="0" indent="0" algn="l" defTabSz="914400" rtl="0" eaLnBrk="0" fontAlgn="base" latinLnBrk="0" hangingPunct="0">
                <a:lnSpc>
                  <a:spcPct val="100000"/>
                </a:lnSpc>
                <a:spcBef>
                  <a:spcPts val="600"/>
                </a:spcBef>
                <a:spcAft>
                  <a:spcPct val="0"/>
                </a:spcAft>
                <a:buClrTx/>
                <a:buSzTx/>
                <a:buFontTx/>
                <a:buNone/>
                <a:tabLst/>
              </a:pPr>
              <a:r>
                <a:rPr kumimoji="0" lang="en-GB" sz="2000" b="0" i="0" u="none" strike="noStrike" cap="none" normalizeH="0" baseline="0" dirty="0" smtClean="0">
                  <a:ln>
                    <a:noFill/>
                  </a:ln>
                  <a:solidFill>
                    <a:schemeClr val="tx1"/>
                  </a:solidFill>
                  <a:effectLst/>
                  <a:latin typeface="+mn-lt"/>
                </a:rPr>
                <a:t>Data collection</a:t>
              </a:r>
              <a:r>
                <a:rPr lang="en-GB" sz="2000" dirty="0" smtClean="0">
                  <a:latin typeface="+mn-lt"/>
                </a:rPr>
                <a:t>/</a:t>
              </a:r>
              <a:r>
                <a:rPr kumimoji="0" lang="en-GB" sz="2000" b="0" i="0" u="none" strike="noStrike" cap="none" normalizeH="0" dirty="0" smtClean="0">
                  <a:ln>
                    <a:noFill/>
                  </a:ln>
                  <a:solidFill>
                    <a:schemeClr val="tx1"/>
                  </a:solidFill>
                  <a:effectLst/>
                  <a:latin typeface="+mn-lt"/>
                </a:rPr>
                <a:t>management</a:t>
              </a:r>
            </a:p>
            <a:p>
              <a:pPr marL="0" marR="0" indent="0" algn="l" defTabSz="914400" rtl="0" eaLnBrk="0" fontAlgn="base" latinLnBrk="0" hangingPunct="0">
                <a:lnSpc>
                  <a:spcPct val="100000"/>
                </a:lnSpc>
                <a:spcBef>
                  <a:spcPts val="600"/>
                </a:spcBef>
                <a:spcAft>
                  <a:spcPct val="0"/>
                </a:spcAft>
                <a:buClrTx/>
                <a:buSzTx/>
                <a:buFontTx/>
                <a:buNone/>
                <a:tabLst/>
              </a:pPr>
              <a:r>
                <a:rPr lang="en-GB" sz="2000" dirty="0" smtClean="0">
                  <a:latin typeface="+mn-lt"/>
                </a:rPr>
                <a:t>Critical analysis</a:t>
              </a:r>
            </a:p>
            <a:p>
              <a:pPr marL="0" marR="0" indent="0" algn="l" defTabSz="914400" rtl="0" eaLnBrk="0" fontAlgn="base" latinLnBrk="0" hangingPunct="0">
                <a:lnSpc>
                  <a:spcPct val="100000"/>
                </a:lnSpc>
                <a:spcBef>
                  <a:spcPts val="600"/>
                </a:spcBef>
                <a:spcAft>
                  <a:spcPct val="0"/>
                </a:spcAft>
                <a:buClrTx/>
                <a:buSzTx/>
                <a:buFontTx/>
                <a:buNone/>
                <a:tabLst/>
              </a:pPr>
              <a:r>
                <a:rPr kumimoji="0" lang="en-GB" sz="2000" b="0" i="0" u="none" strike="noStrike" cap="none" normalizeH="0" dirty="0" smtClean="0">
                  <a:ln>
                    <a:noFill/>
                  </a:ln>
                  <a:solidFill>
                    <a:schemeClr val="tx1"/>
                  </a:solidFill>
                  <a:effectLst/>
                  <a:latin typeface="+mn-lt"/>
                </a:rPr>
                <a:t>IT skills  </a:t>
              </a:r>
            </a:p>
            <a:p>
              <a:pPr marL="0" marR="0" indent="0" algn="l" defTabSz="914400" rtl="0" eaLnBrk="0" fontAlgn="base" latinLnBrk="0" hangingPunct="0">
                <a:lnSpc>
                  <a:spcPct val="100000"/>
                </a:lnSpc>
                <a:spcBef>
                  <a:spcPts val="600"/>
                </a:spcBef>
                <a:spcAft>
                  <a:spcPct val="0"/>
                </a:spcAft>
                <a:buClrTx/>
                <a:buSzTx/>
                <a:buFontTx/>
                <a:buNone/>
                <a:tabLst/>
              </a:pPr>
              <a:r>
                <a:rPr lang="en-GB" sz="2000" baseline="0" dirty="0" smtClean="0">
                  <a:latin typeface="+mn-lt"/>
                </a:rPr>
                <a:t>Communication </a:t>
              </a:r>
              <a:endParaRPr kumimoji="0" lang="en-GB" sz="2000" b="0" i="0" u="none" strike="noStrike" cap="none" normalizeH="0" baseline="0" dirty="0" smtClean="0">
                <a:ln>
                  <a:noFill/>
                </a:ln>
                <a:solidFill>
                  <a:schemeClr val="tx1"/>
                </a:solidFill>
                <a:effectLst/>
                <a:latin typeface="+mn-lt"/>
              </a:endParaRPr>
            </a:p>
          </p:txBody>
        </p:sp>
        <p:sp>
          <p:nvSpPr>
            <p:cNvPr id="4" name="Rectangle 3"/>
            <p:cNvSpPr/>
            <p:nvPr/>
          </p:nvSpPr>
          <p:spPr bwMode="auto">
            <a:xfrm>
              <a:off x="4002064" y="1468858"/>
              <a:ext cx="1571919" cy="43204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mn-lt"/>
                </a:rPr>
                <a:t>Skills </a:t>
              </a:r>
            </a:p>
          </p:txBody>
        </p:sp>
      </p:grpSp>
      <p:grpSp>
        <p:nvGrpSpPr>
          <p:cNvPr id="6" name="Group 5"/>
          <p:cNvGrpSpPr/>
          <p:nvPr/>
        </p:nvGrpSpPr>
        <p:grpSpPr>
          <a:xfrm>
            <a:off x="5148064" y="4891472"/>
            <a:ext cx="3888432" cy="1368152"/>
            <a:chOff x="5148064" y="4653136"/>
            <a:chExt cx="3888432" cy="1368152"/>
          </a:xfrm>
        </p:grpSpPr>
        <p:sp>
          <p:nvSpPr>
            <p:cNvPr id="8" name="Rounded Rectangle 7"/>
            <p:cNvSpPr/>
            <p:nvPr/>
          </p:nvSpPr>
          <p:spPr bwMode="auto">
            <a:xfrm>
              <a:off x="5148064" y="4941168"/>
              <a:ext cx="3888432" cy="1080120"/>
            </a:xfrm>
            <a:prstGeom prst="round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spcBef>
                  <a:spcPts val="1800"/>
                </a:spcBef>
              </a:pPr>
              <a:r>
                <a:rPr lang="en-GB" sz="2000" dirty="0">
                  <a:latin typeface="+mn-lt"/>
                </a:rPr>
                <a:t>Energy language</a:t>
              </a:r>
            </a:p>
            <a:p>
              <a:pPr>
                <a:spcBef>
                  <a:spcPts val="600"/>
                </a:spcBef>
              </a:pPr>
              <a:r>
                <a:rPr lang="en-GB" sz="2000" dirty="0">
                  <a:latin typeface="+mn-lt"/>
                </a:rPr>
                <a:t>Academic language</a:t>
              </a:r>
            </a:p>
          </p:txBody>
        </p:sp>
        <p:sp>
          <p:nvSpPr>
            <p:cNvPr id="10" name="Rectangle 9"/>
            <p:cNvSpPr/>
            <p:nvPr/>
          </p:nvSpPr>
          <p:spPr bwMode="auto">
            <a:xfrm>
              <a:off x="6306320" y="4653136"/>
              <a:ext cx="1571919" cy="43204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mn-lt"/>
                </a:rPr>
                <a:t>Fluency</a:t>
              </a:r>
              <a:r>
                <a:rPr kumimoji="0" lang="en-GB" sz="2400" b="0" i="0" u="none" strike="noStrike" cap="none" normalizeH="0" dirty="0" smtClean="0">
                  <a:ln>
                    <a:noFill/>
                  </a:ln>
                  <a:solidFill>
                    <a:schemeClr val="tx1"/>
                  </a:solidFill>
                  <a:effectLst/>
                  <a:latin typeface="+mn-lt"/>
                </a:rPr>
                <a:t> </a:t>
              </a:r>
              <a:endParaRPr kumimoji="0" lang="en-GB" sz="2400" b="0" i="0" u="none" strike="noStrike" cap="none" normalizeH="0" baseline="0" dirty="0" smtClean="0">
                <a:ln>
                  <a:noFill/>
                </a:ln>
                <a:solidFill>
                  <a:schemeClr val="tx1"/>
                </a:solidFill>
                <a:effectLst/>
                <a:latin typeface="+mn-lt"/>
              </a:endParaRPr>
            </a:p>
          </p:txBody>
        </p:sp>
      </p:grpSp>
      <p:grpSp>
        <p:nvGrpSpPr>
          <p:cNvPr id="16" name="Group 15"/>
          <p:cNvGrpSpPr/>
          <p:nvPr/>
        </p:nvGrpSpPr>
        <p:grpSpPr>
          <a:xfrm>
            <a:off x="136614" y="4473116"/>
            <a:ext cx="4219362" cy="2204864"/>
            <a:chOff x="107504" y="4653136"/>
            <a:chExt cx="4219362" cy="2204864"/>
          </a:xfrm>
        </p:grpSpPr>
        <p:sp>
          <p:nvSpPr>
            <p:cNvPr id="7" name="Rounded Rectangle 6"/>
            <p:cNvSpPr/>
            <p:nvPr/>
          </p:nvSpPr>
          <p:spPr bwMode="auto">
            <a:xfrm>
              <a:off x="107504" y="4941168"/>
              <a:ext cx="4219362" cy="1916832"/>
            </a:xfrm>
            <a:prstGeom prst="round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spcBef>
                  <a:spcPts val="1800"/>
                </a:spcBef>
              </a:pPr>
              <a:r>
                <a:rPr lang="en-GB" sz="2000" dirty="0" smtClean="0">
                  <a:latin typeface="+mn-lt"/>
                </a:rPr>
                <a:t>Energy research</a:t>
              </a:r>
            </a:p>
            <a:p>
              <a:pPr>
                <a:spcBef>
                  <a:spcPts val="1200"/>
                </a:spcBef>
              </a:pPr>
              <a:r>
                <a:rPr lang="en-GB" sz="2000" dirty="0" smtClean="0">
                  <a:latin typeface="+mn-lt"/>
                </a:rPr>
                <a:t>Information synthesis </a:t>
              </a:r>
            </a:p>
            <a:p>
              <a:pPr>
                <a:spcBef>
                  <a:spcPts val="1200"/>
                </a:spcBef>
              </a:pPr>
              <a:r>
                <a:rPr lang="en-GB" sz="2000" dirty="0" smtClean="0">
                  <a:latin typeface="+mn-lt"/>
                </a:rPr>
                <a:t>Literature searching</a:t>
              </a:r>
            </a:p>
            <a:p>
              <a:pPr>
                <a:spcBef>
                  <a:spcPts val="1200"/>
                </a:spcBef>
              </a:pPr>
              <a:r>
                <a:rPr lang="en-GB" sz="2000" dirty="0">
                  <a:latin typeface="+mn-lt"/>
                </a:rPr>
                <a:t>Expert </a:t>
              </a:r>
              <a:r>
                <a:rPr lang="en-GB" sz="2000" dirty="0" smtClean="0">
                  <a:latin typeface="+mn-lt"/>
                </a:rPr>
                <a:t>practitioner </a:t>
              </a:r>
              <a:endParaRPr lang="en-GB" sz="2000" dirty="0">
                <a:latin typeface="+mn-lt"/>
              </a:endParaRPr>
            </a:p>
            <a:p>
              <a:pPr>
                <a:spcBef>
                  <a:spcPts val="1200"/>
                </a:spcBef>
              </a:pPr>
              <a:endParaRPr lang="en-GB" sz="1800" dirty="0">
                <a:latin typeface="+mn-lt"/>
              </a:endParaRPr>
            </a:p>
          </p:txBody>
        </p:sp>
        <p:sp>
          <p:nvSpPr>
            <p:cNvPr id="11" name="Rectangle 10"/>
            <p:cNvSpPr/>
            <p:nvPr/>
          </p:nvSpPr>
          <p:spPr bwMode="auto">
            <a:xfrm>
              <a:off x="1431225" y="4653136"/>
              <a:ext cx="1571919" cy="432048"/>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mn-lt"/>
                </a:rPr>
                <a:t>Literacy</a:t>
              </a:r>
            </a:p>
          </p:txBody>
        </p:sp>
      </p:grpSp>
      <p:sp>
        <p:nvSpPr>
          <p:cNvPr id="17" name="Down Arrow 16"/>
          <p:cNvSpPr/>
          <p:nvPr/>
        </p:nvSpPr>
        <p:spPr bwMode="auto">
          <a:xfrm>
            <a:off x="5580112" y="3789039"/>
            <a:ext cx="576064" cy="1287983"/>
          </a:xfrm>
          <a:prstGeom prst="downArrow">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imes"/>
            </a:endParaRPr>
          </a:p>
        </p:txBody>
      </p:sp>
      <p:sp>
        <p:nvSpPr>
          <p:cNvPr id="24" name="Down Arrow 23"/>
          <p:cNvSpPr/>
          <p:nvPr/>
        </p:nvSpPr>
        <p:spPr bwMode="auto">
          <a:xfrm flipV="1">
            <a:off x="3419872" y="3789040"/>
            <a:ext cx="576064" cy="792088"/>
          </a:xfrm>
          <a:prstGeom prst="downArrow">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imes"/>
            </a:endParaRPr>
          </a:p>
        </p:txBody>
      </p:sp>
      <p:sp>
        <p:nvSpPr>
          <p:cNvPr id="25" name="Down Arrow 24"/>
          <p:cNvSpPr/>
          <p:nvPr/>
        </p:nvSpPr>
        <p:spPr bwMode="auto">
          <a:xfrm rot="16200000" flipV="1">
            <a:off x="4445986" y="5233511"/>
            <a:ext cx="576064" cy="684076"/>
          </a:xfrm>
          <a:prstGeom prst="downArrow">
            <a:avLst/>
          </a:prstGeom>
          <a:solidFill>
            <a:schemeClr val="accent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imes"/>
            </a:endParaRPr>
          </a:p>
        </p:txBody>
      </p:sp>
      <p:sp>
        <p:nvSpPr>
          <p:cNvPr id="19" name="Explosion 1 18"/>
          <p:cNvSpPr/>
          <p:nvPr/>
        </p:nvSpPr>
        <p:spPr bwMode="auto">
          <a:xfrm>
            <a:off x="107504" y="920726"/>
            <a:ext cx="2592288" cy="1872208"/>
          </a:xfrm>
          <a:prstGeom prst="irregularSeal1">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mn-lt"/>
              </a:rPr>
              <a:t>Would I do it again? </a:t>
            </a:r>
          </a:p>
        </p:txBody>
      </p:sp>
      <p:sp>
        <p:nvSpPr>
          <p:cNvPr id="29" name="Down Arrow 28"/>
          <p:cNvSpPr/>
          <p:nvPr/>
        </p:nvSpPr>
        <p:spPr bwMode="auto">
          <a:xfrm flipV="1">
            <a:off x="1115616" y="2780928"/>
            <a:ext cx="576064" cy="1512168"/>
          </a:xfrm>
          <a:prstGeom prst="downArrow">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GB">
              <a:latin typeface="Times"/>
            </a:endParaRPr>
          </a:p>
        </p:txBody>
      </p:sp>
    </p:spTree>
    <p:extLst>
      <p:ext uri="{BB962C8B-B14F-4D97-AF65-F5344CB8AC3E}">
        <p14:creationId xmlns:p14="http://schemas.microsoft.com/office/powerpoint/2010/main" val="27820181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ctrTitle"/>
          </p:nvPr>
        </p:nvSpPr>
        <p:spPr>
          <a:xfrm>
            <a:off x="685800" y="609600"/>
            <a:ext cx="3071813" cy="833438"/>
          </a:xfrm>
        </p:spPr>
        <p:txBody>
          <a:bodyPr/>
          <a:lstStyle/>
          <a:p>
            <a:r>
              <a:rPr lang="en-US" altLang="en-US" sz="3600">
                <a:latin typeface="Calibri" charset="0"/>
                <a:ea typeface="MS PGothic" charset="-128"/>
              </a:rPr>
              <a:t/>
            </a:r>
            <a:br>
              <a:rPr lang="en-US" altLang="en-US" sz="3600">
                <a:latin typeface="Calibri" charset="0"/>
                <a:ea typeface="MS PGothic" charset="-128"/>
              </a:rPr>
            </a:br>
            <a:r>
              <a:rPr lang="en-US" altLang="en-US" sz="3600">
                <a:latin typeface="Calibri" charset="0"/>
                <a:ea typeface="MS PGothic" charset="-128"/>
              </a:rPr>
              <a:t>Thank You!</a:t>
            </a:r>
          </a:p>
        </p:txBody>
      </p:sp>
      <p:sp>
        <p:nvSpPr>
          <p:cNvPr id="33794" name="Title 1"/>
          <p:cNvSpPr txBox="1">
            <a:spLocks/>
          </p:cNvSpPr>
          <p:nvPr/>
        </p:nvSpPr>
        <p:spPr bwMode="auto">
          <a:xfrm>
            <a:off x="2514600" y="2057400"/>
            <a:ext cx="36814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har char="•"/>
              <a:defRPr sz="3200">
                <a:solidFill>
                  <a:schemeClr val="tx1"/>
                </a:solidFill>
                <a:latin typeface="Arial" charset="0"/>
                <a:ea typeface="MS PGothic" charset="-128"/>
                <a:cs typeface="ＭＳ Ｐゴシック" charset="-128"/>
              </a:defRPr>
            </a:lvl1pPr>
            <a:lvl2pPr marL="742950" indent="-285750">
              <a:spcBef>
                <a:spcPct val="20000"/>
              </a:spcBef>
              <a:buChar char="–"/>
              <a:defRPr sz="2800">
                <a:solidFill>
                  <a:schemeClr val="tx1"/>
                </a:solidFill>
                <a:latin typeface="Arial" charset="0"/>
                <a:ea typeface="MS PGothic" charset="-128"/>
              </a:defRPr>
            </a:lvl2pPr>
            <a:lvl3pPr marL="1143000" indent="-228600">
              <a:spcBef>
                <a:spcPct val="20000"/>
              </a:spcBef>
              <a:buChar char="•"/>
              <a:defRPr sz="2400">
                <a:solidFill>
                  <a:schemeClr val="tx1"/>
                </a:solidFill>
                <a:latin typeface="Arial" charset="0"/>
                <a:ea typeface="MS PGothic" charset="-128"/>
              </a:defRPr>
            </a:lvl3pPr>
            <a:lvl4pPr marL="1600200" indent="-228600">
              <a:spcBef>
                <a:spcPct val="20000"/>
              </a:spcBef>
              <a:buChar char="–"/>
              <a:defRPr sz="2000">
                <a:solidFill>
                  <a:schemeClr val="tx1"/>
                </a:solidFill>
                <a:latin typeface="Arial" charset="0"/>
                <a:ea typeface="MS PGothic" charset="-128"/>
              </a:defRPr>
            </a:lvl4pPr>
            <a:lvl5pPr marL="2057400" indent="-228600">
              <a:spcBef>
                <a:spcPct val="20000"/>
              </a:spcBef>
              <a:buChar char="»"/>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charset="-128"/>
              </a:defRPr>
            </a:lvl9pPr>
          </a:lstStyle>
          <a:p>
            <a:pPr algn="ctr" eaLnBrk="1" hangingPunct="1">
              <a:spcBef>
                <a:spcPct val="0"/>
              </a:spcBef>
              <a:buFontTx/>
              <a:buNone/>
            </a:pPr>
            <a:r>
              <a:rPr lang="en-US" altLang="en-US" sz="5400">
                <a:solidFill>
                  <a:schemeClr val="bg1"/>
                </a:solidFill>
                <a:latin typeface="Calibri" charset="0"/>
              </a:rPr>
              <a:t/>
            </a:r>
            <a:br>
              <a:rPr lang="en-US" altLang="en-US" sz="5400">
                <a:solidFill>
                  <a:schemeClr val="bg1"/>
                </a:solidFill>
                <a:latin typeface="Calibri" charset="0"/>
              </a:rPr>
            </a:br>
            <a:r>
              <a:rPr lang="en-US" altLang="en-US" sz="5400">
                <a:solidFill>
                  <a:schemeClr val="bg1"/>
                </a:solidFill>
                <a:latin typeface="Calibri" charset="0"/>
              </a:rPr>
              <a:t> Questions?</a:t>
            </a:r>
          </a:p>
        </p:txBody>
      </p:sp>
      <p:sp>
        <p:nvSpPr>
          <p:cNvPr id="33795" name="Title 1"/>
          <p:cNvSpPr txBox="1">
            <a:spLocks/>
          </p:cNvSpPr>
          <p:nvPr/>
        </p:nvSpPr>
        <p:spPr bwMode="auto">
          <a:xfrm>
            <a:off x="1835150" y="3429000"/>
            <a:ext cx="5113338"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har char="•"/>
              <a:defRPr sz="3200">
                <a:solidFill>
                  <a:schemeClr val="tx1"/>
                </a:solidFill>
                <a:latin typeface="Arial" charset="0"/>
                <a:ea typeface="MS PGothic" charset="-128"/>
                <a:cs typeface="ＭＳ Ｐゴシック" charset="-128"/>
              </a:defRPr>
            </a:lvl1pPr>
            <a:lvl2pPr marL="742950" indent="-285750">
              <a:spcBef>
                <a:spcPct val="20000"/>
              </a:spcBef>
              <a:buChar char="–"/>
              <a:defRPr sz="2800">
                <a:solidFill>
                  <a:schemeClr val="tx1"/>
                </a:solidFill>
                <a:latin typeface="Arial" charset="0"/>
                <a:ea typeface="MS PGothic" charset="-128"/>
              </a:defRPr>
            </a:lvl2pPr>
            <a:lvl3pPr marL="1143000" indent="-228600">
              <a:spcBef>
                <a:spcPct val="20000"/>
              </a:spcBef>
              <a:buChar char="•"/>
              <a:defRPr sz="2400">
                <a:solidFill>
                  <a:schemeClr val="tx1"/>
                </a:solidFill>
                <a:latin typeface="Arial" charset="0"/>
                <a:ea typeface="MS PGothic" charset="-128"/>
              </a:defRPr>
            </a:lvl3pPr>
            <a:lvl4pPr marL="1600200" indent="-228600">
              <a:spcBef>
                <a:spcPct val="20000"/>
              </a:spcBef>
              <a:buChar char="–"/>
              <a:defRPr sz="2000">
                <a:solidFill>
                  <a:schemeClr val="tx1"/>
                </a:solidFill>
                <a:latin typeface="Arial" charset="0"/>
                <a:ea typeface="MS PGothic" charset="-128"/>
              </a:defRPr>
            </a:lvl4pPr>
            <a:lvl5pPr marL="2057400" indent="-228600">
              <a:spcBef>
                <a:spcPct val="20000"/>
              </a:spcBef>
              <a:buChar char="»"/>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charset="-128"/>
              </a:defRPr>
            </a:lvl9pPr>
          </a:lstStyle>
          <a:p>
            <a:pPr algn="ctr">
              <a:spcBef>
                <a:spcPct val="0"/>
              </a:spcBef>
              <a:buFontTx/>
              <a:buNone/>
            </a:pPr>
            <a:r>
              <a:rPr lang="en-US" altLang="en-US" sz="3900">
                <a:solidFill>
                  <a:schemeClr val="bg1"/>
                </a:solidFill>
                <a:latin typeface="Calibri" charset="0"/>
              </a:rPr>
              <a:t/>
            </a:r>
            <a:br>
              <a:rPr lang="en-US" altLang="en-US" sz="3900">
                <a:solidFill>
                  <a:schemeClr val="bg1"/>
                </a:solidFill>
                <a:latin typeface="Calibri" charset="0"/>
              </a:rPr>
            </a:br>
            <a:endParaRPr lang="en-US" altLang="en-US" sz="3900">
              <a:solidFill>
                <a:schemeClr val="bg1"/>
              </a:solidFill>
              <a:latin typeface="Calibri"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idx="1"/>
          </p:nvPr>
        </p:nvSpPr>
        <p:spPr>
          <a:xfrm>
            <a:off x="395288" y="1413222"/>
            <a:ext cx="8439150" cy="4464050"/>
          </a:xfrm>
        </p:spPr>
        <p:txBody>
          <a:bodyPr/>
          <a:lstStyle/>
          <a:p>
            <a:pPr>
              <a:lnSpc>
                <a:spcPct val="150000"/>
              </a:lnSpc>
              <a:spcAft>
                <a:spcPts val="438"/>
              </a:spcAft>
              <a:buSzPct val="100000"/>
              <a:buFont typeface="Arial" panose="020B0604020202020204" pitchFamily="34" charset="0"/>
              <a:buChar char="•"/>
            </a:pPr>
            <a:r>
              <a:rPr lang="en-GB" altLang="en-US" sz="2200" dirty="0" smtClean="0">
                <a:ea typeface="MS PGothic" charset="-128"/>
              </a:rPr>
              <a:t>Approach taken to the VRA project</a:t>
            </a:r>
          </a:p>
          <a:p>
            <a:pPr>
              <a:lnSpc>
                <a:spcPct val="150000"/>
              </a:lnSpc>
              <a:spcAft>
                <a:spcPts val="438"/>
              </a:spcAft>
              <a:buSzPct val="100000"/>
              <a:buFont typeface="Arial" panose="020B0604020202020204" pitchFamily="34" charset="0"/>
              <a:buChar char="•"/>
            </a:pPr>
            <a:r>
              <a:rPr lang="en-GB" altLang="en-US" sz="2200" dirty="0" smtClean="0">
                <a:ea typeface="MS PGothic" charset="-128"/>
              </a:rPr>
              <a:t>Project outcomes </a:t>
            </a:r>
            <a:endParaRPr lang="en-GB" altLang="en-US" sz="2200" dirty="0">
              <a:ea typeface="MS PGothic" charset="-128"/>
            </a:endParaRPr>
          </a:p>
          <a:p>
            <a:pPr>
              <a:lnSpc>
                <a:spcPct val="150000"/>
              </a:lnSpc>
              <a:spcAft>
                <a:spcPts val="438"/>
              </a:spcAft>
              <a:buSzPct val="100000"/>
              <a:buFont typeface="Arial" panose="020B0604020202020204" pitchFamily="34" charset="0"/>
              <a:buChar char="•"/>
            </a:pPr>
            <a:r>
              <a:rPr lang="en-GB" altLang="en-US" sz="2200" dirty="0" smtClean="0">
                <a:ea typeface="MS PGothic" charset="-128"/>
              </a:rPr>
              <a:t>Perceptions of the VRA project</a:t>
            </a:r>
          </a:p>
          <a:p>
            <a:pPr>
              <a:lnSpc>
                <a:spcPct val="150000"/>
              </a:lnSpc>
              <a:spcAft>
                <a:spcPts val="438"/>
              </a:spcAft>
              <a:buSzPct val="100000"/>
              <a:buFont typeface="Arial" panose="020B0604020202020204" pitchFamily="34" charset="0"/>
              <a:buChar char="•"/>
            </a:pPr>
            <a:r>
              <a:rPr lang="en-GB" altLang="en-US" sz="2200" dirty="0" smtClean="0">
                <a:ea typeface="MS PGothic" charset="-128"/>
              </a:rPr>
              <a:t>Questions </a:t>
            </a:r>
            <a:r>
              <a:rPr lang="en-GB" altLang="en-US" sz="2200" dirty="0">
                <a:ea typeface="MS PGothic" charset="-128"/>
              </a:rPr>
              <a:t>&amp; Answers</a:t>
            </a:r>
          </a:p>
        </p:txBody>
      </p:sp>
      <p:sp>
        <p:nvSpPr>
          <p:cNvPr id="17410" name="Title 1"/>
          <p:cNvSpPr>
            <a:spLocks noGrp="1"/>
          </p:cNvSpPr>
          <p:nvPr>
            <p:ph type="title"/>
          </p:nvPr>
        </p:nvSpPr>
        <p:spPr>
          <a:xfrm>
            <a:off x="395288" y="333375"/>
            <a:ext cx="8439150" cy="503238"/>
          </a:xfrm>
        </p:spPr>
        <p:txBody>
          <a:bodyPr/>
          <a:lstStyle/>
          <a:p>
            <a:r>
              <a:rPr lang="en-GB" altLang="en-US" sz="3000" dirty="0">
                <a:solidFill>
                  <a:schemeClr val="bg1"/>
                </a:solidFill>
                <a:latin typeface="+mn-lt"/>
                <a:ea typeface="MS PGothic" charset="-128"/>
              </a:rPr>
              <a:t>Today’s Session</a:t>
            </a:r>
            <a:endParaRPr lang="en-US" altLang="en-US" sz="3000" b="1" dirty="0">
              <a:solidFill>
                <a:schemeClr val="bg1"/>
              </a:solidFill>
              <a:latin typeface="+mn-lt"/>
              <a:ea typeface="MS PGothic"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95288" y="333375"/>
            <a:ext cx="8439150" cy="503238"/>
          </a:xfrm>
        </p:spPr>
        <p:txBody>
          <a:bodyPr/>
          <a:lstStyle/>
          <a:p>
            <a:r>
              <a:rPr lang="en-US" altLang="en-US" sz="3000" b="1" dirty="0" smtClean="0">
                <a:solidFill>
                  <a:schemeClr val="bg1"/>
                </a:solidFill>
                <a:latin typeface="+mn-lt"/>
                <a:ea typeface="MS PGothic" charset="-128"/>
              </a:rPr>
              <a:t>VRA Project </a:t>
            </a:r>
            <a:endParaRPr lang="en-US" altLang="en-US" sz="3000" b="1" dirty="0">
              <a:solidFill>
                <a:schemeClr val="bg1"/>
              </a:solidFill>
              <a:latin typeface="+mn-lt"/>
              <a:ea typeface="MS PGothic" charset="-128"/>
            </a:endParaRPr>
          </a:p>
        </p:txBody>
      </p:sp>
      <p:sp>
        <p:nvSpPr>
          <p:cNvPr id="5" name="Rectangle 3"/>
          <p:cNvSpPr txBox="1">
            <a:spLocks noChangeArrowheads="1"/>
          </p:cNvSpPr>
          <p:nvPr/>
        </p:nvSpPr>
        <p:spPr bwMode="auto">
          <a:xfrm>
            <a:off x="251520" y="1052737"/>
            <a:ext cx="8748464" cy="4968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spcBef>
                <a:spcPts val="0"/>
              </a:spcBef>
              <a:spcAft>
                <a:spcPts val="1200"/>
              </a:spcAft>
              <a:buNone/>
              <a:defRPr/>
            </a:pPr>
            <a:r>
              <a:rPr lang="en-US" sz="2200" i="1" dirty="0"/>
              <a:t>The Energy Efficiency and Conservation Adoption Cycle: Developing a tool to provoke cost savings and carbon emissions reductions within UK </a:t>
            </a:r>
            <a:r>
              <a:rPr lang="en-US" sz="2200" i="1" dirty="0" smtClean="0"/>
              <a:t>SMEs</a:t>
            </a:r>
          </a:p>
          <a:p>
            <a:pPr marL="0" indent="0" algn="ctr">
              <a:spcBef>
                <a:spcPts val="0"/>
              </a:spcBef>
              <a:spcAft>
                <a:spcPts val="1200"/>
              </a:spcAft>
              <a:buNone/>
              <a:defRPr/>
            </a:pPr>
            <a:endParaRPr lang="en-US" sz="100" kern="1200" dirty="0"/>
          </a:p>
          <a:p>
            <a:pPr>
              <a:spcBef>
                <a:spcPts val="0"/>
              </a:spcBef>
              <a:spcAft>
                <a:spcPts val="1200"/>
              </a:spcAft>
              <a:defRPr/>
            </a:pPr>
            <a:r>
              <a:rPr lang="en-GB" sz="2200" dirty="0" smtClean="0"/>
              <a:t>Research a</a:t>
            </a:r>
            <a:r>
              <a:rPr lang="en-GB" sz="2200" kern="1200" dirty="0" smtClean="0"/>
              <a:t>im: to analyse </a:t>
            </a:r>
            <a:r>
              <a:rPr lang="en-US" sz="2200" dirty="0"/>
              <a:t>the impact of commercial building ownership on the ability and willingness of owners and tenants to adopt energy </a:t>
            </a:r>
            <a:r>
              <a:rPr lang="en-US" sz="2200" dirty="0" smtClean="0"/>
              <a:t>efficiency and conservation (EEC) interventions</a:t>
            </a:r>
          </a:p>
          <a:p>
            <a:pPr>
              <a:spcBef>
                <a:spcPts val="0"/>
              </a:spcBef>
              <a:spcAft>
                <a:spcPts val="1200"/>
              </a:spcAft>
              <a:defRPr/>
            </a:pPr>
            <a:endParaRPr lang="en-US" sz="100" dirty="0" smtClean="0"/>
          </a:p>
          <a:p>
            <a:pPr>
              <a:spcBef>
                <a:spcPts val="0"/>
              </a:spcBef>
              <a:spcAft>
                <a:spcPts val="1200"/>
              </a:spcAft>
              <a:defRPr/>
            </a:pPr>
            <a:r>
              <a:rPr lang="en-US" sz="2200" dirty="0" smtClean="0"/>
              <a:t>Research objectives: Collect data through a survey of 50 SMEs to </a:t>
            </a:r>
          </a:p>
          <a:p>
            <a:pPr lvl="1">
              <a:spcBef>
                <a:spcPts val="0"/>
              </a:spcBef>
              <a:spcAft>
                <a:spcPts val="600"/>
              </a:spcAft>
              <a:buFont typeface="Wingdings" panose="05000000000000000000" pitchFamily="2" charset="2"/>
              <a:buChar char="Ø"/>
              <a:defRPr/>
            </a:pPr>
            <a:r>
              <a:rPr lang="en-US" sz="2000" dirty="0" smtClean="0"/>
              <a:t>Establish EEC </a:t>
            </a:r>
            <a:r>
              <a:rPr lang="en-US" sz="2000" dirty="0"/>
              <a:t>intervention adoption </a:t>
            </a:r>
            <a:r>
              <a:rPr lang="en-US" sz="2000" dirty="0" smtClean="0"/>
              <a:t>in </a:t>
            </a:r>
            <a:r>
              <a:rPr lang="en-US" sz="2000" dirty="0"/>
              <a:t>last 24  </a:t>
            </a:r>
            <a:r>
              <a:rPr lang="en-US" sz="2000" dirty="0" smtClean="0"/>
              <a:t>months</a:t>
            </a:r>
            <a:endParaRPr lang="en-US" sz="2000" dirty="0"/>
          </a:p>
          <a:p>
            <a:pPr lvl="1">
              <a:spcBef>
                <a:spcPts val="0"/>
              </a:spcBef>
              <a:spcAft>
                <a:spcPts val="600"/>
              </a:spcAft>
              <a:buFont typeface="Wingdings" panose="05000000000000000000" pitchFamily="2" charset="2"/>
              <a:buChar char="Ø"/>
              <a:defRPr/>
            </a:pPr>
            <a:r>
              <a:rPr lang="en-US" sz="2000" dirty="0" smtClean="0"/>
              <a:t>Evaluate barriers to adoption </a:t>
            </a:r>
          </a:p>
          <a:p>
            <a:pPr lvl="1">
              <a:spcBef>
                <a:spcPts val="0"/>
              </a:spcBef>
              <a:spcAft>
                <a:spcPts val="600"/>
              </a:spcAft>
              <a:buFont typeface="Wingdings" panose="05000000000000000000" pitchFamily="2" charset="2"/>
              <a:buChar char="Ø"/>
              <a:defRPr/>
            </a:pPr>
            <a:r>
              <a:rPr lang="en-US" sz="2000" dirty="0" err="1" smtClean="0"/>
              <a:t>Analyse</a:t>
            </a:r>
            <a:r>
              <a:rPr lang="en-US" sz="2000" dirty="0" smtClean="0"/>
              <a:t> owners’ </a:t>
            </a:r>
            <a:r>
              <a:rPr lang="en-US" sz="2000" dirty="0"/>
              <a:t>and </a:t>
            </a:r>
            <a:r>
              <a:rPr lang="en-US" sz="2000" dirty="0" smtClean="0"/>
              <a:t>tenants’ perceptions of their relationships within energy management</a:t>
            </a:r>
            <a:endParaRPr lang="en-US" sz="2000" dirty="0"/>
          </a:p>
          <a:p>
            <a:pPr>
              <a:spcBef>
                <a:spcPts val="0"/>
              </a:spcBef>
              <a:spcAft>
                <a:spcPts val="1200"/>
              </a:spcAft>
              <a:defRPr/>
            </a:pPr>
            <a:endParaRPr lang="en-GB" sz="2200" kern="1200" dirty="0" smtClean="0"/>
          </a:p>
          <a:p>
            <a:pPr marL="0" indent="0" algn="ctr">
              <a:spcBef>
                <a:spcPts val="0"/>
              </a:spcBef>
              <a:spcAft>
                <a:spcPts val="1200"/>
              </a:spcAft>
              <a:buNone/>
              <a:defRPr/>
            </a:pPr>
            <a:endParaRPr lang="en-US" sz="2200" kern="1200" dirty="0" smtClean="0"/>
          </a:p>
        </p:txBody>
      </p:sp>
    </p:spTree>
    <p:extLst>
      <p:ext uri="{BB962C8B-B14F-4D97-AF65-F5344CB8AC3E}">
        <p14:creationId xmlns:p14="http://schemas.microsoft.com/office/powerpoint/2010/main" val="36996638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bwMode="auto">
          <a:xfrm>
            <a:off x="3380971" y="836613"/>
            <a:ext cx="5763029" cy="43167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458" name="Title 1"/>
          <p:cNvSpPr>
            <a:spLocks noGrp="1"/>
          </p:cNvSpPr>
          <p:nvPr>
            <p:ph type="title"/>
          </p:nvPr>
        </p:nvSpPr>
        <p:spPr>
          <a:xfrm>
            <a:off x="395288" y="333375"/>
            <a:ext cx="8439150" cy="503238"/>
          </a:xfrm>
        </p:spPr>
        <p:txBody>
          <a:bodyPr/>
          <a:lstStyle/>
          <a:p>
            <a:r>
              <a:rPr lang="en-US" altLang="en-US" sz="3000" b="1" dirty="0" smtClean="0">
                <a:solidFill>
                  <a:schemeClr val="bg1"/>
                </a:solidFill>
                <a:latin typeface="+mn-lt"/>
                <a:ea typeface="MS PGothic" charset="-128"/>
              </a:rPr>
              <a:t>VRA Project Approach </a:t>
            </a:r>
            <a:endParaRPr lang="en-US" altLang="en-US" sz="3000" b="1" dirty="0">
              <a:solidFill>
                <a:schemeClr val="bg1"/>
              </a:solidFill>
              <a:latin typeface="+mn-lt"/>
              <a:ea typeface="MS PGothic" charset="-128"/>
            </a:endParaRPr>
          </a:p>
        </p:txBody>
      </p:sp>
      <p:sp>
        <p:nvSpPr>
          <p:cNvPr id="9218" name="Rectangle 3"/>
          <p:cNvSpPr>
            <a:spLocks noGrp="1" noChangeArrowheads="1"/>
          </p:cNvSpPr>
          <p:nvPr>
            <p:ph type="body" idx="1"/>
          </p:nvPr>
        </p:nvSpPr>
        <p:spPr>
          <a:xfrm>
            <a:off x="251520" y="1700808"/>
            <a:ext cx="4248720" cy="3744415"/>
          </a:xfrm>
        </p:spPr>
        <p:txBody>
          <a:bodyPr/>
          <a:lstStyle/>
          <a:p>
            <a:pPr>
              <a:lnSpc>
                <a:spcPct val="150000"/>
              </a:lnSpc>
              <a:spcBef>
                <a:spcPts val="0"/>
              </a:spcBef>
              <a:spcAft>
                <a:spcPts val="1200"/>
              </a:spcAft>
              <a:defRPr/>
            </a:pPr>
            <a:r>
              <a:rPr lang="en-US" sz="2200" kern="1200" dirty="0" smtClean="0"/>
              <a:t>Formative direction</a:t>
            </a:r>
          </a:p>
          <a:p>
            <a:pPr>
              <a:lnSpc>
                <a:spcPct val="150000"/>
              </a:lnSpc>
              <a:spcBef>
                <a:spcPts val="0"/>
              </a:spcBef>
              <a:spcAft>
                <a:spcPts val="1200"/>
              </a:spcAft>
              <a:defRPr/>
            </a:pPr>
            <a:r>
              <a:rPr lang="en-US" sz="2200" kern="1200" dirty="0" smtClean="0"/>
              <a:t>Supported autonomy </a:t>
            </a:r>
          </a:p>
          <a:p>
            <a:pPr>
              <a:lnSpc>
                <a:spcPct val="150000"/>
              </a:lnSpc>
              <a:spcBef>
                <a:spcPts val="0"/>
              </a:spcBef>
              <a:spcAft>
                <a:spcPts val="1200"/>
              </a:spcAft>
              <a:defRPr/>
            </a:pPr>
            <a:r>
              <a:rPr lang="en-US" sz="2200" kern="1200" dirty="0" smtClean="0"/>
              <a:t>Freedom to experiment</a:t>
            </a:r>
          </a:p>
          <a:p>
            <a:pPr>
              <a:lnSpc>
                <a:spcPct val="150000"/>
              </a:lnSpc>
              <a:spcBef>
                <a:spcPts val="0"/>
              </a:spcBef>
              <a:spcAft>
                <a:spcPts val="1200"/>
              </a:spcAft>
              <a:defRPr/>
            </a:pPr>
            <a:r>
              <a:rPr lang="en-US" sz="2200" kern="1200" dirty="0" smtClean="0"/>
              <a:t>Check points  </a:t>
            </a:r>
          </a:p>
          <a:p>
            <a:pPr>
              <a:lnSpc>
                <a:spcPct val="150000"/>
              </a:lnSpc>
              <a:spcBef>
                <a:spcPts val="0"/>
              </a:spcBef>
              <a:spcAft>
                <a:spcPts val="1200"/>
              </a:spcAft>
              <a:defRPr/>
            </a:pPr>
            <a:r>
              <a:rPr lang="en-US" sz="2200" kern="1200" dirty="0" smtClean="0"/>
              <a:t>Summative review </a:t>
            </a:r>
          </a:p>
          <a:p>
            <a:pPr>
              <a:lnSpc>
                <a:spcPct val="150000"/>
              </a:lnSpc>
              <a:spcBef>
                <a:spcPts val="0"/>
              </a:spcBef>
              <a:spcAft>
                <a:spcPts val="1200"/>
              </a:spcAft>
              <a:defRPr/>
            </a:pPr>
            <a:endParaRPr lang="en-GB" sz="2200" kern="1200" dirty="0" smtClean="0"/>
          </a:p>
          <a:p>
            <a:pPr>
              <a:lnSpc>
                <a:spcPct val="150000"/>
              </a:lnSpc>
              <a:spcBef>
                <a:spcPts val="0"/>
              </a:spcBef>
              <a:spcAft>
                <a:spcPts val="1200"/>
              </a:spcAft>
              <a:defRPr/>
            </a:pPr>
            <a:endParaRPr lang="en-GB" sz="2200" kern="1200" dirty="0"/>
          </a:p>
          <a:p>
            <a:pPr>
              <a:lnSpc>
                <a:spcPct val="150000"/>
              </a:lnSpc>
              <a:spcBef>
                <a:spcPts val="0"/>
              </a:spcBef>
              <a:spcAft>
                <a:spcPts val="1200"/>
              </a:spcAft>
              <a:defRPr/>
            </a:pPr>
            <a:endParaRPr lang="en-US" sz="2200" kern="1200" dirty="0" smtClean="0"/>
          </a:p>
        </p:txBody>
      </p:sp>
    </p:spTree>
    <p:extLst>
      <p:ext uri="{BB962C8B-B14F-4D97-AF65-F5344CB8AC3E}">
        <p14:creationId xmlns:p14="http://schemas.microsoft.com/office/powerpoint/2010/main" val="352528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bwMode="auto">
          <a:xfrm>
            <a:off x="0" y="0"/>
            <a:ext cx="9144000" cy="68580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218" name="Rectangle 3"/>
          <p:cNvSpPr>
            <a:spLocks noGrp="1" noChangeArrowheads="1"/>
          </p:cNvSpPr>
          <p:nvPr>
            <p:ph type="body" idx="1"/>
          </p:nvPr>
        </p:nvSpPr>
        <p:spPr>
          <a:xfrm>
            <a:off x="395288" y="1052512"/>
            <a:ext cx="8439150" cy="4536727"/>
          </a:xfrm>
        </p:spPr>
        <p:txBody>
          <a:bodyPr/>
          <a:lstStyle/>
          <a:p>
            <a:pPr>
              <a:spcBef>
                <a:spcPts val="0"/>
              </a:spcBef>
              <a:spcAft>
                <a:spcPts val="1200"/>
              </a:spcAft>
              <a:defRPr/>
            </a:pPr>
            <a:endParaRPr lang="en-GB" sz="2000" kern="1200" dirty="0" smtClean="0"/>
          </a:p>
          <a:p>
            <a:pPr>
              <a:spcBef>
                <a:spcPts val="0"/>
              </a:spcBef>
              <a:spcAft>
                <a:spcPts val="1200"/>
              </a:spcAft>
              <a:defRPr/>
            </a:pPr>
            <a:endParaRPr lang="en-GB" sz="2000" kern="1200" dirty="0"/>
          </a:p>
          <a:p>
            <a:pPr>
              <a:spcBef>
                <a:spcPts val="0"/>
              </a:spcBef>
              <a:spcAft>
                <a:spcPts val="1200"/>
              </a:spcAft>
              <a:defRPr/>
            </a:pPr>
            <a:endParaRPr lang="en-US" sz="2000" kern="1200" dirty="0" smtClean="0"/>
          </a:p>
        </p:txBody>
      </p:sp>
      <p:sp>
        <p:nvSpPr>
          <p:cNvPr id="19458" name="Title 1"/>
          <p:cNvSpPr>
            <a:spLocks noGrp="1"/>
          </p:cNvSpPr>
          <p:nvPr>
            <p:ph type="title"/>
          </p:nvPr>
        </p:nvSpPr>
        <p:spPr>
          <a:xfrm>
            <a:off x="395288" y="333375"/>
            <a:ext cx="8439150" cy="503238"/>
          </a:xfrm>
        </p:spPr>
        <p:txBody>
          <a:bodyPr/>
          <a:lstStyle/>
          <a:p>
            <a:r>
              <a:rPr lang="en-US" altLang="en-US" sz="3000" b="1" dirty="0" smtClean="0">
                <a:solidFill>
                  <a:schemeClr val="bg1"/>
                </a:solidFill>
                <a:latin typeface="+mn-lt"/>
                <a:ea typeface="MS PGothic" charset="-128"/>
              </a:rPr>
              <a:t>Project Outcomes  1</a:t>
            </a:r>
            <a:endParaRPr lang="en-US" altLang="en-US" sz="3000" b="1" dirty="0">
              <a:solidFill>
                <a:schemeClr val="bg1"/>
              </a:solidFill>
              <a:latin typeface="+mn-lt"/>
              <a:ea typeface="MS PGothic" charset="-128"/>
            </a:endParaRPr>
          </a:p>
        </p:txBody>
      </p:sp>
      <p:graphicFrame>
        <p:nvGraphicFramePr>
          <p:cNvPr id="5" name="Chart 4"/>
          <p:cNvGraphicFramePr/>
          <p:nvPr>
            <p:extLst>
              <p:ext uri="{D42A27DB-BD31-4B8C-83A1-F6EECF244321}">
                <p14:modId xmlns:p14="http://schemas.microsoft.com/office/powerpoint/2010/main" val="3312033968"/>
              </p:ext>
            </p:extLst>
          </p:nvPr>
        </p:nvGraphicFramePr>
        <p:xfrm>
          <a:off x="539552" y="1844824"/>
          <a:ext cx="8064896" cy="468715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179512" y="1052512"/>
            <a:ext cx="8834438" cy="461665"/>
          </a:xfrm>
          <a:prstGeom prst="rect">
            <a:avLst/>
          </a:prstGeom>
          <a:noFill/>
        </p:spPr>
        <p:txBody>
          <a:bodyPr wrap="square" rtlCol="0">
            <a:spAutoFit/>
          </a:bodyPr>
          <a:lstStyle/>
          <a:p>
            <a:pPr algn="ctr"/>
            <a:r>
              <a:rPr lang="en-GB" dirty="0">
                <a:latin typeface="+mn-lt"/>
              </a:rPr>
              <a:t>Owners’ and users’ barriers to improving energy </a:t>
            </a:r>
            <a:r>
              <a:rPr lang="en-GB" dirty="0" smtClean="0">
                <a:latin typeface="+mn-lt"/>
              </a:rPr>
              <a:t>performance</a:t>
            </a:r>
            <a:endParaRPr lang="en-GB" dirty="0">
              <a:latin typeface="+mn-lt"/>
            </a:endParaRPr>
          </a:p>
        </p:txBody>
      </p:sp>
    </p:spTree>
    <p:extLst>
      <p:ext uri="{BB962C8B-B14F-4D97-AF65-F5344CB8AC3E}">
        <p14:creationId xmlns:p14="http://schemas.microsoft.com/office/powerpoint/2010/main" val="426921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0" y="0"/>
            <a:ext cx="9144000" cy="68580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218" name="Rectangle 3"/>
          <p:cNvSpPr>
            <a:spLocks noGrp="1" noChangeArrowheads="1"/>
          </p:cNvSpPr>
          <p:nvPr>
            <p:ph type="body" idx="1"/>
          </p:nvPr>
        </p:nvSpPr>
        <p:spPr>
          <a:xfrm>
            <a:off x="395288" y="1052512"/>
            <a:ext cx="8439150" cy="4536727"/>
          </a:xfrm>
        </p:spPr>
        <p:txBody>
          <a:bodyPr/>
          <a:lstStyle/>
          <a:p>
            <a:pPr>
              <a:spcBef>
                <a:spcPts val="0"/>
              </a:spcBef>
              <a:spcAft>
                <a:spcPts val="1200"/>
              </a:spcAft>
              <a:defRPr/>
            </a:pPr>
            <a:endParaRPr lang="en-GB" sz="2000" kern="1200" dirty="0" smtClean="0"/>
          </a:p>
          <a:p>
            <a:pPr>
              <a:spcBef>
                <a:spcPts val="0"/>
              </a:spcBef>
              <a:spcAft>
                <a:spcPts val="1200"/>
              </a:spcAft>
              <a:defRPr/>
            </a:pPr>
            <a:endParaRPr lang="en-GB" sz="2000" kern="1200" dirty="0"/>
          </a:p>
          <a:p>
            <a:pPr>
              <a:spcBef>
                <a:spcPts val="0"/>
              </a:spcBef>
              <a:spcAft>
                <a:spcPts val="1200"/>
              </a:spcAft>
              <a:defRPr/>
            </a:pPr>
            <a:endParaRPr lang="en-US" sz="2000" kern="1200" dirty="0" smtClean="0"/>
          </a:p>
        </p:txBody>
      </p:sp>
      <p:sp>
        <p:nvSpPr>
          <p:cNvPr id="19458" name="Title 1"/>
          <p:cNvSpPr>
            <a:spLocks noGrp="1"/>
          </p:cNvSpPr>
          <p:nvPr>
            <p:ph type="title"/>
          </p:nvPr>
        </p:nvSpPr>
        <p:spPr>
          <a:xfrm>
            <a:off x="395288" y="333375"/>
            <a:ext cx="8439150" cy="503238"/>
          </a:xfrm>
        </p:spPr>
        <p:txBody>
          <a:bodyPr/>
          <a:lstStyle/>
          <a:p>
            <a:r>
              <a:rPr lang="en-US" altLang="en-US" sz="3000" b="1" dirty="0" smtClean="0">
                <a:solidFill>
                  <a:schemeClr val="bg1"/>
                </a:solidFill>
                <a:latin typeface="+mn-lt"/>
                <a:ea typeface="MS PGothic" charset="-128"/>
              </a:rPr>
              <a:t>Project Outcomes  1</a:t>
            </a:r>
            <a:endParaRPr lang="en-US" altLang="en-US" sz="3000" b="1" dirty="0">
              <a:solidFill>
                <a:schemeClr val="bg1"/>
              </a:solidFill>
              <a:latin typeface="+mn-lt"/>
              <a:ea typeface="MS PGothic" charset="-128"/>
            </a:endParaRPr>
          </a:p>
        </p:txBody>
      </p:sp>
      <p:graphicFrame>
        <p:nvGraphicFramePr>
          <p:cNvPr id="6" name="Chart 5"/>
          <p:cNvGraphicFramePr/>
          <p:nvPr>
            <p:extLst>
              <p:ext uri="{D42A27DB-BD31-4B8C-83A1-F6EECF244321}">
                <p14:modId xmlns:p14="http://schemas.microsoft.com/office/powerpoint/2010/main" val="1254825911"/>
              </p:ext>
            </p:extLst>
          </p:nvPr>
        </p:nvGraphicFramePr>
        <p:xfrm>
          <a:off x="803962" y="2252841"/>
          <a:ext cx="7718822" cy="373702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395289" y="1052512"/>
            <a:ext cx="8439150" cy="1200329"/>
          </a:xfrm>
          <a:prstGeom prst="rect">
            <a:avLst/>
          </a:prstGeom>
          <a:noFill/>
        </p:spPr>
        <p:txBody>
          <a:bodyPr wrap="square" rtlCol="0">
            <a:spAutoFit/>
          </a:bodyPr>
          <a:lstStyle>
            <a:defPPr>
              <a:defRPr lang="en-US"/>
            </a:defPPr>
            <a:lvl1pPr algn="ctr">
              <a:defRPr>
                <a:latin typeface="+mn-lt"/>
              </a:defRPr>
            </a:lvl1pPr>
          </a:lstStyle>
          <a:p>
            <a:r>
              <a:rPr lang="en-GB" dirty="0"/>
              <a:t>Barriers to improving energy performance – </a:t>
            </a:r>
            <a:r>
              <a:rPr lang="en-GB" dirty="0" smtClean="0"/>
              <a:t>                      owners </a:t>
            </a:r>
            <a:r>
              <a:rPr lang="en-GB" dirty="0"/>
              <a:t>vs. users perspectives</a:t>
            </a:r>
          </a:p>
          <a:p>
            <a:endParaRPr lang="en-US" dirty="0"/>
          </a:p>
        </p:txBody>
      </p:sp>
    </p:spTree>
    <p:extLst>
      <p:ext uri="{BB962C8B-B14F-4D97-AF65-F5344CB8AC3E}">
        <p14:creationId xmlns:p14="http://schemas.microsoft.com/office/powerpoint/2010/main" val="9944518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0" y="0"/>
            <a:ext cx="9144000" cy="68580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a:endParaRPr>
          </a:p>
        </p:txBody>
      </p:sp>
      <p:sp>
        <p:nvSpPr>
          <p:cNvPr id="9218" name="Rectangle 3"/>
          <p:cNvSpPr>
            <a:spLocks noGrp="1" noChangeArrowheads="1"/>
          </p:cNvSpPr>
          <p:nvPr>
            <p:ph type="body" idx="1"/>
          </p:nvPr>
        </p:nvSpPr>
        <p:spPr>
          <a:xfrm>
            <a:off x="395288" y="1052512"/>
            <a:ext cx="8439150" cy="4536727"/>
          </a:xfrm>
        </p:spPr>
        <p:txBody>
          <a:bodyPr/>
          <a:lstStyle/>
          <a:p>
            <a:pPr>
              <a:spcBef>
                <a:spcPts val="0"/>
              </a:spcBef>
              <a:spcAft>
                <a:spcPts val="1200"/>
              </a:spcAft>
              <a:defRPr/>
            </a:pPr>
            <a:endParaRPr lang="en-GB" sz="2000" kern="1200" dirty="0" smtClean="0"/>
          </a:p>
          <a:p>
            <a:pPr>
              <a:spcBef>
                <a:spcPts val="0"/>
              </a:spcBef>
              <a:spcAft>
                <a:spcPts val="1200"/>
              </a:spcAft>
              <a:defRPr/>
            </a:pPr>
            <a:endParaRPr lang="en-GB" sz="2000" kern="1200" dirty="0"/>
          </a:p>
          <a:p>
            <a:pPr>
              <a:spcBef>
                <a:spcPts val="0"/>
              </a:spcBef>
              <a:spcAft>
                <a:spcPts val="1200"/>
              </a:spcAft>
              <a:defRPr/>
            </a:pPr>
            <a:endParaRPr lang="en-US" sz="2000" kern="1200" dirty="0" smtClean="0"/>
          </a:p>
        </p:txBody>
      </p:sp>
      <p:sp>
        <p:nvSpPr>
          <p:cNvPr id="19458" name="Title 1"/>
          <p:cNvSpPr>
            <a:spLocks noGrp="1"/>
          </p:cNvSpPr>
          <p:nvPr>
            <p:ph type="title"/>
          </p:nvPr>
        </p:nvSpPr>
        <p:spPr>
          <a:xfrm>
            <a:off x="395288" y="333375"/>
            <a:ext cx="8439150" cy="503238"/>
          </a:xfrm>
        </p:spPr>
        <p:txBody>
          <a:bodyPr/>
          <a:lstStyle/>
          <a:p>
            <a:r>
              <a:rPr lang="en-US" altLang="en-US" sz="3000" b="1" dirty="0" smtClean="0">
                <a:solidFill>
                  <a:schemeClr val="bg1"/>
                </a:solidFill>
                <a:latin typeface="+mn-lt"/>
                <a:ea typeface="MS PGothic" charset="-128"/>
              </a:rPr>
              <a:t>Project Outcomes  1</a:t>
            </a:r>
            <a:endParaRPr lang="en-US" altLang="en-US" sz="3000" b="1" dirty="0">
              <a:solidFill>
                <a:schemeClr val="bg1"/>
              </a:solidFill>
              <a:latin typeface="+mn-lt"/>
              <a:ea typeface="MS PGothic" charset="-128"/>
            </a:endParaRPr>
          </a:p>
        </p:txBody>
      </p:sp>
      <p:graphicFrame>
        <p:nvGraphicFramePr>
          <p:cNvPr id="8" name="Chart 7"/>
          <p:cNvGraphicFramePr/>
          <p:nvPr>
            <p:extLst>
              <p:ext uri="{D42A27DB-BD31-4B8C-83A1-F6EECF244321}">
                <p14:modId xmlns:p14="http://schemas.microsoft.com/office/powerpoint/2010/main" val="514173683"/>
              </p:ext>
            </p:extLst>
          </p:nvPr>
        </p:nvGraphicFramePr>
        <p:xfrm>
          <a:off x="479723" y="1962549"/>
          <a:ext cx="8078862" cy="4357494"/>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395288" y="1052512"/>
            <a:ext cx="8439150" cy="1200329"/>
          </a:xfrm>
          <a:prstGeom prst="rect">
            <a:avLst/>
          </a:prstGeom>
          <a:noFill/>
        </p:spPr>
        <p:txBody>
          <a:bodyPr wrap="square" rtlCol="0">
            <a:spAutoFit/>
          </a:bodyPr>
          <a:lstStyle>
            <a:defPPr>
              <a:defRPr lang="en-US"/>
            </a:defPPr>
            <a:lvl1pPr algn="ctr">
              <a:defRPr>
                <a:latin typeface="+mn-lt"/>
              </a:defRPr>
            </a:lvl1pPr>
          </a:lstStyle>
          <a:p>
            <a:r>
              <a:rPr lang="en-GB"/>
              <a:t>Owners’ and users’ perceptions of owner-user energy relationships</a:t>
            </a:r>
          </a:p>
          <a:p>
            <a:endParaRPr lang="en-US" dirty="0"/>
          </a:p>
        </p:txBody>
      </p:sp>
    </p:spTree>
    <p:extLst>
      <p:ext uri="{BB962C8B-B14F-4D97-AF65-F5344CB8AC3E}">
        <p14:creationId xmlns:p14="http://schemas.microsoft.com/office/powerpoint/2010/main" val="1123658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0"/>
            <a:ext cx="9144000" cy="6858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imes"/>
            </a:endParaRP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29674" y="4187750"/>
            <a:ext cx="3246844" cy="26902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18" name="Rectangle 3"/>
          <p:cNvSpPr>
            <a:spLocks noGrp="1" noChangeArrowheads="1"/>
          </p:cNvSpPr>
          <p:nvPr>
            <p:ph type="body" idx="1"/>
          </p:nvPr>
        </p:nvSpPr>
        <p:spPr>
          <a:xfrm>
            <a:off x="395288" y="1052512"/>
            <a:ext cx="8281168" cy="4536727"/>
          </a:xfrm>
        </p:spPr>
        <p:txBody>
          <a:bodyPr/>
          <a:lstStyle/>
          <a:p>
            <a:pPr>
              <a:spcBef>
                <a:spcPts val="0"/>
              </a:spcBef>
              <a:spcAft>
                <a:spcPts val="600"/>
              </a:spcAft>
              <a:defRPr/>
            </a:pPr>
            <a:r>
              <a:rPr lang="en-GB" sz="2200" kern="1200" dirty="0" smtClean="0"/>
              <a:t>Research provided data for:  </a:t>
            </a:r>
          </a:p>
          <a:p>
            <a:pPr lvl="1">
              <a:spcBef>
                <a:spcPts val="0"/>
              </a:spcBef>
              <a:spcAft>
                <a:spcPts val="600"/>
              </a:spcAft>
              <a:buFont typeface="Wingdings" panose="05000000000000000000" pitchFamily="2" charset="2"/>
              <a:buChar char="ü"/>
              <a:defRPr/>
            </a:pPr>
            <a:r>
              <a:rPr lang="en-GB" sz="2200" kern="1200" dirty="0" smtClean="0"/>
              <a:t>Conference paper - </a:t>
            </a:r>
            <a:r>
              <a:rPr lang="en-GB" sz="2200" kern="1200" dirty="0"/>
              <a:t>2nd </a:t>
            </a:r>
            <a:r>
              <a:rPr lang="en-GB" sz="2200" kern="1200" dirty="0" smtClean="0"/>
              <a:t>World Symposium On Climate Change Adaptation </a:t>
            </a:r>
          </a:p>
          <a:p>
            <a:pPr lvl="1">
              <a:spcBef>
                <a:spcPts val="0"/>
              </a:spcBef>
              <a:spcAft>
                <a:spcPts val="600"/>
              </a:spcAft>
              <a:buFont typeface="Wingdings" panose="05000000000000000000" pitchFamily="2" charset="2"/>
              <a:buChar char="ü"/>
              <a:defRPr/>
            </a:pPr>
            <a:r>
              <a:rPr lang="en-GB" sz="2200" dirty="0" smtClean="0"/>
              <a:t>Book chapter in Theory </a:t>
            </a:r>
            <a:r>
              <a:rPr lang="en-GB" sz="2200" dirty="0"/>
              <a:t>and Practice of Climate Adaptation, World Sustainability </a:t>
            </a:r>
            <a:r>
              <a:rPr lang="en-GB" sz="2200" dirty="0" smtClean="0"/>
              <a:t>Series </a:t>
            </a:r>
          </a:p>
          <a:p>
            <a:pPr lvl="1">
              <a:spcBef>
                <a:spcPts val="0"/>
              </a:spcBef>
              <a:spcAft>
                <a:spcPts val="600"/>
              </a:spcAft>
              <a:buFont typeface="Wingdings" panose="05000000000000000000" pitchFamily="2" charset="2"/>
              <a:buChar char="ü"/>
              <a:defRPr/>
            </a:pPr>
            <a:r>
              <a:rPr lang="en-GB" sz="2200" kern="1200" dirty="0" smtClean="0"/>
              <a:t>Future journal article </a:t>
            </a:r>
          </a:p>
          <a:p>
            <a:pPr lvl="1">
              <a:spcBef>
                <a:spcPts val="0"/>
              </a:spcBef>
              <a:spcAft>
                <a:spcPts val="600"/>
              </a:spcAft>
              <a:buFont typeface="Wingdings" panose="05000000000000000000" pitchFamily="2" charset="2"/>
              <a:buChar char="ü"/>
              <a:defRPr/>
            </a:pPr>
            <a:endParaRPr lang="en-GB" sz="1200" kern="1200" dirty="0" smtClean="0"/>
          </a:p>
          <a:p>
            <a:pPr>
              <a:spcBef>
                <a:spcPts val="0"/>
              </a:spcBef>
              <a:spcAft>
                <a:spcPts val="600"/>
              </a:spcAft>
              <a:buFont typeface="Arial" panose="020B0604020202020204" pitchFamily="34" charset="0"/>
              <a:buChar char="•"/>
              <a:defRPr/>
            </a:pPr>
            <a:r>
              <a:rPr lang="en-GB" sz="2200" kern="1200" dirty="0" smtClean="0"/>
              <a:t>Research findings leading to future collaborations: </a:t>
            </a:r>
          </a:p>
          <a:p>
            <a:pPr lvl="1">
              <a:spcBef>
                <a:spcPts val="0"/>
              </a:spcBef>
              <a:spcAft>
                <a:spcPts val="600"/>
              </a:spcAft>
              <a:buFont typeface="Wingdings" panose="05000000000000000000" pitchFamily="2" charset="2"/>
              <a:buChar char="ü"/>
              <a:defRPr/>
            </a:pPr>
            <a:r>
              <a:rPr lang="en-GB" sz="2200" dirty="0" smtClean="0"/>
              <a:t>WCC Business </a:t>
            </a:r>
            <a:r>
              <a:rPr lang="en-GB" sz="2200" dirty="0"/>
              <a:t>Energy Efficiency </a:t>
            </a:r>
            <a:r>
              <a:rPr lang="en-GB" sz="2200" dirty="0" smtClean="0"/>
              <a:t>Programme </a:t>
            </a:r>
          </a:p>
          <a:p>
            <a:pPr lvl="1">
              <a:spcBef>
                <a:spcPts val="0"/>
              </a:spcBef>
              <a:spcAft>
                <a:spcPts val="600"/>
              </a:spcAft>
              <a:buFont typeface="Wingdings" panose="05000000000000000000" pitchFamily="2" charset="2"/>
              <a:buChar char="ü"/>
              <a:defRPr/>
            </a:pPr>
            <a:r>
              <a:rPr lang="en-GB" sz="2200" kern="1200" dirty="0" smtClean="0"/>
              <a:t>H&amp;W Chamber of Commerce</a:t>
            </a:r>
          </a:p>
          <a:p>
            <a:pPr lvl="1">
              <a:spcBef>
                <a:spcPts val="0"/>
              </a:spcBef>
              <a:spcAft>
                <a:spcPts val="600"/>
              </a:spcAft>
              <a:buFont typeface="Wingdings" panose="05000000000000000000" pitchFamily="2" charset="2"/>
              <a:buChar char="ü"/>
              <a:defRPr/>
            </a:pPr>
            <a:endParaRPr lang="en-GB" sz="1200" kern="1200" dirty="0" smtClean="0"/>
          </a:p>
          <a:p>
            <a:pPr>
              <a:spcBef>
                <a:spcPts val="0"/>
              </a:spcBef>
              <a:spcAft>
                <a:spcPts val="600"/>
              </a:spcAft>
              <a:buFont typeface="Arial" panose="020B0604020202020204" pitchFamily="34" charset="0"/>
              <a:buChar char="•"/>
              <a:defRPr/>
            </a:pPr>
            <a:r>
              <a:rPr lang="en-GB" sz="2200" kern="1200" dirty="0" smtClean="0"/>
              <a:t>Project to be continued with                                                                           2017 VRA funding</a:t>
            </a:r>
            <a:endParaRPr lang="en-GB" sz="2200" kern="1200" dirty="0"/>
          </a:p>
        </p:txBody>
      </p:sp>
      <p:sp>
        <p:nvSpPr>
          <p:cNvPr id="19458" name="Title 1"/>
          <p:cNvSpPr>
            <a:spLocks noGrp="1"/>
          </p:cNvSpPr>
          <p:nvPr>
            <p:ph type="title"/>
          </p:nvPr>
        </p:nvSpPr>
        <p:spPr>
          <a:xfrm>
            <a:off x="395288" y="333375"/>
            <a:ext cx="8439150" cy="503238"/>
          </a:xfrm>
        </p:spPr>
        <p:txBody>
          <a:bodyPr/>
          <a:lstStyle/>
          <a:p>
            <a:r>
              <a:rPr lang="en-US" altLang="en-US" sz="3000" b="1" dirty="0" smtClean="0">
                <a:solidFill>
                  <a:schemeClr val="bg1"/>
                </a:solidFill>
                <a:latin typeface="+mn-lt"/>
                <a:ea typeface="MS PGothic" charset="-128"/>
              </a:rPr>
              <a:t>Project Outcomes  2</a:t>
            </a:r>
            <a:endParaRPr lang="en-US" altLang="en-US" sz="3000" b="1" dirty="0">
              <a:solidFill>
                <a:schemeClr val="bg1"/>
              </a:solidFill>
              <a:latin typeface="+mn-lt"/>
              <a:ea typeface="MS PGothic" charset="-128"/>
            </a:endParaRPr>
          </a:p>
        </p:txBody>
      </p:sp>
    </p:spTree>
    <p:extLst>
      <p:ext uri="{BB962C8B-B14F-4D97-AF65-F5344CB8AC3E}">
        <p14:creationId xmlns:p14="http://schemas.microsoft.com/office/powerpoint/2010/main" val="2305383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0" y="0"/>
            <a:ext cx="9144000" cy="6858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imes"/>
            </a:endParaRPr>
          </a:p>
        </p:txBody>
      </p:sp>
      <p:pic>
        <p:nvPicPr>
          <p:cNvPr id="5122" name="Picture 2"/>
          <p:cNvPicPr>
            <a:picLocks noChangeAspect="1" noChangeArrowheads="1"/>
          </p:cNvPicPr>
          <p:nvPr/>
        </p:nvPicPr>
        <p:blipFill>
          <a:blip r:embed="rId3">
            <a:alphaModFix/>
            <a:extLst>
              <a:ext uri="{28A0092B-C50C-407E-A947-70E740481C1C}">
                <a14:useLocalDpi xmlns:a14="http://schemas.microsoft.com/office/drawing/2010/main" val="0"/>
              </a:ext>
            </a:extLst>
          </a:blip>
          <a:srcRect/>
          <a:stretch>
            <a:fillRect/>
          </a:stretch>
        </p:blipFill>
        <p:spPr bwMode="auto">
          <a:xfrm flipH="1">
            <a:off x="4850903" y="1412776"/>
            <a:ext cx="4293097" cy="42930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18" name="Rectangle 3"/>
          <p:cNvSpPr>
            <a:spLocks noGrp="1" noChangeArrowheads="1"/>
          </p:cNvSpPr>
          <p:nvPr>
            <p:ph type="body" idx="1"/>
          </p:nvPr>
        </p:nvSpPr>
        <p:spPr>
          <a:xfrm>
            <a:off x="395288" y="1052512"/>
            <a:ext cx="5400848" cy="5184800"/>
          </a:xfrm>
        </p:spPr>
        <p:txBody>
          <a:bodyPr/>
          <a:lstStyle/>
          <a:p>
            <a:pPr>
              <a:spcBef>
                <a:spcPts val="0"/>
              </a:spcBef>
              <a:spcAft>
                <a:spcPts val="1200"/>
              </a:spcAft>
              <a:defRPr/>
            </a:pPr>
            <a:r>
              <a:rPr lang="en-GB" sz="2200" kern="1200" dirty="0" smtClean="0"/>
              <a:t>Daunting: New topic and process</a:t>
            </a:r>
          </a:p>
          <a:p>
            <a:pPr>
              <a:spcBef>
                <a:spcPts val="0"/>
              </a:spcBef>
              <a:spcAft>
                <a:spcPts val="1200"/>
              </a:spcAft>
              <a:defRPr/>
            </a:pPr>
            <a:endParaRPr lang="en-GB" sz="1200" kern="1200" dirty="0" smtClean="0"/>
          </a:p>
          <a:p>
            <a:pPr>
              <a:spcBef>
                <a:spcPts val="0"/>
              </a:spcBef>
              <a:spcAft>
                <a:spcPts val="1200"/>
              </a:spcAft>
              <a:defRPr/>
            </a:pPr>
            <a:r>
              <a:rPr lang="en-GB" sz="2200" kern="1200" dirty="0"/>
              <a:t>Empowering: Becoming a subject </a:t>
            </a:r>
            <a:r>
              <a:rPr lang="en-GB" sz="2200" kern="1200" dirty="0" smtClean="0"/>
              <a:t>practitioner</a:t>
            </a:r>
          </a:p>
          <a:p>
            <a:pPr>
              <a:spcBef>
                <a:spcPts val="0"/>
              </a:spcBef>
              <a:spcAft>
                <a:spcPts val="1200"/>
              </a:spcAft>
              <a:defRPr/>
            </a:pPr>
            <a:endParaRPr lang="en-GB" sz="1200" kern="1200" dirty="0"/>
          </a:p>
          <a:p>
            <a:pPr>
              <a:spcBef>
                <a:spcPts val="0"/>
              </a:spcBef>
              <a:spcAft>
                <a:spcPts val="1200"/>
              </a:spcAft>
              <a:defRPr/>
            </a:pPr>
            <a:r>
              <a:rPr lang="en-GB" sz="2200" kern="1200" dirty="0"/>
              <a:t>Engaged in upward learning spiral</a:t>
            </a:r>
          </a:p>
          <a:p>
            <a:pPr>
              <a:spcBef>
                <a:spcPts val="0"/>
              </a:spcBef>
              <a:spcAft>
                <a:spcPts val="1200"/>
              </a:spcAft>
              <a:defRPr/>
            </a:pPr>
            <a:endParaRPr lang="en-GB" sz="1200" kern="1200" dirty="0" smtClean="0"/>
          </a:p>
          <a:p>
            <a:pPr>
              <a:spcBef>
                <a:spcPts val="0"/>
              </a:spcBef>
              <a:spcAft>
                <a:spcPts val="1200"/>
              </a:spcAft>
              <a:defRPr/>
            </a:pPr>
            <a:r>
              <a:rPr lang="en-GB" sz="2200" kern="1200" dirty="0" smtClean="0"/>
              <a:t>90</a:t>
            </a:r>
            <a:r>
              <a:rPr lang="en-GB" sz="2200" kern="1200" dirty="0"/>
              <a:t>% is repetitive “graft” of emails, letters, cold calling and pavement walking… 1 </a:t>
            </a:r>
            <a:r>
              <a:rPr lang="en-GB" sz="2200" kern="1200" dirty="0" smtClean="0"/>
              <a:t>response </a:t>
            </a:r>
            <a:r>
              <a:rPr lang="en-GB" sz="2200" kern="1200" dirty="0"/>
              <a:t>makes it all </a:t>
            </a:r>
            <a:r>
              <a:rPr lang="en-GB" sz="2200" kern="1200" dirty="0" smtClean="0"/>
              <a:t>worthwhile</a:t>
            </a:r>
          </a:p>
          <a:p>
            <a:pPr>
              <a:spcBef>
                <a:spcPts val="0"/>
              </a:spcBef>
              <a:spcAft>
                <a:spcPts val="1200"/>
              </a:spcAft>
              <a:defRPr/>
            </a:pPr>
            <a:endParaRPr lang="en-GB" sz="1200" kern="1200" dirty="0" smtClean="0"/>
          </a:p>
          <a:p>
            <a:pPr>
              <a:spcBef>
                <a:spcPts val="0"/>
              </a:spcBef>
              <a:spcAft>
                <a:spcPts val="1200"/>
              </a:spcAft>
              <a:defRPr/>
            </a:pPr>
            <a:r>
              <a:rPr lang="en-GB" sz="2200" kern="1200" dirty="0" smtClean="0"/>
              <a:t>Moved </a:t>
            </a:r>
            <a:r>
              <a:rPr lang="en-GB" sz="2200" kern="1200" dirty="0"/>
              <a:t>from receiver of information to a producer of information</a:t>
            </a:r>
          </a:p>
          <a:p>
            <a:pPr marL="0" indent="0">
              <a:spcBef>
                <a:spcPts val="0"/>
              </a:spcBef>
              <a:spcAft>
                <a:spcPts val="1200"/>
              </a:spcAft>
              <a:buNone/>
              <a:defRPr/>
            </a:pPr>
            <a:endParaRPr lang="en-GB" sz="2200" kern="1200" dirty="0" smtClean="0"/>
          </a:p>
          <a:p>
            <a:pPr>
              <a:spcBef>
                <a:spcPts val="0"/>
              </a:spcBef>
              <a:spcAft>
                <a:spcPts val="1200"/>
              </a:spcAft>
              <a:defRPr/>
            </a:pPr>
            <a:endParaRPr lang="en-GB" sz="2200" kern="1200" dirty="0" smtClean="0"/>
          </a:p>
          <a:p>
            <a:pPr>
              <a:spcBef>
                <a:spcPts val="0"/>
              </a:spcBef>
              <a:spcAft>
                <a:spcPts val="1200"/>
              </a:spcAft>
              <a:defRPr/>
            </a:pPr>
            <a:endParaRPr lang="en-GB" sz="2200" kern="1200" dirty="0" smtClean="0"/>
          </a:p>
          <a:p>
            <a:pPr>
              <a:spcBef>
                <a:spcPts val="0"/>
              </a:spcBef>
              <a:spcAft>
                <a:spcPts val="1200"/>
              </a:spcAft>
              <a:defRPr/>
            </a:pPr>
            <a:endParaRPr lang="en-GB" sz="2200" kern="1200" dirty="0" smtClean="0"/>
          </a:p>
          <a:p>
            <a:pPr>
              <a:spcBef>
                <a:spcPts val="0"/>
              </a:spcBef>
              <a:spcAft>
                <a:spcPts val="1200"/>
              </a:spcAft>
              <a:defRPr/>
            </a:pPr>
            <a:endParaRPr lang="en-GB" sz="2200" kern="1200" dirty="0" smtClean="0"/>
          </a:p>
          <a:p>
            <a:pPr>
              <a:spcBef>
                <a:spcPts val="0"/>
              </a:spcBef>
              <a:spcAft>
                <a:spcPts val="1200"/>
              </a:spcAft>
              <a:defRPr/>
            </a:pPr>
            <a:endParaRPr lang="en-GB" sz="2200" kern="1200" dirty="0" smtClean="0"/>
          </a:p>
          <a:p>
            <a:pPr>
              <a:spcBef>
                <a:spcPts val="0"/>
              </a:spcBef>
              <a:spcAft>
                <a:spcPts val="1200"/>
              </a:spcAft>
              <a:defRPr/>
            </a:pPr>
            <a:endParaRPr lang="en-GB" sz="2200" kern="1200" dirty="0"/>
          </a:p>
          <a:p>
            <a:pPr>
              <a:spcBef>
                <a:spcPts val="0"/>
              </a:spcBef>
              <a:spcAft>
                <a:spcPts val="1200"/>
              </a:spcAft>
              <a:defRPr/>
            </a:pPr>
            <a:endParaRPr lang="en-US" sz="2200" kern="1200" dirty="0" smtClean="0"/>
          </a:p>
        </p:txBody>
      </p:sp>
      <p:sp>
        <p:nvSpPr>
          <p:cNvPr id="19458" name="Title 1"/>
          <p:cNvSpPr>
            <a:spLocks noGrp="1"/>
          </p:cNvSpPr>
          <p:nvPr>
            <p:ph type="title"/>
          </p:nvPr>
        </p:nvSpPr>
        <p:spPr>
          <a:xfrm>
            <a:off x="395288" y="333375"/>
            <a:ext cx="8439150" cy="503238"/>
          </a:xfrm>
        </p:spPr>
        <p:txBody>
          <a:bodyPr/>
          <a:lstStyle/>
          <a:p>
            <a:r>
              <a:rPr lang="en-US" altLang="en-US" sz="3000" b="1" dirty="0" smtClean="0">
                <a:solidFill>
                  <a:schemeClr val="bg1"/>
                </a:solidFill>
                <a:latin typeface="+mn-lt"/>
                <a:ea typeface="MS PGothic" charset="-128"/>
              </a:rPr>
              <a:t>How does it feel to be a Research Assistant?</a:t>
            </a:r>
            <a:endParaRPr lang="en-US" altLang="en-US" sz="3000" b="1" dirty="0">
              <a:solidFill>
                <a:schemeClr val="bg1"/>
              </a:solidFill>
              <a:latin typeface="+mn-lt"/>
              <a:ea typeface="MS PGothic" charset="-128"/>
            </a:endParaRPr>
          </a:p>
        </p:txBody>
      </p:sp>
    </p:spTree>
    <p:extLst>
      <p:ext uri="{BB962C8B-B14F-4D97-AF65-F5344CB8AC3E}">
        <p14:creationId xmlns:p14="http://schemas.microsoft.com/office/powerpoint/2010/main" val="24708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Worcester master">
  <a:themeElements>
    <a:clrScheme name="Worcester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Worcester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Worcester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Worcester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Worcester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Worcester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Worcester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Worcester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Worcester master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Worcester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Worcester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Worcester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Worcester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Worcester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22400</TotalTime>
  <Words>734</Words>
  <Application>Microsoft Office PowerPoint</Application>
  <PresentationFormat>On-screen Show (4:3)</PresentationFormat>
  <Paragraphs>120</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MS PGothic</vt:lpstr>
      <vt:lpstr>MS PGothic</vt:lpstr>
      <vt:lpstr>Arial</vt:lpstr>
      <vt:lpstr>Calibri</vt:lpstr>
      <vt:lpstr>Times</vt:lpstr>
      <vt:lpstr>Wingdings</vt:lpstr>
      <vt:lpstr>Worcester master</vt:lpstr>
      <vt:lpstr>Student engagement beyond the curriculum: Sharing experiences of the VRA programme from student and staff perspectives</vt:lpstr>
      <vt:lpstr>Today’s Session</vt:lpstr>
      <vt:lpstr>VRA Project </vt:lpstr>
      <vt:lpstr>VRA Project Approach </vt:lpstr>
      <vt:lpstr>Project Outcomes  1</vt:lpstr>
      <vt:lpstr>Project Outcomes  1</vt:lpstr>
      <vt:lpstr>Project Outcomes  1</vt:lpstr>
      <vt:lpstr>Project Outcomes  2</vt:lpstr>
      <vt:lpstr>How does it feel to be a Research Assistant?</vt:lpstr>
      <vt:lpstr>21st Century Learning </vt:lpstr>
      <vt:lpstr> Thank You!</vt:lpstr>
    </vt:vector>
  </TitlesOfParts>
  <Company>Linney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LD03</dc:creator>
  <cp:lastModifiedBy>Kay Emblen-Perry</cp:lastModifiedBy>
  <cp:revision>1569</cp:revision>
  <cp:lastPrinted>2017-06-16T07:53:44Z</cp:lastPrinted>
  <dcterms:created xsi:type="dcterms:W3CDTF">2014-09-25T11:48:44Z</dcterms:created>
  <dcterms:modified xsi:type="dcterms:W3CDTF">2017-09-12T15:03:14Z</dcterms:modified>
</cp:coreProperties>
</file>