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82" r:id="rId1"/>
    <p:sldMasterId id="2147484296" r:id="rId2"/>
  </p:sldMasterIdLst>
  <p:notesMasterIdLst>
    <p:notesMasterId r:id="rId21"/>
  </p:notesMasterIdLst>
  <p:sldIdLst>
    <p:sldId id="291" r:id="rId3"/>
    <p:sldId id="343" r:id="rId4"/>
    <p:sldId id="364" r:id="rId5"/>
    <p:sldId id="365" r:id="rId6"/>
    <p:sldId id="366" r:id="rId7"/>
    <p:sldId id="369" r:id="rId8"/>
    <p:sldId id="370" r:id="rId9"/>
    <p:sldId id="371" r:id="rId10"/>
    <p:sldId id="372" r:id="rId11"/>
    <p:sldId id="373" r:id="rId12"/>
    <p:sldId id="374" r:id="rId13"/>
    <p:sldId id="375" r:id="rId14"/>
    <p:sldId id="376" r:id="rId15"/>
    <p:sldId id="377" r:id="rId16"/>
    <p:sldId id="378" r:id="rId17"/>
    <p:sldId id="379" r:id="rId18"/>
    <p:sldId id="368" r:id="rId19"/>
    <p:sldId id="35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26" autoAdjust="0"/>
    <p:restoredTop sz="54382" autoAdjust="0"/>
  </p:normalViewPr>
  <p:slideViewPr>
    <p:cSldViewPr>
      <p:cViewPr>
        <p:scale>
          <a:sx n="120" d="100"/>
          <a:sy n="120" d="100"/>
        </p:scale>
        <p:origin x="578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8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Number of Sorts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0"/>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1"/>
              <c:showVal val="1"/>
              <c:showCatName val="1"/>
              <c:showSerName val="0"/>
              <c:showPercent val="1"/>
              <c:showBubbleSize val="0"/>
              <c:extLst>
                <c:ext xmlns:c15="http://schemas.microsoft.com/office/drawing/2012/chart" uri="{CE6537A1-D6FC-4f65-9D91-7224C49458BB}">
                  <c15:layout/>
                </c:ext>
              </c:extLst>
            </c:dLbl>
            <c:dLbl>
              <c:idx val="1"/>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1"/>
              <c:showVal val="1"/>
              <c:showCatName val="1"/>
              <c:showSerName val="0"/>
              <c:showPercent val="1"/>
              <c:showBubbleSize val="0"/>
              <c:extLst>
                <c:ext xmlns:c15="http://schemas.microsoft.com/office/drawing/2012/chart" uri="{CE6537A1-D6FC-4f65-9D91-7224C49458BB}">
                  <c15:layout/>
                </c:ext>
              </c:extLst>
            </c:dLbl>
            <c:dLbl>
              <c:idx val="2"/>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1"/>
              <c:showVal val="1"/>
              <c:showCatName val="1"/>
              <c:showSerName val="0"/>
              <c:showPercent val="1"/>
              <c:showBubbleSize val="0"/>
            </c:dLbl>
            <c:dLbl>
              <c:idx val="3"/>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solidFill>
                      <a:latin typeface="+mn-lt"/>
                      <a:ea typeface="+mn-ea"/>
                      <a:cs typeface="+mn-cs"/>
                    </a:defRPr>
                  </a:pPr>
                  <a:endParaRPr lang="en-US"/>
                </a:p>
              </c:txPr>
              <c:dLblPos val="outEnd"/>
              <c:showLegendKey val="1"/>
              <c:showVal val="1"/>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Lst>
            </c:dLbl>
            <c:dLbl>
              <c:idx val="4"/>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1"/>
              <c:showVal val="1"/>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1"/>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Primary</c:v>
                </c:pt>
                <c:pt idx="1">
                  <c:v>Secondary</c:v>
                </c:pt>
                <c:pt idx="2">
                  <c:v>Post-Compulsory</c:v>
                </c:pt>
                <c:pt idx="3">
                  <c:v>SENCO</c:v>
                </c:pt>
                <c:pt idx="4">
                  <c:v>Governors</c:v>
                </c:pt>
              </c:strCache>
            </c:strRef>
          </c:cat>
          <c:val>
            <c:numRef>
              <c:f>Sheet1!$B$2:$B$6</c:f>
              <c:numCache>
                <c:formatCode>General</c:formatCode>
                <c:ptCount val="5"/>
                <c:pt idx="0">
                  <c:v>12.0</c:v>
                </c:pt>
                <c:pt idx="1">
                  <c:v>14.0</c:v>
                </c:pt>
                <c:pt idx="2">
                  <c:v>32.0</c:v>
                </c:pt>
                <c:pt idx="3">
                  <c:v>5.0</c:v>
                </c:pt>
                <c:pt idx="4">
                  <c:v>18.0</c:v>
                </c:pt>
              </c:numCache>
            </c:numRef>
          </c:val>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86A186-F2E5-9645-BB86-06D6B3639BBD}" type="doc">
      <dgm:prSet loTypeId="urn:microsoft.com/office/officeart/2005/8/layout/process1" loCatId="" qsTypeId="urn:microsoft.com/office/officeart/2005/8/quickstyle/simple1" qsCatId="simple" csTypeId="urn:microsoft.com/office/officeart/2005/8/colors/colorful5" csCatId="colorful" phldr="1"/>
      <dgm:spPr/>
    </dgm:pt>
    <dgm:pt modelId="{676C4128-E56B-F541-8BC3-E651FA3334DF}">
      <dgm:prSet phldrT="[Text]"/>
      <dgm:spPr/>
      <dgm:t>
        <a:bodyPr/>
        <a:lstStyle/>
        <a:p>
          <a:r>
            <a:rPr lang="en-US" b="1" dirty="0" smtClean="0"/>
            <a:t>QENTER</a:t>
          </a:r>
          <a:br>
            <a:rPr lang="en-US" b="1" dirty="0" smtClean="0"/>
          </a:br>
          <a:r>
            <a:rPr lang="en-US" dirty="0" smtClean="0"/>
            <a:t>Enter sort structure and upload the sorts data</a:t>
          </a:r>
          <a:endParaRPr lang="en-US" dirty="0"/>
        </a:p>
      </dgm:t>
    </dgm:pt>
    <dgm:pt modelId="{784D5B39-D31D-DC42-99BC-662488BA87EC}" type="parTrans" cxnId="{2D763A69-1125-5E46-B52C-66EFE037D818}">
      <dgm:prSet/>
      <dgm:spPr/>
      <dgm:t>
        <a:bodyPr/>
        <a:lstStyle/>
        <a:p>
          <a:endParaRPr lang="en-US"/>
        </a:p>
      </dgm:t>
    </dgm:pt>
    <dgm:pt modelId="{D2B141A5-7708-F44C-9C6D-12FDC07D9DB3}" type="sibTrans" cxnId="{2D763A69-1125-5E46-B52C-66EFE037D818}">
      <dgm:prSet/>
      <dgm:spPr/>
      <dgm:t>
        <a:bodyPr/>
        <a:lstStyle/>
        <a:p>
          <a:endParaRPr lang="en-US"/>
        </a:p>
      </dgm:t>
    </dgm:pt>
    <dgm:pt modelId="{1EAE105C-E271-914B-A787-FD7B814B8693}">
      <dgm:prSet phldrT="[Text]"/>
      <dgm:spPr/>
      <dgm:t>
        <a:bodyPr/>
        <a:lstStyle/>
        <a:p>
          <a:r>
            <a:rPr lang="en-US" b="1" dirty="0" smtClean="0"/>
            <a:t>QANALYZE</a:t>
          </a:r>
          <a:br>
            <a:rPr lang="en-US" b="1" dirty="0" smtClean="0"/>
          </a:br>
          <a:r>
            <a:rPr lang="en-US" dirty="0" smtClean="0"/>
            <a:t>Perform the final Q analysis of the rotated factors</a:t>
          </a:r>
          <a:endParaRPr lang="en-US" dirty="0"/>
        </a:p>
      </dgm:t>
    </dgm:pt>
    <dgm:pt modelId="{E81CEDC4-9308-B54F-A8F1-25ABEA5B1919}" type="parTrans" cxnId="{0E287433-0AC9-904C-BF0E-C5E44AEF99C2}">
      <dgm:prSet/>
      <dgm:spPr/>
      <dgm:t>
        <a:bodyPr/>
        <a:lstStyle/>
        <a:p>
          <a:endParaRPr lang="en-US"/>
        </a:p>
      </dgm:t>
    </dgm:pt>
    <dgm:pt modelId="{E911D043-0333-4D4A-ABEF-C21B14B47063}" type="sibTrans" cxnId="{0E287433-0AC9-904C-BF0E-C5E44AEF99C2}">
      <dgm:prSet/>
      <dgm:spPr/>
      <dgm:t>
        <a:bodyPr/>
        <a:lstStyle/>
        <a:p>
          <a:endParaRPr lang="en-US"/>
        </a:p>
      </dgm:t>
    </dgm:pt>
    <dgm:pt modelId="{FDC80940-7ABA-1445-9496-5385CC02F940}">
      <dgm:prSet phldrT="[Text]"/>
      <dgm:spPr/>
      <dgm:t>
        <a:bodyPr/>
        <a:lstStyle/>
        <a:p>
          <a:r>
            <a:rPr lang="en-US" b="1" dirty="0" smtClean="0"/>
            <a:t>QPCA</a:t>
          </a:r>
          <a:br>
            <a:rPr lang="en-US" b="1" dirty="0" smtClean="0"/>
          </a:br>
          <a:r>
            <a:rPr lang="en-US" dirty="0" smtClean="0"/>
            <a:t>Perform a Principal Components factor </a:t>
          </a:r>
          <a:r>
            <a:rPr lang="en-US" dirty="0" smtClean="0"/>
            <a:t>analysis</a:t>
          </a:r>
          <a:endParaRPr lang="en-US" dirty="0"/>
        </a:p>
      </dgm:t>
    </dgm:pt>
    <dgm:pt modelId="{320AC8A4-FDC8-3740-AF73-5A8C34EA0ACE}" type="parTrans" cxnId="{8B482489-0E84-0D4E-B22A-E15A10E693E1}">
      <dgm:prSet/>
      <dgm:spPr/>
      <dgm:t>
        <a:bodyPr/>
        <a:lstStyle/>
        <a:p>
          <a:endParaRPr lang="en-US"/>
        </a:p>
      </dgm:t>
    </dgm:pt>
    <dgm:pt modelId="{EECA779F-064B-044F-9288-377383005BBF}" type="sibTrans" cxnId="{8B482489-0E84-0D4E-B22A-E15A10E693E1}">
      <dgm:prSet/>
      <dgm:spPr/>
      <dgm:t>
        <a:bodyPr/>
        <a:lstStyle/>
        <a:p>
          <a:endParaRPr lang="en-US"/>
        </a:p>
      </dgm:t>
    </dgm:pt>
    <dgm:pt modelId="{DAADEE54-D445-044E-945E-187B118FBF2D}">
      <dgm:prSet phldrT="[Text]"/>
      <dgm:spPr/>
      <dgm:t>
        <a:bodyPr/>
        <a:lstStyle/>
        <a:p>
          <a:r>
            <a:rPr lang="en-US" b="1" dirty="0" smtClean="0"/>
            <a:t>QVARIMAX</a:t>
          </a:r>
          <a:br>
            <a:rPr lang="en-US" b="1" dirty="0" smtClean="0"/>
          </a:br>
          <a:r>
            <a:rPr lang="en-US" dirty="0" smtClean="0"/>
            <a:t>Perform a </a:t>
          </a:r>
          <a:r>
            <a:rPr lang="en-US" dirty="0" err="1" smtClean="0"/>
            <a:t>varimax</a:t>
          </a:r>
          <a:r>
            <a:rPr lang="en-US" dirty="0" smtClean="0"/>
            <a:t> rotation of the factors</a:t>
          </a:r>
        </a:p>
      </dgm:t>
    </dgm:pt>
    <dgm:pt modelId="{A14F98FD-7103-194D-B5FB-FBA5C7E65B39}" type="parTrans" cxnId="{086920AF-EF7B-CB47-BF0F-34EEB8C7C877}">
      <dgm:prSet/>
      <dgm:spPr/>
      <dgm:t>
        <a:bodyPr/>
        <a:lstStyle/>
        <a:p>
          <a:endParaRPr lang="en-US"/>
        </a:p>
      </dgm:t>
    </dgm:pt>
    <dgm:pt modelId="{6CCB4661-A9D0-5146-8EFC-E226CD138D50}" type="sibTrans" cxnId="{086920AF-EF7B-CB47-BF0F-34EEB8C7C877}">
      <dgm:prSet/>
      <dgm:spPr/>
      <dgm:t>
        <a:bodyPr/>
        <a:lstStyle/>
        <a:p>
          <a:endParaRPr lang="en-US"/>
        </a:p>
      </dgm:t>
    </dgm:pt>
    <dgm:pt modelId="{7F89C21B-6A02-C841-AD15-EFB2ECCAB59D}">
      <dgm:prSet phldrT="[Text]"/>
      <dgm:spPr/>
      <dgm:t>
        <a:bodyPr/>
        <a:lstStyle/>
        <a:p>
          <a:r>
            <a:rPr lang="en-US" b="1" dirty="0" smtClean="0"/>
            <a:t>STATES</a:t>
          </a:r>
          <a:r>
            <a:rPr lang="en-US" dirty="0" smtClean="0"/>
            <a:t/>
          </a:r>
          <a:br>
            <a:rPr lang="en-US" dirty="0" smtClean="0"/>
          </a:br>
          <a:r>
            <a:rPr lang="en-US" dirty="0" smtClean="0"/>
            <a:t>Enter the statements</a:t>
          </a:r>
          <a:endParaRPr lang="en-US" dirty="0"/>
        </a:p>
      </dgm:t>
    </dgm:pt>
    <dgm:pt modelId="{BDAA8991-BE66-FB42-B2AB-6435E81D73FC}" type="parTrans" cxnId="{6F463B4F-1BE3-0F4E-8451-FDD776BC1198}">
      <dgm:prSet/>
      <dgm:spPr/>
      <dgm:t>
        <a:bodyPr/>
        <a:lstStyle/>
        <a:p>
          <a:endParaRPr lang="en-US"/>
        </a:p>
      </dgm:t>
    </dgm:pt>
    <dgm:pt modelId="{57297E77-00E2-CD4A-8870-9188498DA15B}" type="sibTrans" cxnId="{6F463B4F-1BE3-0F4E-8451-FDD776BC1198}">
      <dgm:prSet/>
      <dgm:spPr/>
      <dgm:t>
        <a:bodyPr/>
        <a:lstStyle/>
        <a:p>
          <a:endParaRPr lang="en-US"/>
        </a:p>
      </dgm:t>
    </dgm:pt>
    <dgm:pt modelId="{1DC71FF4-C627-8242-843F-24CED0DC8AB2}" type="pres">
      <dgm:prSet presAssocID="{ED86A186-F2E5-9645-BB86-06D6B3639BBD}" presName="Name0" presStyleCnt="0">
        <dgm:presLayoutVars>
          <dgm:dir/>
          <dgm:resizeHandles val="exact"/>
        </dgm:presLayoutVars>
      </dgm:prSet>
      <dgm:spPr/>
    </dgm:pt>
    <dgm:pt modelId="{42BE3922-75A0-E54D-BBA8-573F96F265FA}" type="pres">
      <dgm:prSet presAssocID="{7F89C21B-6A02-C841-AD15-EFB2ECCAB59D}" presName="node" presStyleLbl="node1" presStyleIdx="0" presStyleCnt="5">
        <dgm:presLayoutVars>
          <dgm:bulletEnabled val="1"/>
        </dgm:presLayoutVars>
      </dgm:prSet>
      <dgm:spPr/>
      <dgm:t>
        <a:bodyPr/>
        <a:lstStyle/>
        <a:p>
          <a:endParaRPr lang="en-US"/>
        </a:p>
      </dgm:t>
    </dgm:pt>
    <dgm:pt modelId="{728EE607-9FB4-694D-9DF8-D09CA1F7E18E}" type="pres">
      <dgm:prSet presAssocID="{57297E77-00E2-CD4A-8870-9188498DA15B}" presName="sibTrans" presStyleLbl="sibTrans2D1" presStyleIdx="0" presStyleCnt="4"/>
      <dgm:spPr/>
      <dgm:t>
        <a:bodyPr/>
        <a:lstStyle/>
        <a:p>
          <a:endParaRPr lang="en-US"/>
        </a:p>
      </dgm:t>
    </dgm:pt>
    <dgm:pt modelId="{A95D3B64-E90D-6042-AFB5-97A988D50881}" type="pres">
      <dgm:prSet presAssocID="{57297E77-00E2-CD4A-8870-9188498DA15B}" presName="connectorText" presStyleLbl="sibTrans2D1" presStyleIdx="0" presStyleCnt="4"/>
      <dgm:spPr/>
      <dgm:t>
        <a:bodyPr/>
        <a:lstStyle/>
        <a:p>
          <a:endParaRPr lang="en-US"/>
        </a:p>
      </dgm:t>
    </dgm:pt>
    <dgm:pt modelId="{E4CF9292-8C6A-5744-A72B-3E433D39E8AD}" type="pres">
      <dgm:prSet presAssocID="{676C4128-E56B-F541-8BC3-E651FA3334DF}" presName="node" presStyleLbl="node1" presStyleIdx="1" presStyleCnt="5">
        <dgm:presLayoutVars>
          <dgm:bulletEnabled val="1"/>
        </dgm:presLayoutVars>
      </dgm:prSet>
      <dgm:spPr/>
      <dgm:t>
        <a:bodyPr/>
        <a:lstStyle/>
        <a:p>
          <a:endParaRPr lang="en-US"/>
        </a:p>
      </dgm:t>
    </dgm:pt>
    <dgm:pt modelId="{F39C42D1-CDAB-3B40-823F-C9C223CE2C7A}" type="pres">
      <dgm:prSet presAssocID="{D2B141A5-7708-F44C-9C6D-12FDC07D9DB3}" presName="sibTrans" presStyleLbl="sibTrans2D1" presStyleIdx="1" presStyleCnt="4"/>
      <dgm:spPr/>
      <dgm:t>
        <a:bodyPr/>
        <a:lstStyle/>
        <a:p>
          <a:endParaRPr lang="en-US"/>
        </a:p>
      </dgm:t>
    </dgm:pt>
    <dgm:pt modelId="{4BEEEA63-01D9-094B-B98B-8EE8348513AE}" type="pres">
      <dgm:prSet presAssocID="{D2B141A5-7708-F44C-9C6D-12FDC07D9DB3}" presName="connectorText" presStyleLbl="sibTrans2D1" presStyleIdx="1" presStyleCnt="4"/>
      <dgm:spPr/>
      <dgm:t>
        <a:bodyPr/>
        <a:lstStyle/>
        <a:p>
          <a:endParaRPr lang="en-US"/>
        </a:p>
      </dgm:t>
    </dgm:pt>
    <dgm:pt modelId="{9717C628-F759-6B46-83BA-76A57B5CDE4F}" type="pres">
      <dgm:prSet presAssocID="{FDC80940-7ABA-1445-9496-5385CC02F940}" presName="node" presStyleLbl="node1" presStyleIdx="2" presStyleCnt="5">
        <dgm:presLayoutVars>
          <dgm:bulletEnabled val="1"/>
        </dgm:presLayoutVars>
      </dgm:prSet>
      <dgm:spPr/>
      <dgm:t>
        <a:bodyPr/>
        <a:lstStyle/>
        <a:p>
          <a:endParaRPr lang="en-US"/>
        </a:p>
      </dgm:t>
    </dgm:pt>
    <dgm:pt modelId="{BC9A04D3-C1A3-DD4D-8517-EF1A6B7C2A06}" type="pres">
      <dgm:prSet presAssocID="{EECA779F-064B-044F-9288-377383005BBF}" presName="sibTrans" presStyleLbl="sibTrans2D1" presStyleIdx="2" presStyleCnt="4"/>
      <dgm:spPr/>
      <dgm:t>
        <a:bodyPr/>
        <a:lstStyle/>
        <a:p>
          <a:endParaRPr lang="en-US"/>
        </a:p>
      </dgm:t>
    </dgm:pt>
    <dgm:pt modelId="{32FA91BC-D7A4-014A-9A57-3F8B20685FF3}" type="pres">
      <dgm:prSet presAssocID="{EECA779F-064B-044F-9288-377383005BBF}" presName="connectorText" presStyleLbl="sibTrans2D1" presStyleIdx="2" presStyleCnt="4"/>
      <dgm:spPr/>
      <dgm:t>
        <a:bodyPr/>
        <a:lstStyle/>
        <a:p>
          <a:endParaRPr lang="en-US"/>
        </a:p>
      </dgm:t>
    </dgm:pt>
    <dgm:pt modelId="{14004FAB-2A63-C44D-BB83-31E879C7D21A}" type="pres">
      <dgm:prSet presAssocID="{DAADEE54-D445-044E-945E-187B118FBF2D}" presName="node" presStyleLbl="node1" presStyleIdx="3" presStyleCnt="5">
        <dgm:presLayoutVars>
          <dgm:bulletEnabled val="1"/>
        </dgm:presLayoutVars>
      </dgm:prSet>
      <dgm:spPr/>
      <dgm:t>
        <a:bodyPr/>
        <a:lstStyle/>
        <a:p>
          <a:endParaRPr lang="en-US"/>
        </a:p>
      </dgm:t>
    </dgm:pt>
    <dgm:pt modelId="{E611CD38-EC47-504D-8B98-3AFB9977849C}" type="pres">
      <dgm:prSet presAssocID="{6CCB4661-A9D0-5146-8EFC-E226CD138D50}" presName="sibTrans" presStyleLbl="sibTrans2D1" presStyleIdx="3" presStyleCnt="4"/>
      <dgm:spPr/>
      <dgm:t>
        <a:bodyPr/>
        <a:lstStyle/>
        <a:p>
          <a:endParaRPr lang="en-US"/>
        </a:p>
      </dgm:t>
    </dgm:pt>
    <dgm:pt modelId="{745CB295-E45C-644F-80EA-A59CC1DBEB1C}" type="pres">
      <dgm:prSet presAssocID="{6CCB4661-A9D0-5146-8EFC-E226CD138D50}" presName="connectorText" presStyleLbl="sibTrans2D1" presStyleIdx="3" presStyleCnt="4"/>
      <dgm:spPr/>
      <dgm:t>
        <a:bodyPr/>
        <a:lstStyle/>
        <a:p>
          <a:endParaRPr lang="en-US"/>
        </a:p>
      </dgm:t>
    </dgm:pt>
    <dgm:pt modelId="{8C91106E-8C73-5A48-BDA6-E62F60ACA7D5}" type="pres">
      <dgm:prSet presAssocID="{1EAE105C-E271-914B-A787-FD7B814B8693}" presName="node" presStyleLbl="node1" presStyleIdx="4" presStyleCnt="5">
        <dgm:presLayoutVars>
          <dgm:bulletEnabled val="1"/>
        </dgm:presLayoutVars>
      </dgm:prSet>
      <dgm:spPr/>
      <dgm:t>
        <a:bodyPr/>
        <a:lstStyle/>
        <a:p>
          <a:endParaRPr lang="en-US"/>
        </a:p>
      </dgm:t>
    </dgm:pt>
  </dgm:ptLst>
  <dgm:cxnLst>
    <dgm:cxn modelId="{369BA40B-2A3B-B74D-A004-9420FF14A7D9}" type="presOf" srcId="{57297E77-00E2-CD4A-8870-9188498DA15B}" destId="{A95D3B64-E90D-6042-AFB5-97A988D50881}" srcOrd="1" destOrd="0" presId="urn:microsoft.com/office/officeart/2005/8/layout/process1"/>
    <dgm:cxn modelId="{949130BC-758E-F742-9D38-EEDAD2F7DDCA}" type="presOf" srcId="{DAADEE54-D445-044E-945E-187B118FBF2D}" destId="{14004FAB-2A63-C44D-BB83-31E879C7D21A}" srcOrd="0" destOrd="0" presId="urn:microsoft.com/office/officeart/2005/8/layout/process1"/>
    <dgm:cxn modelId="{437C4288-0F92-6A43-86AB-402F813EA9A0}" type="presOf" srcId="{57297E77-00E2-CD4A-8870-9188498DA15B}" destId="{728EE607-9FB4-694D-9DF8-D09CA1F7E18E}" srcOrd="0" destOrd="0" presId="urn:microsoft.com/office/officeart/2005/8/layout/process1"/>
    <dgm:cxn modelId="{341F802A-138D-C943-8996-98A0B5003165}" type="presOf" srcId="{D2B141A5-7708-F44C-9C6D-12FDC07D9DB3}" destId="{F39C42D1-CDAB-3B40-823F-C9C223CE2C7A}" srcOrd="0" destOrd="0" presId="urn:microsoft.com/office/officeart/2005/8/layout/process1"/>
    <dgm:cxn modelId="{BCDDCA84-DEC1-0446-A1E0-6CF61F4ACCB6}" type="presOf" srcId="{676C4128-E56B-F541-8BC3-E651FA3334DF}" destId="{E4CF9292-8C6A-5744-A72B-3E433D39E8AD}" srcOrd="0" destOrd="0" presId="urn:microsoft.com/office/officeart/2005/8/layout/process1"/>
    <dgm:cxn modelId="{BA34AC01-874F-D949-BD8C-335E47521825}" type="presOf" srcId="{6CCB4661-A9D0-5146-8EFC-E226CD138D50}" destId="{745CB295-E45C-644F-80EA-A59CC1DBEB1C}" srcOrd="1" destOrd="0" presId="urn:microsoft.com/office/officeart/2005/8/layout/process1"/>
    <dgm:cxn modelId="{743B0168-5137-214C-9D80-79A5CCF54105}" type="presOf" srcId="{ED86A186-F2E5-9645-BB86-06D6B3639BBD}" destId="{1DC71FF4-C627-8242-843F-24CED0DC8AB2}" srcOrd="0" destOrd="0" presId="urn:microsoft.com/office/officeart/2005/8/layout/process1"/>
    <dgm:cxn modelId="{E1AA334B-DCDB-D446-9001-F7C7FDF37144}" type="presOf" srcId="{1EAE105C-E271-914B-A787-FD7B814B8693}" destId="{8C91106E-8C73-5A48-BDA6-E62F60ACA7D5}" srcOrd="0" destOrd="0" presId="urn:microsoft.com/office/officeart/2005/8/layout/process1"/>
    <dgm:cxn modelId="{2D763A69-1125-5E46-B52C-66EFE037D818}" srcId="{ED86A186-F2E5-9645-BB86-06D6B3639BBD}" destId="{676C4128-E56B-F541-8BC3-E651FA3334DF}" srcOrd="1" destOrd="0" parTransId="{784D5B39-D31D-DC42-99BC-662488BA87EC}" sibTransId="{D2B141A5-7708-F44C-9C6D-12FDC07D9DB3}"/>
    <dgm:cxn modelId="{941B1D1F-B9AE-D242-BC53-529D41D8B398}" type="presOf" srcId="{EECA779F-064B-044F-9288-377383005BBF}" destId="{BC9A04D3-C1A3-DD4D-8517-EF1A6B7C2A06}" srcOrd="0" destOrd="0" presId="urn:microsoft.com/office/officeart/2005/8/layout/process1"/>
    <dgm:cxn modelId="{8B482489-0E84-0D4E-B22A-E15A10E693E1}" srcId="{ED86A186-F2E5-9645-BB86-06D6B3639BBD}" destId="{FDC80940-7ABA-1445-9496-5385CC02F940}" srcOrd="2" destOrd="0" parTransId="{320AC8A4-FDC8-3740-AF73-5A8C34EA0ACE}" sibTransId="{EECA779F-064B-044F-9288-377383005BBF}"/>
    <dgm:cxn modelId="{D4328169-B44E-3940-9FFC-89D6DFA21EAF}" type="presOf" srcId="{EECA779F-064B-044F-9288-377383005BBF}" destId="{32FA91BC-D7A4-014A-9A57-3F8B20685FF3}" srcOrd="1" destOrd="0" presId="urn:microsoft.com/office/officeart/2005/8/layout/process1"/>
    <dgm:cxn modelId="{3B5C3C53-BA9F-D248-B078-8173CBE1EDD6}" type="presOf" srcId="{FDC80940-7ABA-1445-9496-5385CC02F940}" destId="{9717C628-F759-6B46-83BA-76A57B5CDE4F}" srcOrd="0" destOrd="0" presId="urn:microsoft.com/office/officeart/2005/8/layout/process1"/>
    <dgm:cxn modelId="{98FB17F9-17E5-9D4B-857E-5A5727560C49}" type="presOf" srcId="{6CCB4661-A9D0-5146-8EFC-E226CD138D50}" destId="{E611CD38-EC47-504D-8B98-3AFB9977849C}" srcOrd="0" destOrd="0" presId="urn:microsoft.com/office/officeart/2005/8/layout/process1"/>
    <dgm:cxn modelId="{9196B5E2-4425-984D-8B07-0919B8597661}" type="presOf" srcId="{7F89C21B-6A02-C841-AD15-EFB2ECCAB59D}" destId="{42BE3922-75A0-E54D-BBA8-573F96F265FA}" srcOrd="0" destOrd="0" presId="urn:microsoft.com/office/officeart/2005/8/layout/process1"/>
    <dgm:cxn modelId="{086920AF-EF7B-CB47-BF0F-34EEB8C7C877}" srcId="{ED86A186-F2E5-9645-BB86-06D6B3639BBD}" destId="{DAADEE54-D445-044E-945E-187B118FBF2D}" srcOrd="3" destOrd="0" parTransId="{A14F98FD-7103-194D-B5FB-FBA5C7E65B39}" sibTransId="{6CCB4661-A9D0-5146-8EFC-E226CD138D50}"/>
    <dgm:cxn modelId="{0E287433-0AC9-904C-BF0E-C5E44AEF99C2}" srcId="{ED86A186-F2E5-9645-BB86-06D6B3639BBD}" destId="{1EAE105C-E271-914B-A787-FD7B814B8693}" srcOrd="4" destOrd="0" parTransId="{E81CEDC4-9308-B54F-A8F1-25ABEA5B1919}" sibTransId="{E911D043-0333-4D4A-ABEF-C21B14B47063}"/>
    <dgm:cxn modelId="{A2401707-54C4-8D47-8437-4CBE1552BAC2}" type="presOf" srcId="{D2B141A5-7708-F44C-9C6D-12FDC07D9DB3}" destId="{4BEEEA63-01D9-094B-B98B-8EE8348513AE}" srcOrd="1" destOrd="0" presId="urn:microsoft.com/office/officeart/2005/8/layout/process1"/>
    <dgm:cxn modelId="{6F463B4F-1BE3-0F4E-8451-FDD776BC1198}" srcId="{ED86A186-F2E5-9645-BB86-06D6B3639BBD}" destId="{7F89C21B-6A02-C841-AD15-EFB2ECCAB59D}" srcOrd="0" destOrd="0" parTransId="{BDAA8991-BE66-FB42-B2AB-6435E81D73FC}" sibTransId="{57297E77-00E2-CD4A-8870-9188498DA15B}"/>
    <dgm:cxn modelId="{100C8286-D760-F243-836A-7DDCCD6C4CB8}" type="presParOf" srcId="{1DC71FF4-C627-8242-843F-24CED0DC8AB2}" destId="{42BE3922-75A0-E54D-BBA8-573F96F265FA}" srcOrd="0" destOrd="0" presId="urn:microsoft.com/office/officeart/2005/8/layout/process1"/>
    <dgm:cxn modelId="{D8AB0A20-2F37-4F48-A7DE-1E62EB6AC1E5}" type="presParOf" srcId="{1DC71FF4-C627-8242-843F-24CED0DC8AB2}" destId="{728EE607-9FB4-694D-9DF8-D09CA1F7E18E}" srcOrd="1" destOrd="0" presId="urn:microsoft.com/office/officeart/2005/8/layout/process1"/>
    <dgm:cxn modelId="{F3346513-AED2-154B-AF30-0F7A47E73E77}" type="presParOf" srcId="{728EE607-9FB4-694D-9DF8-D09CA1F7E18E}" destId="{A95D3B64-E90D-6042-AFB5-97A988D50881}" srcOrd="0" destOrd="0" presId="urn:microsoft.com/office/officeart/2005/8/layout/process1"/>
    <dgm:cxn modelId="{230B8A50-D85D-BA43-91C6-E1B3FF6F2488}" type="presParOf" srcId="{1DC71FF4-C627-8242-843F-24CED0DC8AB2}" destId="{E4CF9292-8C6A-5744-A72B-3E433D39E8AD}" srcOrd="2" destOrd="0" presId="urn:microsoft.com/office/officeart/2005/8/layout/process1"/>
    <dgm:cxn modelId="{F96A504E-C8BB-7B47-A4D6-3246FE94E5E8}" type="presParOf" srcId="{1DC71FF4-C627-8242-843F-24CED0DC8AB2}" destId="{F39C42D1-CDAB-3B40-823F-C9C223CE2C7A}" srcOrd="3" destOrd="0" presId="urn:microsoft.com/office/officeart/2005/8/layout/process1"/>
    <dgm:cxn modelId="{19089F47-D32D-2B4F-83FE-64C4BB2C3EC9}" type="presParOf" srcId="{F39C42D1-CDAB-3B40-823F-C9C223CE2C7A}" destId="{4BEEEA63-01D9-094B-B98B-8EE8348513AE}" srcOrd="0" destOrd="0" presId="urn:microsoft.com/office/officeart/2005/8/layout/process1"/>
    <dgm:cxn modelId="{F9042C26-435A-E545-929A-3B332486D279}" type="presParOf" srcId="{1DC71FF4-C627-8242-843F-24CED0DC8AB2}" destId="{9717C628-F759-6B46-83BA-76A57B5CDE4F}" srcOrd="4" destOrd="0" presId="urn:microsoft.com/office/officeart/2005/8/layout/process1"/>
    <dgm:cxn modelId="{6686DB6F-8FFF-4E4E-AF81-F77B30F58B7F}" type="presParOf" srcId="{1DC71FF4-C627-8242-843F-24CED0DC8AB2}" destId="{BC9A04D3-C1A3-DD4D-8517-EF1A6B7C2A06}" srcOrd="5" destOrd="0" presId="urn:microsoft.com/office/officeart/2005/8/layout/process1"/>
    <dgm:cxn modelId="{E8B06D25-6331-874A-AFAF-C429B538DC9D}" type="presParOf" srcId="{BC9A04D3-C1A3-DD4D-8517-EF1A6B7C2A06}" destId="{32FA91BC-D7A4-014A-9A57-3F8B20685FF3}" srcOrd="0" destOrd="0" presId="urn:microsoft.com/office/officeart/2005/8/layout/process1"/>
    <dgm:cxn modelId="{83D6F029-B30A-2041-A9B7-EE215EC87015}" type="presParOf" srcId="{1DC71FF4-C627-8242-843F-24CED0DC8AB2}" destId="{14004FAB-2A63-C44D-BB83-31E879C7D21A}" srcOrd="6" destOrd="0" presId="urn:microsoft.com/office/officeart/2005/8/layout/process1"/>
    <dgm:cxn modelId="{D8D04D46-28EA-E840-AAFC-9B7120069B48}" type="presParOf" srcId="{1DC71FF4-C627-8242-843F-24CED0DC8AB2}" destId="{E611CD38-EC47-504D-8B98-3AFB9977849C}" srcOrd="7" destOrd="0" presId="urn:microsoft.com/office/officeart/2005/8/layout/process1"/>
    <dgm:cxn modelId="{F44027B0-E7E4-6B4F-B2FD-2E029D990A2A}" type="presParOf" srcId="{E611CD38-EC47-504D-8B98-3AFB9977849C}" destId="{745CB295-E45C-644F-80EA-A59CC1DBEB1C}" srcOrd="0" destOrd="0" presId="urn:microsoft.com/office/officeart/2005/8/layout/process1"/>
    <dgm:cxn modelId="{D7B84E11-334E-A24D-9E8B-798ED7A741D0}" type="presParOf" srcId="{1DC71FF4-C627-8242-843F-24CED0DC8AB2}" destId="{8C91106E-8C73-5A48-BDA6-E62F60ACA7D5}"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E3922-75A0-E54D-BBA8-573F96F265FA}">
      <dsp:nvSpPr>
        <dsp:cNvPr id="0" name=""/>
        <dsp:cNvSpPr/>
      </dsp:nvSpPr>
      <dsp:spPr>
        <a:xfrm>
          <a:off x="3906" y="286947"/>
          <a:ext cx="1211088" cy="130570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STATES</a:t>
          </a:r>
          <a:r>
            <a:rPr lang="en-US" sz="1400" kern="1200" dirty="0" smtClean="0"/>
            <a:t/>
          </a:r>
          <a:br>
            <a:rPr lang="en-US" sz="1400" kern="1200" dirty="0" smtClean="0"/>
          </a:br>
          <a:r>
            <a:rPr lang="en-US" sz="1400" kern="1200" dirty="0" smtClean="0"/>
            <a:t>Enter the statements</a:t>
          </a:r>
          <a:endParaRPr lang="en-US" sz="1400" kern="1200" dirty="0"/>
        </a:p>
      </dsp:txBody>
      <dsp:txXfrm>
        <a:off x="39378" y="322419"/>
        <a:ext cx="1140144" cy="1234761"/>
      </dsp:txXfrm>
    </dsp:sp>
    <dsp:sp modelId="{728EE607-9FB4-694D-9DF8-D09CA1F7E18E}">
      <dsp:nvSpPr>
        <dsp:cNvPr id="0" name=""/>
        <dsp:cNvSpPr/>
      </dsp:nvSpPr>
      <dsp:spPr>
        <a:xfrm>
          <a:off x="1336104" y="789624"/>
          <a:ext cx="256750" cy="30035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336104" y="849694"/>
        <a:ext cx="179725" cy="180210"/>
      </dsp:txXfrm>
    </dsp:sp>
    <dsp:sp modelId="{E4CF9292-8C6A-5744-A72B-3E433D39E8AD}">
      <dsp:nvSpPr>
        <dsp:cNvPr id="0" name=""/>
        <dsp:cNvSpPr/>
      </dsp:nvSpPr>
      <dsp:spPr>
        <a:xfrm>
          <a:off x="1699431" y="286947"/>
          <a:ext cx="1211088" cy="1305705"/>
        </a:xfrm>
        <a:prstGeom prst="roundRect">
          <a:avLst>
            <a:gd name="adj" fmla="val 10000"/>
          </a:avLst>
        </a:prstGeom>
        <a:solidFill>
          <a:schemeClr val="accent5">
            <a:hueOff val="-577"/>
            <a:satOff val="3972"/>
            <a:lumOff val="-80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QENTER</a:t>
          </a:r>
          <a:br>
            <a:rPr lang="en-US" sz="1400" b="1" kern="1200" dirty="0" smtClean="0"/>
          </a:br>
          <a:r>
            <a:rPr lang="en-US" sz="1400" kern="1200" dirty="0" smtClean="0"/>
            <a:t>Enter sort structure and upload the sorts data</a:t>
          </a:r>
          <a:endParaRPr lang="en-US" sz="1400" kern="1200" dirty="0"/>
        </a:p>
      </dsp:txBody>
      <dsp:txXfrm>
        <a:off x="1734903" y="322419"/>
        <a:ext cx="1140144" cy="1234761"/>
      </dsp:txXfrm>
    </dsp:sp>
    <dsp:sp modelId="{F39C42D1-CDAB-3B40-823F-C9C223CE2C7A}">
      <dsp:nvSpPr>
        <dsp:cNvPr id="0" name=""/>
        <dsp:cNvSpPr/>
      </dsp:nvSpPr>
      <dsp:spPr>
        <a:xfrm>
          <a:off x="3031628" y="789624"/>
          <a:ext cx="256750" cy="300350"/>
        </a:xfrm>
        <a:prstGeom prst="rightArrow">
          <a:avLst>
            <a:gd name="adj1" fmla="val 60000"/>
            <a:gd name="adj2" fmla="val 50000"/>
          </a:avLst>
        </a:prstGeom>
        <a:solidFill>
          <a:schemeClr val="accent5">
            <a:hueOff val="-770"/>
            <a:satOff val="5296"/>
            <a:lumOff val="-1072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031628" y="849694"/>
        <a:ext cx="179725" cy="180210"/>
      </dsp:txXfrm>
    </dsp:sp>
    <dsp:sp modelId="{9717C628-F759-6B46-83BA-76A57B5CDE4F}">
      <dsp:nvSpPr>
        <dsp:cNvPr id="0" name=""/>
        <dsp:cNvSpPr/>
      </dsp:nvSpPr>
      <dsp:spPr>
        <a:xfrm>
          <a:off x="3394955" y="286947"/>
          <a:ext cx="1211088" cy="1305705"/>
        </a:xfrm>
        <a:prstGeom prst="roundRect">
          <a:avLst>
            <a:gd name="adj" fmla="val 10000"/>
          </a:avLst>
        </a:prstGeom>
        <a:solidFill>
          <a:schemeClr val="accent5">
            <a:hueOff val="-1155"/>
            <a:satOff val="7944"/>
            <a:lumOff val="-160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QPCA</a:t>
          </a:r>
          <a:br>
            <a:rPr lang="en-US" sz="1400" b="1" kern="1200" dirty="0" smtClean="0"/>
          </a:br>
          <a:r>
            <a:rPr lang="en-US" sz="1400" kern="1200" dirty="0" smtClean="0"/>
            <a:t>Perform a Principal Components factor </a:t>
          </a:r>
          <a:r>
            <a:rPr lang="en-US" sz="1400" kern="1200" dirty="0" smtClean="0"/>
            <a:t>analysis</a:t>
          </a:r>
          <a:endParaRPr lang="en-US" sz="1400" kern="1200" dirty="0"/>
        </a:p>
      </dsp:txBody>
      <dsp:txXfrm>
        <a:off x="3430427" y="322419"/>
        <a:ext cx="1140144" cy="1234761"/>
      </dsp:txXfrm>
    </dsp:sp>
    <dsp:sp modelId="{BC9A04D3-C1A3-DD4D-8517-EF1A6B7C2A06}">
      <dsp:nvSpPr>
        <dsp:cNvPr id="0" name=""/>
        <dsp:cNvSpPr/>
      </dsp:nvSpPr>
      <dsp:spPr>
        <a:xfrm>
          <a:off x="4727153" y="789624"/>
          <a:ext cx="256750" cy="300350"/>
        </a:xfrm>
        <a:prstGeom prst="rightArrow">
          <a:avLst>
            <a:gd name="adj1" fmla="val 60000"/>
            <a:gd name="adj2" fmla="val 50000"/>
          </a:avLst>
        </a:prstGeom>
        <a:solidFill>
          <a:schemeClr val="accent5">
            <a:hueOff val="-1540"/>
            <a:satOff val="10593"/>
            <a:lumOff val="-2143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4727153" y="849694"/>
        <a:ext cx="179725" cy="180210"/>
      </dsp:txXfrm>
    </dsp:sp>
    <dsp:sp modelId="{14004FAB-2A63-C44D-BB83-31E879C7D21A}">
      <dsp:nvSpPr>
        <dsp:cNvPr id="0" name=""/>
        <dsp:cNvSpPr/>
      </dsp:nvSpPr>
      <dsp:spPr>
        <a:xfrm>
          <a:off x="5090479" y="286947"/>
          <a:ext cx="1211088" cy="1305705"/>
        </a:xfrm>
        <a:prstGeom prst="roundRect">
          <a:avLst>
            <a:gd name="adj" fmla="val 10000"/>
          </a:avLst>
        </a:prstGeom>
        <a:solidFill>
          <a:schemeClr val="accent5">
            <a:hueOff val="-1732"/>
            <a:satOff val="11917"/>
            <a:lumOff val="-241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QVARIMAX</a:t>
          </a:r>
          <a:br>
            <a:rPr lang="en-US" sz="1400" b="1" kern="1200" dirty="0" smtClean="0"/>
          </a:br>
          <a:r>
            <a:rPr lang="en-US" sz="1400" kern="1200" dirty="0" smtClean="0"/>
            <a:t>Perform a </a:t>
          </a:r>
          <a:r>
            <a:rPr lang="en-US" sz="1400" kern="1200" dirty="0" err="1" smtClean="0"/>
            <a:t>varimax</a:t>
          </a:r>
          <a:r>
            <a:rPr lang="en-US" sz="1400" kern="1200" dirty="0" smtClean="0"/>
            <a:t> rotation of the factors</a:t>
          </a:r>
        </a:p>
      </dsp:txBody>
      <dsp:txXfrm>
        <a:off x="5125951" y="322419"/>
        <a:ext cx="1140144" cy="1234761"/>
      </dsp:txXfrm>
    </dsp:sp>
    <dsp:sp modelId="{E611CD38-EC47-504D-8B98-3AFB9977849C}">
      <dsp:nvSpPr>
        <dsp:cNvPr id="0" name=""/>
        <dsp:cNvSpPr/>
      </dsp:nvSpPr>
      <dsp:spPr>
        <a:xfrm>
          <a:off x="6422677" y="789624"/>
          <a:ext cx="256750" cy="300350"/>
        </a:xfrm>
        <a:prstGeom prst="rightArrow">
          <a:avLst>
            <a:gd name="adj1" fmla="val 60000"/>
            <a:gd name="adj2" fmla="val 50000"/>
          </a:avLst>
        </a:prstGeom>
        <a:solidFill>
          <a:schemeClr val="accent5">
            <a:hueOff val="-2310"/>
            <a:satOff val="15889"/>
            <a:lumOff val="-321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6422677" y="849694"/>
        <a:ext cx="179725" cy="180210"/>
      </dsp:txXfrm>
    </dsp:sp>
    <dsp:sp modelId="{8C91106E-8C73-5A48-BDA6-E62F60ACA7D5}">
      <dsp:nvSpPr>
        <dsp:cNvPr id="0" name=""/>
        <dsp:cNvSpPr/>
      </dsp:nvSpPr>
      <dsp:spPr>
        <a:xfrm>
          <a:off x="6786004" y="286947"/>
          <a:ext cx="1211088" cy="1305705"/>
        </a:xfrm>
        <a:prstGeom prst="roundRect">
          <a:avLst>
            <a:gd name="adj" fmla="val 10000"/>
          </a:avLst>
        </a:prstGeom>
        <a:solidFill>
          <a:schemeClr val="accent5">
            <a:hueOff val="-2310"/>
            <a:satOff val="15889"/>
            <a:lumOff val="-321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QANALYZE</a:t>
          </a:r>
          <a:br>
            <a:rPr lang="en-US" sz="1400" b="1" kern="1200" dirty="0" smtClean="0"/>
          </a:br>
          <a:r>
            <a:rPr lang="en-US" sz="1400" kern="1200" dirty="0" smtClean="0"/>
            <a:t>Perform the final Q analysis of the rotated factors</a:t>
          </a:r>
          <a:endParaRPr lang="en-US" sz="1400" kern="1200" dirty="0"/>
        </a:p>
      </dsp:txBody>
      <dsp:txXfrm>
        <a:off x="6821476" y="322419"/>
        <a:ext cx="1140144" cy="123476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9924F5-9FF7-4622-9A8A-49A9FAA520B8}" type="datetimeFigureOut">
              <a:rPr lang="en-GB" smtClean="0"/>
              <a:pPr/>
              <a:t>06/07/2017</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3E3D40-D141-4F87-AAEF-B3D9D01C0AFC}" type="slidenum">
              <a:rPr lang="en-GB" smtClean="0"/>
              <a:pPr/>
              <a:t>‹#›</a:t>
            </a:fld>
            <a:endParaRPr lang="en-GB" dirty="0"/>
          </a:p>
        </p:txBody>
      </p:sp>
    </p:spTree>
    <p:extLst>
      <p:ext uri="{BB962C8B-B14F-4D97-AF65-F5344CB8AC3E}">
        <p14:creationId xmlns:p14="http://schemas.microsoft.com/office/powerpoint/2010/main" val="1567108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www.theanalysisfactor.com/confusing-statistical-term-6-factor/"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3E3D40-D141-4F87-AAEF-B3D9D01C0AFC}" type="slidenum">
              <a:rPr lang="en-GB" smtClean="0"/>
              <a:pPr/>
              <a:t>1</a:t>
            </a:fld>
            <a:endParaRPr lang="en-GB" dirty="0"/>
          </a:p>
        </p:txBody>
      </p:sp>
    </p:spTree>
    <p:extLst>
      <p:ext uri="{BB962C8B-B14F-4D97-AF65-F5344CB8AC3E}">
        <p14:creationId xmlns:p14="http://schemas.microsoft.com/office/powerpoint/2010/main" val="1933841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3E3D40-D141-4F87-AAEF-B3D9D01C0AFC}" type="slidenum">
              <a:rPr lang="en-GB" smtClean="0"/>
              <a:pPr/>
              <a:t>3</a:t>
            </a:fld>
            <a:endParaRPr lang="en-GB" dirty="0"/>
          </a:p>
        </p:txBody>
      </p:sp>
    </p:spTree>
    <p:extLst>
      <p:ext uri="{BB962C8B-B14F-4D97-AF65-F5344CB8AC3E}">
        <p14:creationId xmlns:p14="http://schemas.microsoft.com/office/powerpoint/2010/main" val="3427718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Using factor analysis reduces and simplifies the data. </a:t>
            </a:r>
            <a:r>
              <a:rPr lang="en-US" sz="1200" b="0" i="0" kern="1200" baseline="0" dirty="0" smtClean="0">
                <a:solidFill>
                  <a:schemeClr val="tx1"/>
                </a:solidFill>
                <a:effectLst/>
                <a:latin typeface="+mn-lt"/>
                <a:ea typeface="+mn-ea"/>
                <a:cs typeface="+mn-cs"/>
              </a:rPr>
              <a:t> </a:t>
            </a: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 factor is an latent (unmeasured/unobserved) variable that expresses itself through its relationship with other measured variables.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program looks first for the strongest correlations between variables and the latent </a:t>
            </a:r>
            <a:r>
              <a:rPr lang="en-US" sz="1200" b="0" i="0" u="sng" kern="1200" dirty="0" smtClean="0">
                <a:solidFill>
                  <a:schemeClr val="tx1"/>
                </a:solidFill>
                <a:effectLst/>
                <a:latin typeface="+mn-lt"/>
                <a:ea typeface="+mn-ea"/>
                <a:cs typeface="+mn-cs"/>
                <a:hlinkClick r:id="rId3"/>
              </a:rPr>
              <a:t>factor</a:t>
            </a:r>
            <a:r>
              <a:rPr lang="en-US" sz="1200" b="0" i="0" kern="1200" dirty="0" smtClean="0">
                <a:solidFill>
                  <a:schemeClr val="tx1"/>
                </a:solidFill>
                <a:effectLst/>
                <a:latin typeface="+mn-lt"/>
                <a:ea typeface="+mn-ea"/>
                <a:cs typeface="+mn-cs"/>
              </a:rPr>
              <a:t>, and makes that Factor 1.</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factor analysis program then looks for the second set of correlations and calls it Factor 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QPCA - </a:t>
            </a:r>
            <a:r>
              <a:rPr lang="en-US" sz="1200" b="1" i="0" kern="1200" dirty="0" smtClean="0">
                <a:solidFill>
                  <a:schemeClr val="tx1"/>
                </a:solidFill>
                <a:effectLst/>
                <a:latin typeface="+mn-lt"/>
                <a:ea typeface="+mn-ea"/>
                <a:cs typeface="+mn-cs"/>
              </a:rPr>
              <a:t>Principal Components </a:t>
            </a:r>
            <a:r>
              <a:rPr lang="en-US" sz="1200" b="0" i="0" kern="1200" dirty="0" smtClean="0">
                <a:solidFill>
                  <a:schemeClr val="tx1"/>
                </a:solidFill>
                <a:effectLst/>
                <a:latin typeface="+mn-lt"/>
                <a:ea typeface="+mn-ea"/>
                <a:cs typeface="+mn-cs"/>
              </a:rPr>
              <a:t>analysis is the default method of factor extraction in statistical packages like SPSS.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absolute and relative sizes of the Eigenvalues are of some importance when deciding on how many factors to keep for rotation. Eigenvalues are the variances of the factors.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PCA converts a set of observations of possibly correlated variables into a set of values of </a:t>
            </a:r>
            <a:r>
              <a:rPr lang="en-US" sz="1200" b="1" i="0" kern="1200" dirty="0" smtClean="0">
                <a:solidFill>
                  <a:schemeClr val="tx1"/>
                </a:solidFill>
                <a:effectLst/>
                <a:latin typeface="+mn-lt"/>
                <a:ea typeface="+mn-ea"/>
                <a:cs typeface="+mn-cs"/>
              </a:rPr>
              <a:t>linearly uncorrelated </a:t>
            </a:r>
            <a:r>
              <a:rPr lang="en-US" sz="1200" b="0" i="0" kern="1200" dirty="0" smtClean="0">
                <a:solidFill>
                  <a:schemeClr val="tx1"/>
                </a:solidFill>
                <a:effectLst/>
                <a:latin typeface="+mn-lt"/>
                <a:ea typeface="+mn-ea"/>
                <a:cs typeface="+mn-cs"/>
              </a:rPr>
              <a:t>variables.</a:t>
            </a:r>
            <a:r>
              <a:rPr lang="en-US" sz="1200" b="0" i="0" kern="1200" baseline="0" dirty="0" smtClean="0">
                <a:solidFill>
                  <a:schemeClr val="tx1"/>
                </a:solidFill>
                <a:effectLst/>
                <a:latin typeface="+mn-lt"/>
                <a:ea typeface="+mn-ea"/>
                <a:cs typeface="+mn-cs"/>
              </a:rPr>
              <a:t>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QVARIMAX - </a:t>
            </a:r>
            <a:r>
              <a:rPr lang="en-US" sz="1200" b="0" i="0" kern="1200" dirty="0" err="1" smtClean="0">
                <a:solidFill>
                  <a:schemeClr val="tx1"/>
                </a:solidFill>
                <a:effectLst/>
                <a:latin typeface="+mn-lt"/>
                <a:ea typeface="+mn-ea"/>
                <a:cs typeface="+mn-cs"/>
              </a:rPr>
              <a:t>Varimax</a:t>
            </a:r>
            <a:r>
              <a:rPr lang="en-US" sz="1200" b="0" i="0" kern="1200" dirty="0" smtClean="0">
                <a:solidFill>
                  <a:schemeClr val="tx1"/>
                </a:solidFill>
                <a:effectLst/>
                <a:latin typeface="+mn-lt"/>
                <a:ea typeface="+mn-ea"/>
                <a:cs typeface="+mn-cs"/>
              </a:rPr>
              <a:t> rotation tries to maximize the variance of each of the factors, so the total amount of variance accounted for is redistributed over the three extracted factors.</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ROTATION:</a:t>
            </a:r>
            <a:r>
              <a:rPr lang="en-US" sz="1200" b="0" i="0" kern="1200" dirty="0" smtClean="0">
                <a:solidFill>
                  <a:schemeClr val="tx1"/>
                </a:solidFill>
                <a:effectLst/>
                <a:latin typeface="+mn-lt"/>
                <a:ea typeface="+mn-ea"/>
                <a:cs typeface="+mn-cs"/>
              </a:rPr>
              <a:t> In order to make the location of the axes fit the actual data points better, the program can rotate the axes. Ideally, the rotation will make the factors more easily interpretable.</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Limitation: </a:t>
            </a:r>
            <a:r>
              <a:rPr lang="en-US" sz="1200" b="0" i="0" kern="1200" dirty="0" smtClean="0">
                <a:solidFill>
                  <a:schemeClr val="tx1"/>
                </a:solidFill>
                <a:effectLst/>
                <a:latin typeface="+mn-lt"/>
                <a:ea typeface="+mn-ea"/>
                <a:cs typeface="+mn-cs"/>
              </a:rPr>
              <a:t>Factor analysis is a technique that requires a large sample size.  Factor analysis is based on the correlation matrix of the variables involved, and correlations usually need a large sample size before they stabilize.</a:t>
            </a:r>
            <a:r>
              <a:rPr lang="en-US" sz="1200" b="0" i="0" kern="1200" baseline="0" dirty="0" smtClean="0">
                <a:solidFill>
                  <a:schemeClr val="tx1"/>
                </a:solidFill>
                <a:effectLst/>
                <a:latin typeface="+mn-lt"/>
                <a:ea typeface="+mn-ea"/>
                <a:cs typeface="+mn-cs"/>
              </a:rPr>
              <a:t> Over 300 recommended. </a:t>
            </a:r>
          </a:p>
          <a:p>
            <a:endParaRPr lang="en-US" sz="1200" b="0" i="0" kern="1200" baseline="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Factor in Factor Analysis (from http://</a:t>
            </a:r>
            <a:r>
              <a:rPr lang="en-US" sz="1200" b="1" i="0" kern="1200" dirty="0" err="1" smtClean="0">
                <a:solidFill>
                  <a:schemeClr val="tx1"/>
                </a:solidFill>
                <a:effectLst/>
                <a:latin typeface="+mn-lt"/>
                <a:ea typeface="+mn-ea"/>
                <a:cs typeface="+mn-cs"/>
              </a:rPr>
              <a:t>www.theanalysisfactor.com</a:t>
            </a:r>
            <a:r>
              <a:rPr lang="en-US" sz="1200" b="1" i="0" kern="1200" dirty="0" smtClean="0">
                <a:solidFill>
                  <a:schemeClr val="tx1"/>
                </a:solidFill>
                <a:effectLst/>
                <a:latin typeface="+mn-lt"/>
                <a:ea typeface="+mn-ea"/>
                <a:cs typeface="+mn-cs"/>
              </a:rPr>
              <a:t>/confusing-statistical-term-6-factor/)</a:t>
            </a:r>
          </a:p>
          <a:p>
            <a:r>
              <a:rPr lang="en-US" sz="1200" b="0" i="0" kern="1200" dirty="0" smtClean="0">
                <a:solidFill>
                  <a:schemeClr val="tx1"/>
                </a:solidFill>
                <a:effectLst/>
                <a:latin typeface="+mn-lt"/>
                <a:ea typeface="+mn-ea"/>
                <a:cs typeface="+mn-cs"/>
              </a:rPr>
              <a:t>In factor analysis, a factor is an latent (unmeasured) variable that expresses itself through its relationship with other measured variables.</a:t>
            </a:r>
          </a:p>
          <a:p>
            <a:r>
              <a:rPr lang="en-US" sz="1200" b="0" i="0" kern="1200" dirty="0" smtClean="0">
                <a:solidFill>
                  <a:schemeClr val="tx1"/>
                </a:solidFill>
                <a:effectLst/>
                <a:latin typeface="+mn-lt"/>
                <a:ea typeface="+mn-ea"/>
                <a:cs typeface="+mn-cs"/>
              </a:rPr>
              <a:t>Take for example a variable like leadership. We may want to measure a person’s or an organization’s leadership style, but this is the kind of construct that would be impossible to measure using a single variable. It’s just too abstract and multifaceted, although it does represent a single concept.</a:t>
            </a:r>
          </a:p>
          <a:p>
            <a:r>
              <a:rPr lang="en-US" sz="1200" b="0" i="0" kern="1200" dirty="0" smtClean="0">
                <a:solidFill>
                  <a:schemeClr val="tx1"/>
                </a:solidFill>
                <a:effectLst/>
                <a:latin typeface="+mn-lt"/>
                <a:ea typeface="+mn-ea"/>
                <a:cs typeface="+mn-cs"/>
              </a:rPr>
              <a:t>So instead, you may have to develop the scale with many items, each of which measures some more measurable part of leadership. The idea would be that there is an underlying unmeasurable factor, leadership, that causes people to respond in certain patterns on the many items on the scale.</a:t>
            </a:r>
          </a:p>
          <a:p>
            <a:r>
              <a:rPr lang="en-US" sz="1200" b="0" i="0" kern="1200" dirty="0" smtClean="0">
                <a:solidFill>
                  <a:schemeClr val="tx1"/>
                </a:solidFill>
                <a:effectLst/>
                <a:latin typeface="+mn-lt"/>
                <a:ea typeface="+mn-ea"/>
                <a:cs typeface="+mn-cs"/>
              </a:rPr>
              <a:t>The purpose of factor analysis is to analyze these patterns of response as a way of getting at this underlying factor. Factor analysis also allows you to use the weighted item responses to create what are called factor scores.  These represent a single score for each person on the factor.</a:t>
            </a:r>
          </a:p>
          <a:p>
            <a:r>
              <a:rPr lang="en-US" sz="1200" b="0" i="0" kern="1200" dirty="0" smtClean="0">
                <a:solidFill>
                  <a:schemeClr val="tx1"/>
                </a:solidFill>
                <a:effectLst/>
                <a:latin typeface="+mn-lt"/>
                <a:ea typeface="+mn-ea"/>
                <a:cs typeface="+mn-cs"/>
              </a:rPr>
              <a:t>Factor scores are nice because they allow you to use a single variable as a measure of the factor in the other analyses, rather than a set of items.</a:t>
            </a:r>
          </a:p>
          <a:p>
            <a:endParaRPr lang="en-US" sz="1200" b="0" i="0" kern="1200" baseline="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3E3D40-D141-4F87-AAEF-B3D9D01C0AFC}" type="slidenum">
              <a:rPr lang="en-GB" smtClean="0"/>
              <a:pPr/>
              <a:t>11</a:t>
            </a:fld>
            <a:endParaRPr lang="en-GB" dirty="0"/>
          </a:p>
        </p:txBody>
      </p:sp>
    </p:spTree>
    <p:extLst>
      <p:ext uri="{BB962C8B-B14F-4D97-AF65-F5344CB8AC3E}">
        <p14:creationId xmlns:p14="http://schemas.microsoft.com/office/powerpoint/2010/main" val="699965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emf"/><Relationship Id="rId3"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Rectangle 7"/>
          <p:cNvSpPr>
            <a:spLocks noChangeArrowheads="1"/>
          </p:cNvSpPr>
          <p:nvPr userDrawn="1"/>
        </p:nvSpPr>
        <p:spPr bwMode="auto">
          <a:xfrm>
            <a:off x="-36513" y="0"/>
            <a:ext cx="9288463" cy="6858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190500"/>
            <a:ext cx="87122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5"/>
          <p:cNvCxnSpPr>
            <a:cxnSpLocks noChangeShapeType="1"/>
          </p:cNvCxnSpPr>
          <p:nvPr userDrawn="1"/>
        </p:nvCxnSpPr>
        <p:spPr bwMode="auto">
          <a:xfrm>
            <a:off x="7043738" y="5589588"/>
            <a:ext cx="0" cy="871537"/>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cxnSp>
      <p:pic>
        <p:nvPicPr>
          <p:cNvPr id="8" name="Picture 13" descr="uw-logo-white"/>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61213" y="5683250"/>
            <a:ext cx="15144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043608" y="1268760"/>
            <a:ext cx="7200800" cy="1470025"/>
          </a:xfrm>
        </p:spPr>
        <p:txBody>
          <a:bodyPr anchor="b"/>
          <a:lstStyle>
            <a:lvl1pPr>
              <a:defRPr sz="4000" baseline="0">
                <a:solidFill>
                  <a:schemeClr val="bg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043608" y="2826104"/>
            <a:ext cx="7200800" cy="1296144"/>
          </a:xfrm>
        </p:spPr>
        <p:txBody>
          <a:bodyPr/>
          <a:lstStyle>
            <a:lvl1pPr marL="0" indent="0" algn="l">
              <a:buNone/>
              <a:defRPr sz="2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
        <p:nvSpPr>
          <p:cNvPr id="19" name="Text Placeholder 18"/>
          <p:cNvSpPr>
            <a:spLocks noGrp="1"/>
          </p:cNvSpPr>
          <p:nvPr>
            <p:ph type="body" sz="quarter" idx="10"/>
          </p:nvPr>
        </p:nvSpPr>
        <p:spPr>
          <a:xfrm>
            <a:off x="1043608" y="4221088"/>
            <a:ext cx="7200900" cy="1223962"/>
          </a:xfrm>
        </p:spPr>
        <p:txBody>
          <a:bodyPr/>
          <a:lstStyle>
            <a:lvl1pPr marL="0" indent="0">
              <a:buNone/>
              <a:defRPr sz="1800" strike="noStrike" baseline="0">
                <a:solidFill>
                  <a:srgbClr val="FFFFFF"/>
                </a:solidFill>
              </a:defRPr>
            </a:lvl1pPr>
          </a:lstStyle>
          <a:p>
            <a:pPr lvl="0"/>
            <a:r>
              <a:rPr lang="en-GB" smtClean="0"/>
              <a:t>Click to edit Master text styles</a:t>
            </a:r>
          </a:p>
        </p:txBody>
      </p:sp>
    </p:spTree>
    <p:extLst>
      <p:ext uri="{BB962C8B-B14F-4D97-AF65-F5344CB8AC3E}">
        <p14:creationId xmlns:p14="http://schemas.microsoft.com/office/powerpoint/2010/main" val="1325930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1115616" y="548680"/>
            <a:ext cx="6912768" cy="1080120"/>
          </a:xfrm>
        </p:spPr>
        <p:txBody>
          <a:bodyPr anchor="b"/>
          <a:lstStyle>
            <a:lvl1pPr>
              <a:defRPr sz="3200"/>
            </a:lvl1pPr>
          </a:lstStyle>
          <a:p>
            <a:r>
              <a:rPr lang="en-GB" smtClean="0"/>
              <a:t>Click to edit Master title style</a:t>
            </a:r>
            <a:endParaRPr lang="en-GB" dirty="0"/>
          </a:p>
        </p:txBody>
      </p:sp>
      <p:sp>
        <p:nvSpPr>
          <p:cNvPr id="15" name="Text Placeholder 14"/>
          <p:cNvSpPr>
            <a:spLocks noGrp="1"/>
          </p:cNvSpPr>
          <p:nvPr>
            <p:ph type="body" sz="quarter" idx="10"/>
          </p:nvPr>
        </p:nvSpPr>
        <p:spPr>
          <a:xfrm>
            <a:off x="1116013" y="1916113"/>
            <a:ext cx="6985000" cy="4321199"/>
          </a:xfrm>
        </p:spPr>
        <p:txBody>
          <a:bodyPr/>
          <a:lstStyle>
            <a:lvl1pPr marL="0" indent="0">
              <a:buClr>
                <a:schemeClr val="tx1">
                  <a:lumMod val="75000"/>
                  <a:lumOff val="25000"/>
                </a:schemeClr>
              </a:buClr>
              <a:buSzPct val="100000"/>
              <a:buFontTx/>
              <a:buNone/>
              <a:defRPr sz="2400" baseline="0"/>
            </a:lvl1pPr>
          </a:lstStyle>
          <a:p>
            <a:pPr lvl="0"/>
            <a:r>
              <a:rPr lang="en-GB" dirty="0" smtClean="0"/>
              <a:t>Click to edit Master text styles</a:t>
            </a:r>
          </a:p>
        </p:txBody>
      </p:sp>
    </p:spTree>
    <p:extLst>
      <p:ext uri="{BB962C8B-B14F-4D97-AF65-F5344CB8AC3E}">
        <p14:creationId xmlns:p14="http://schemas.microsoft.com/office/powerpoint/2010/main" val="3611866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7"/>
          <p:cNvSpPr>
            <a:spLocks noChangeArrowheads="1"/>
          </p:cNvSpPr>
          <p:nvPr userDrawn="1"/>
        </p:nvSpPr>
        <p:spPr bwMode="auto">
          <a:xfrm>
            <a:off x="-36513" y="0"/>
            <a:ext cx="9288463" cy="6858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n-US" sz="2400" dirty="0" smtClean="0">
              <a:solidFill>
                <a:prstClr val="black"/>
              </a:solidFill>
              <a:ea typeface="ＭＳ Ｐゴシック" pitchFamily="34" charset="-128"/>
            </a:endParaRPr>
          </a:p>
        </p:txBody>
      </p:sp>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190500"/>
            <a:ext cx="87122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5"/>
          <p:cNvCxnSpPr>
            <a:cxnSpLocks noChangeShapeType="1"/>
          </p:cNvCxnSpPr>
          <p:nvPr userDrawn="1"/>
        </p:nvCxnSpPr>
        <p:spPr bwMode="auto">
          <a:xfrm>
            <a:off x="7043738" y="5589588"/>
            <a:ext cx="0" cy="871537"/>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cxnSp>
      <p:pic>
        <p:nvPicPr>
          <p:cNvPr id="8" name="Picture 13" descr="uw-logo-white"/>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61213" y="5683250"/>
            <a:ext cx="15144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043608" y="1268760"/>
            <a:ext cx="7200800" cy="1470025"/>
          </a:xfrm>
        </p:spPr>
        <p:txBody>
          <a:bodyPr anchor="b"/>
          <a:lstStyle>
            <a:lvl1pPr>
              <a:defRPr sz="4000" baseline="0">
                <a:solidFill>
                  <a:schemeClr val="bg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043608" y="2826104"/>
            <a:ext cx="7200800" cy="1296144"/>
          </a:xfrm>
        </p:spPr>
        <p:txBody>
          <a:bodyPr/>
          <a:lstStyle>
            <a:lvl1pPr marL="0" indent="0" algn="l">
              <a:buNone/>
              <a:defRPr sz="2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
        <p:nvSpPr>
          <p:cNvPr id="19" name="Text Placeholder 18"/>
          <p:cNvSpPr>
            <a:spLocks noGrp="1"/>
          </p:cNvSpPr>
          <p:nvPr>
            <p:ph type="body" sz="quarter" idx="10"/>
          </p:nvPr>
        </p:nvSpPr>
        <p:spPr>
          <a:xfrm>
            <a:off x="1043608" y="4221088"/>
            <a:ext cx="7200900" cy="1223962"/>
          </a:xfrm>
        </p:spPr>
        <p:txBody>
          <a:bodyPr/>
          <a:lstStyle>
            <a:lvl1pPr marL="0" indent="0">
              <a:buNone/>
              <a:defRPr sz="1800" strike="noStrike" baseline="0">
                <a:solidFill>
                  <a:srgbClr val="FFFFFF"/>
                </a:solidFill>
              </a:defRPr>
            </a:lvl1pPr>
          </a:lstStyle>
          <a:p>
            <a:pPr lvl="0"/>
            <a:r>
              <a:rPr lang="en-GB" smtClean="0"/>
              <a:t>Click to edit Master text styles</a:t>
            </a:r>
          </a:p>
        </p:txBody>
      </p:sp>
    </p:spTree>
    <p:extLst>
      <p:ext uri="{BB962C8B-B14F-4D97-AF65-F5344CB8AC3E}">
        <p14:creationId xmlns:p14="http://schemas.microsoft.com/office/powerpoint/2010/main" val="1156790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1115616" y="548680"/>
            <a:ext cx="6912768" cy="1080120"/>
          </a:xfrm>
        </p:spPr>
        <p:txBody>
          <a:bodyPr anchor="b"/>
          <a:lstStyle>
            <a:lvl1pPr>
              <a:defRPr sz="3200"/>
            </a:lvl1pPr>
          </a:lstStyle>
          <a:p>
            <a:r>
              <a:rPr lang="en-GB" smtClean="0"/>
              <a:t>Click to edit Master title style</a:t>
            </a:r>
            <a:endParaRPr lang="en-GB" dirty="0"/>
          </a:p>
        </p:txBody>
      </p:sp>
      <p:sp>
        <p:nvSpPr>
          <p:cNvPr id="15" name="Text Placeholder 14"/>
          <p:cNvSpPr>
            <a:spLocks noGrp="1"/>
          </p:cNvSpPr>
          <p:nvPr>
            <p:ph type="body" sz="quarter" idx="10"/>
          </p:nvPr>
        </p:nvSpPr>
        <p:spPr>
          <a:xfrm>
            <a:off x="1116013" y="1916113"/>
            <a:ext cx="6985000" cy="4321199"/>
          </a:xfrm>
        </p:spPr>
        <p:txBody>
          <a:bodyPr/>
          <a:lstStyle>
            <a:lvl1pPr marL="0" indent="0">
              <a:buClr>
                <a:schemeClr val="tx1">
                  <a:lumMod val="75000"/>
                  <a:lumOff val="25000"/>
                </a:schemeClr>
              </a:buClr>
              <a:buSzPct val="100000"/>
              <a:buFontTx/>
              <a:buNone/>
              <a:defRPr sz="2400" baseline="0"/>
            </a:lvl1pPr>
          </a:lstStyle>
          <a:p>
            <a:pPr lvl="0"/>
            <a:r>
              <a:rPr lang="en-GB" dirty="0" smtClean="0"/>
              <a:t>Click to edit Master text styles</a:t>
            </a:r>
          </a:p>
        </p:txBody>
      </p:sp>
    </p:spTree>
    <p:extLst>
      <p:ext uri="{BB962C8B-B14F-4D97-AF65-F5344CB8AC3E}">
        <p14:creationId xmlns:p14="http://schemas.microsoft.com/office/powerpoint/2010/main" val="2832987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or Graph Layout">
    <p:spTree>
      <p:nvGrpSpPr>
        <p:cNvPr id="1" name=""/>
        <p:cNvGrpSpPr/>
        <p:nvPr/>
      </p:nvGrpSpPr>
      <p:grpSpPr>
        <a:xfrm>
          <a:off x="0" y="0"/>
          <a:ext cx="0" cy="0"/>
          <a:chOff x="0" y="0"/>
          <a:chExt cx="0" cy="0"/>
        </a:xfrm>
      </p:grpSpPr>
      <p:sp>
        <p:nvSpPr>
          <p:cNvPr id="4" name="Text Placeholder 14"/>
          <p:cNvSpPr>
            <a:spLocks noGrp="1"/>
          </p:cNvSpPr>
          <p:nvPr>
            <p:ph type="body" sz="quarter" idx="10"/>
          </p:nvPr>
        </p:nvSpPr>
        <p:spPr>
          <a:xfrm>
            <a:off x="1115616" y="5229200"/>
            <a:ext cx="6912768" cy="777209"/>
          </a:xfrm>
        </p:spPr>
        <p:txBody>
          <a:bodyPr/>
          <a:lstStyle>
            <a:lvl1pPr marL="0" indent="0">
              <a:buClr>
                <a:schemeClr val="tx1">
                  <a:lumMod val="75000"/>
                  <a:lumOff val="25000"/>
                </a:schemeClr>
              </a:buClr>
              <a:buSzPct val="100000"/>
              <a:buFont typeface="Arial"/>
              <a:buNone/>
              <a:defRPr sz="1800" baseline="0"/>
            </a:lvl1pPr>
          </a:lstStyle>
          <a:p>
            <a:pPr lvl="0"/>
            <a:r>
              <a:rPr lang="en-GB" smtClean="0"/>
              <a:t>Click to edit Master text styles</a:t>
            </a:r>
          </a:p>
        </p:txBody>
      </p:sp>
      <p:sp>
        <p:nvSpPr>
          <p:cNvPr id="8" name="Text Placeholder 7"/>
          <p:cNvSpPr>
            <a:spLocks noGrp="1"/>
          </p:cNvSpPr>
          <p:nvPr>
            <p:ph type="body" sz="quarter" idx="11"/>
          </p:nvPr>
        </p:nvSpPr>
        <p:spPr>
          <a:xfrm>
            <a:off x="1115616" y="548680"/>
            <a:ext cx="6911975" cy="647700"/>
          </a:xfrm>
        </p:spPr>
        <p:txBody>
          <a:bodyPr/>
          <a:lstStyle>
            <a:lvl1pPr marL="0" indent="0">
              <a:buNone/>
              <a:defRPr sz="3200" b="1"/>
            </a:lvl1pPr>
          </a:lstStyle>
          <a:p>
            <a:pPr lvl="0"/>
            <a:r>
              <a:rPr lang="en-GB" smtClean="0"/>
              <a:t>Click to edit Master text styles</a:t>
            </a:r>
          </a:p>
        </p:txBody>
      </p:sp>
      <p:sp>
        <p:nvSpPr>
          <p:cNvPr id="12" name="Content Placeholder 11"/>
          <p:cNvSpPr>
            <a:spLocks noGrp="1"/>
          </p:cNvSpPr>
          <p:nvPr>
            <p:ph sz="quarter" idx="12"/>
          </p:nvPr>
        </p:nvSpPr>
        <p:spPr>
          <a:xfrm>
            <a:off x="1116013" y="1341438"/>
            <a:ext cx="6911975" cy="3671887"/>
          </a:xfrm>
        </p:spPr>
        <p:txBody>
          <a:bodyPr/>
          <a:lstStyle>
            <a:lvl1pPr marL="0" indent="0">
              <a:buNone/>
              <a:defRPr sz="800">
                <a:solidFill>
                  <a:schemeClr val="bg1"/>
                </a:solidFill>
              </a:defRPr>
            </a:lvl1pPr>
          </a:lstStyle>
          <a:p>
            <a:pPr lvl="0"/>
            <a:endParaRPr lang="en-US" dirty="0"/>
          </a:p>
        </p:txBody>
      </p:sp>
    </p:spTree>
    <p:extLst>
      <p:ext uri="{BB962C8B-B14F-4D97-AF65-F5344CB8AC3E}">
        <p14:creationId xmlns:p14="http://schemas.microsoft.com/office/powerpoint/2010/main" val="1083618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ogo Image or Graph Layout">
    <p:spTree>
      <p:nvGrpSpPr>
        <p:cNvPr id="1" name=""/>
        <p:cNvGrpSpPr/>
        <p:nvPr/>
      </p:nvGrpSpPr>
      <p:grpSpPr>
        <a:xfrm>
          <a:off x="0" y="0"/>
          <a:ext cx="0" cy="0"/>
          <a:chOff x="0" y="0"/>
          <a:chExt cx="0" cy="0"/>
        </a:xfrm>
      </p:grpSpPr>
      <p:pic>
        <p:nvPicPr>
          <p:cNvPr id="5" name="Picture 2" descr="uw-logo-blue"/>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64388" y="5686425"/>
            <a:ext cx="1516062"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a:cxnSpLocks noChangeShapeType="1"/>
          </p:cNvCxnSpPr>
          <p:nvPr userDrawn="1"/>
        </p:nvCxnSpPr>
        <p:spPr bwMode="auto">
          <a:xfrm>
            <a:off x="7029450" y="5589588"/>
            <a:ext cx="0" cy="871537"/>
          </a:xfrm>
          <a:prstGeom prst="line">
            <a:avLst/>
          </a:prstGeom>
          <a:noFill/>
          <a:ln w="19050">
            <a:solidFill>
              <a:schemeClr val="bg1">
                <a:lumMod val="65000"/>
              </a:schemeClr>
            </a:solidFill>
            <a:round/>
            <a:headEnd/>
            <a:tailEnd/>
          </a:ln>
        </p:spPr>
      </p:cxnSp>
      <p:sp>
        <p:nvSpPr>
          <p:cNvPr id="4" name="Text Placeholder 14"/>
          <p:cNvSpPr>
            <a:spLocks noGrp="1"/>
          </p:cNvSpPr>
          <p:nvPr>
            <p:ph type="body" sz="quarter" idx="10"/>
          </p:nvPr>
        </p:nvSpPr>
        <p:spPr>
          <a:xfrm>
            <a:off x="1115616" y="5229200"/>
            <a:ext cx="5688632" cy="777209"/>
          </a:xfrm>
        </p:spPr>
        <p:txBody>
          <a:bodyPr/>
          <a:lstStyle>
            <a:lvl1pPr marL="0" indent="0">
              <a:buClr>
                <a:schemeClr val="tx1">
                  <a:lumMod val="75000"/>
                  <a:lumOff val="25000"/>
                </a:schemeClr>
              </a:buClr>
              <a:buSzPct val="100000"/>
              <a:buFont typeface="Arial"/>
              <a:buNone/>
              <a:defRPr sz="1800" baseline="0"/>
            </a:lvl1pPr>
          </a:lstStyle>
          <a:p>
            <a:pPr lvl="0"/>
            <a:r>
              <a:rPr lang="en-GB" smtClean="0"/>
              <a:t>Click to edit Master text styles</a:t>
            </a:r>
          </a:p>
        </p:txBody>
      </p:sp>
      <p:sp>
        <p:nvSpPr>
          <p:cNvPr id="8" name="Text Placeholder 7"/>
          <p:cNvSpPr>
            <a:spLocks noGrp="1"/>
          </p:cNvSpPr>
          <p:nvPr>
            <p:ph type="body" sz="quarter" idx="11"/>
          </p:nvPr>
        </p:nvSpPr>
        <p:spPr>
          <a:xfrm>
            <a:off x="1115616" y="548680"/>
            <a:ext cx="6911975" cy="647700"/>
          </a:xfrm>
        </p:spPr>
        <p:txBody>
          <a:bodyPr/>
          <a:lstStyle>
            <a:lvl1pPr marL="0" indent="0">
              <a:buNone/>
              <a:defRPr sz="3200" b="1"/>
            </a:lvl1pPr>
          </a:lstStyle>
          <a:p>
            <a:pPr lvl="0"/>
            <a:r>
              <a:rPr lang="en-GB" smtClean="0"/>
              <a:t>Click to edit Master text styles</a:t>
            </a:r>
          </a:p>
        </p:txBody>
      </p:sp>
      <p:sp>
        <p:nvSpPr>
          <p:cNvPr id="12" name="Content Placeholder 11"/>
          <p:cNvSpPr>
            <a:spLocks noGrp="1"/>
          </p:cNvSpPr>
          <p:nvPr>
            <p:ph sz="quarter" idx="12"/>
          </p:nvPr>
        </p:nvSpPr>
        <p:spPr>
          <a:xfrm>
            <a:off x="1116013" y="1341438"/>
            <a:ext cx="6911975" cy="3671887"/>
          </a:xfrm>
        </p:spPr>
        <p:txBody>
          <a:bodyPr/>
          <a:lstStyle>
            <a:lvl1pPr marL="0" indent="0">
              <a:buNone/>
              <a:defRPr sz="800">
                <a:solidFill>
                  <a:schemeClr val="bg1"/>
                </a:solidFill>
              </a:defRPr>
            </a:lvl1pPr>
          </a:lstStyle>
          <a:p>
            <a:pPr lvl="0"/>
            <a:r>
              <a:rPr lang="en-GB" smtClean="0"/>
              <a:t>Click to edit Master text styles</a:t>
            </a:r>
          </a:p>
        </p:txBody>
      </p:sp>
    </p:spTree>
    <p:extLst>
      <p:ext uri="{BB962C8B-B14F-4D97-AF65-F5344CB8AC3E}">
        <p14:creationId xmlns:p14="http://schemas.microsoft.com/office/powerpoint/2010/main" val="2134387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7"/>
          <p:cNvSpPr>
            <a:spLocks noChangeArrowheads="1"/>
          </p:cNvSpPr>
          <p:nvPr userDrawn="1"/>
        </p:nvSpPr>
        <p:spPr bwMode="auto">
          <a:xfrm>
            <a:off x="-36513" y="0"/>
            <a:ext cx="9288463" cy="6858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n-US" sz="2400" dirty="0" smtClean="0">
              <a:solidFill>
                <a:prstClr val="black"/>
              </a:solidFill>
              <a:ea typeface="ＭＳ Ｐゴシック" pitchFamily="34" charset="-128"/>
            </a:endParaRPr>
          </a:p>
        </p:txBody>
      </p:sp>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190500"/>
            <a:ext cx="87122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5"/>
          <p:cNvCxnSpPr>
            <a:cxnSpLocks noChangeShapeType="1"/>
          </p:cNvCxnSpPr>
          <p:nvPr userDrawn="1"/>
        </p:nvCxnSpPr>
        <p:spPr bwMode="auto">
          <a:xfrm>
            <a:off x="7043738" y="5589588"/>
            <a:ext cx="0" cy="871537"/>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cxnSp>
      <p:pic>
        <p:nvPicPr>
          <p:cNvPr id="8" name="Picture 13" descr="uw-logo-white"/>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61213" y="5683250"/>
            <a:ext cx="15144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043608" y="1268760"/>
            <a:ext cx="7200800" cy="1470025"/>
          </a:xfrm>
        </p:spPr>
        <p:txBody>
          <a:bodyPr anchor="b"/>
          <a:lstStyle>
            <a:lvl1pPr>
              <a:defRPr sz="4000" baseline="0">
                <a:solidFill>
                  <a:schemeClr val="bg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043608" y="2826104"/>
            <a:ext cx="7200800" cy="1296144"/>
          </a:xfrm>
        </p:spPr>
        <p:txBody>
          <a:bodyPr/>
          <a:lstStyle>
            <a:lvl1pPr marL="0" indent="0" algn="l">
              <a:buNone/>
              <a:defRPr sz="2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
        <p:nvSpPr>
          <p:cNvPr id="19" name="Text Placeholder 18"/>
          <p:cNvSpPr>
            <a:spLocks noGrp="1"/>
          </p:cNvSpPr>
          <p:nvPr>
            <p:ph type="body" sz="quarter" idx="10"/>
          </p:nvPr>
        </p:nvSpPr>
        <p:spPr>
          <a:xfrm>
            <a:off x="1043608" y="4221088"/>
            <a:ext cx="7200900" cy="1223962"/>
          </a:xfrm>
        </p:spPr>
        <p:txBody>
          <a:bodyPr/>
          <a:lstStyle>
            <a:lvl1pPr marL="0" indent="0">
              <a:buNone/>
              <a:defRPr sz="1800" strike="noStrike" baseline="0">
                <a:solidFill>
                  <a:srgbClr val="FFFFFF"/>
                </a:solidFill>
              </a:defRPr>
            </a:lvl1pPr>
          </a:lstStyle>
          <a:p>
            <a:pPr lvl="0"/>
            <a:r>
              <a:rPr lang="en-GB" smtClean="0"/>
              <a:t>Click to edit Master text styles</a:t>
            </a:r>
          </a:p>
        </p:txBody>
      </p:sp>
    </p:spTree>
    <p:extLst>
      <p:ext uri="{BB962C8B-B14F-4D97-AF65-F5344CB8AC3E}">
        <p14:creationId xmlns:p14="http://schemas.microsoft.com/office/powerpoint/2010/main" val="1791050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1115616" y="548680"/>
            <a:ext cx="6912768" cy="1080120"/>
          </a:xfrm>
        </p:spPr>
        <p:txBody>
          <a:bodyPr anchor="b"/>
          <a:lstStyle>
            <a:lvl1pPr>
              <a:defRPr sz="3200"/>
            </a:lvl1pPr>
          </a:lstStyle>
          <a:p>
            <a:r>
              <a:rPr lang="en-GB" smtClean="0"/>
              <a:t>Click to edit Master title style</a:t>
            </a:r>
            <a:endParaRPr lang="en-GB" dirty="0"/>
          </a:p>
        </p:txBody>
      </p:sp>
      <p:sp>
        <p:nvSpPr>
          <p:cNvPr id="15" name="Text Placeholder 14"/>
          <p:cNvSpPr>
            <a:spLocks noGrp="1"/>
          </p:cNvSpPr>
          <p:nvPr>
            <p:ph type="body" sz="quarter" idx="10"/>
          </p:nvPr>
        </p:nvSpPr>
        <p:spPr>
          <a:xfrm>
            <a:off x="1116013" y="1916113"/>
            <a:ext cx="6985000" cy="4321199"/>
          </a:xfrm>
        </p:spPr>
        <p:txBody>
          <a:bodyPr/>
          <a:lstStyle>
            <a:lvl1pPr marL="0" indent="0">
              <a:buClr>
                <a:schemeClr val="tx1">
                  <a:lumMod val="75000"/>
                  <a:lumOff val="25000"/>
                </a:schemeClr>
              </a:buClr>
              <a:buSzPct val="100000"/>
              <a:buFontTx/>
              <a:buNone/>
              <a:defRPr sz="2400" baseline="0"/>
            </a:lvl1pPr>
          </a:lstStyle>
          <a:p>
            <a:pPr lvl="0"/>
            <a:r>
              <a:rPr lang="en-GB" dirty="0" smtClean="0"/>
              <a:t>Click to edit Master text styles</a:t>
            </a:r>
          </a:p>
        </p:txBody>
      </p:sp>
    </p:spTree>
    <p:extLst>
      <p:ext uri="{BB962C8B-B14F-4D97-AF65-F5344CB8AC3E}">
        <p14:creationId xmlns:p14="http://schemas.microsoft.com/office/powerpoint/2010/main" val="2548643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or Graph Layout">
    <p:spTree>
      <p:nvGrpSpPr>
        <p:cNvPr id="1" name=""/>
        <p:cNvGrpSpPr/>
        <p:nvPr/>
      </p:nvGrpSpPr>
      <p:grpSpPr>
        <a:xfrm>
          <a:off x="0" y="0"/>
          <a:ext cx="0" cy="0"/>
          <a:chOff x="0" y="0"/>
          <a:chExt cx="0" cy="0"/>
        </a:xfrm>
      </p:grpSpPr>
      <p:sp>
        <p:nvSpPr>
          <p:cNvPr id="4" name="Text Placeholder 14"/>
          <p:cNvSpPr>
            <a:spLocks noGrp="1"/>
          </p:cNvSpPr>
          <p:nvPr>
            <p:ph type="body" sz="quarter" idx="10"/>
          </p:nvPr>
        </p:nvSpPr>
        <p:spPr>
          <a:xfrm>
            <a:off x="1115616" y="5229200"/>
            <a:ext cx="6912768" cy="777209"/>
          </a:xfrm>
        </p:spPr>
        <p:txBody>
          <a:bodyPr/>
          <a:lstStyle>
            <a:lvl1pPr marL="0" indent="0">
              <a:buClr>
                <a:schemeClr val="tx1">
                  <a:lumMod val="75000"/>
                  <a:lumOff val="25000"/>
                </a:schemeClr>
              </a:buClr>
              <a:buSzPct val="100000"/>
              <a:buFont typeface="Arial"/>
              <a:buNone/>
              <a:defRPr sz="1800" baseline="0"/>
            </a:lvl1pPr>
          </a:lstStyle>
          <a:p>
            <a:pPr lvl="0"/>
            <a:r>
              <a:rPr lang="en-GB" smtClean="0"/>
              <a:t>Click to edit Master text styles</a:t>
            </a:r>
          </a:p>
        </p:txBody>
      </p:sp>
      <p:sp>
        <p:nvSpPr>
          <p:cNvPr id="8" name="Text Placeholder 7"/>
          <p:cNvSpPr>
            <a:spLocks noGrp="1"/>
          </p:cNvSpPr>
          <p:nvPr>
            <p:ph type="body" sz="quarter" idx="11"/>
          </p:nvPr>
        </p:nvSpPr>
        <p:spPr>
          <a:xfrm>
            <a:off x="1115616" y="548680"/>
            <a:ext cx="6911975" cy="647700"/>
          </a:xfrm>
        </p:spPr>
        <p:txBody>
          <a:bodyPr/>
          <a:lstStyle>
            <a:lvl1pPr marL="0" indent="0">
              <a:buNone/>
              <a:defRPr sz="3200" b="1"/>
            </a:lvl1pPr>
          </a:lstStyle>
          <a:p>
            <a:pPr lvl="0"/>
            <a:r>
              <a:rPr lang="en-GB" smtClean="0"/>
              <a:t>Click to edit Master text styles</a:t>
            </a:r>
          </a:p>
        </p:txBody>
      </p:sp>
      <p:sp>
        <p:nvSpPr>
          <p:cNvPr id="12" name="Content Placeholder 11"/>
          <p:cNvSpPr>
            <a:spLocks noGrp="1"/>
          </p:cNvSpPr>
          <p:nvPr>
            <p:ph sz="quarter" idx="12"/>
          </p:nvPr>
        </p:nvSpPr>
        <p:spPr>
          <a:xfrm>
            <a:off x="1116013" y="1341438"/>
            <a:ext cx="6911975" cy="3671887"/>
          </a:xfrm>
        </p:spPr>
        <p:txBody>
          <a:bodyPr/>
          <a:lstStyle>
            <a:lvl1pPr marL="0" indent="0">
              <a:buNone/>
              <a:defRPr sz="800">
                <a:solidFill>
                  <a:schemeClr val="bg1"/>
                </a:solidFill>
              </a:defRPr>
            </a:lvl1pPr>
          </a:lstStyle>
          <a:p>
            <a:pPr lvl="0"/>
            <a:endParaRPr lang="en-US" dirty="0"/>
          </a:p>
        </p:txBody>
      </p:sp>
    </p:spTree>
    <p:extLst>
      <p:ext uri="{BB962C8B-B14F-4D97-AF65-F5344CB8AC3E}">
        <p14:creationId xmlns:p14="http://schemas.microsoft.com/office/powerpoint/2010/main" val="1641766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go Basic">
    <p:spTree>
      <p:nvGrpSpPr>
        <p:cNvPr id="1" name=""/>
        <p:cNvGrpSpPr/>
        <p:nvPr/>
      </p:nvGrpSpPr>
      <p:grpSpPr>
        <a:xfrm>
          <a:off x="0" y="0"/>
          <a:ext cx="0" cy="0"/>
          <a:chOff x="0" y="0"/>
          <a:chExt cx="0" cy="0"/>
        </a:xfrm>
      </p:grpSpPr>
      <p:pic>
        <p:nvPicPr>
          <p:cNvPr id="4" name="Picture 2" descr="uw-logo-blue"/>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64388" y="5686425"/>
            <a:ext cx="1516062"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5"/>
          <p:cNvCxnSpPr>
            <a:cxnSpLocks noChangeShapeType="1"/>
          </p:cNvCxnSpPr>
          <p:nvPr userDrawn="1"/>
        </p:nvCxnSpPr>
        <p:spPr bwMode="auto">
          <a:xfrm>
            <a:off x="7029450" y="5589588"/>
            <a:ext cx="0" cy="871537"/>
          </a:xfrm>
          <a:prstGeom prst="line">
            <a:avLst/>
          </a:prstGeom>
          <a:noFill/>
          <a:ln w="19050">
            <a:solidFill>
              <a:schemeClr val="bg1">
                <a:lumMod val="65000"/>
              </a:schemeClr>
            </a:solidFill>
            <a:round/>
            <a:headEnd/>
            <a:tailEnd/>
          </a:ln>
        </p:spPr>
      </p:cxnSp>
      <p:sp>
        <p:nvSpPr>
          <p:cNvPr id="2" name="Title 1"/>
          <p:cNvSpPr>
            <a:spLocks noGrp="1"/>
          </p:cNvSpPr>
          <p:nvPr>
            <p:ph type="title"/>
          </p:nvPr>
        </p:nvSpPr>
        <p:spPr>
          <a:xfrm>
            <a:off x="1115616" y="548680"/>
            <a:ext cx="6912768" cy="1080120"/>
          </a:xfrm>
        </p:spPr>
        <p:txBody>
          <a:bodyPr anchor="b"/>
          <a:lstStyle>
            <a:lvl1pPr>
              <a:defRPr sz="3200"/>
            </a:lvl1pPr>
          </a:lstStyle>
          <a:p>
            <a:r>
              <a:rPr lang="en-GB" smtClean="0"/>
              <a:t>Click to edit Master title style</a:t>
            </a:r>
            <a:endParaRPr lang="en-GB" dirty="0"/>
          </a:p>
        </p:txBody>
      </p:sp>
      <p:sp>
        <p:nvSpPr>
          <p:cNvPr id="15" name="Text Placeholder 14"/>
          <p:cNvSpPr>
            <a:spLocks noGrp="1"/>
          </p:cNvSpPr>
          <p:nvPr>
            <p:ph type="body" sz="quarter" idx="10"/>
          </p:nvPr>
        </p:nvSpPr>
        <p:spPr>
          <a:xfrm>
            <a:off x="1116013" y="1916113"/>
            <a:ext cx="6985000" cy="3241079"/>
          </a:xfrm>
        </p:spPr>
        <p:txBody>
          <a:bodyPr/>
          <a:lstStyle>
            <a:lvl1pPr marL="0" indent="0">
              <a:buClr>
                <a:schemeClr val="tx1">
                  <a:lumMod val="75000"/>
                  <a:lumOff val="25000"/>
                </a:schemeClr>
              </a:buClr>
              <a:buSzPct val="100000"/>
              <a:buFont typeface="Arial"/>
              <a:buNone/>
              <a:defRPr sz="2400" baseline="0"/>
            </a:lvl1pPr>
          </a:lstStyle>
          <a:p>
            <a:pPr lvl="0"/>
            <a:r>
              <a:rPr lang="en-GB" smtClean="0"/>
              <a:t>Click to edit Master text styles</a:t>
            </a:r>
          </a:p>
        </p:txBody>
      </p:sp>
    </p:spTree>
    <p:extLst>
      <p:ext uri="{BB962C8B-B14F-4D97-AF65-F5344CB8AC3E}">
        <p14:creationId xmlns:p14="http://schemas.microsoft.com/office/powerpoint/2010/main" val="21567526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ogo Image or Graph Layout">
    <p:spTree>
      <p:nvGrpSpPr>
        <p:cNvPr id="1" name=""/>
        <p:cNvGrpSpPr/>
        <p:nvPr/>
      </p:nvGrpSpPr>
      <p:grpSpPr>
        <a:xfrm>
          <a:off x="0" y="0"/>
          <a:ext cx="0" cy="0"/>
          <a:chOff x="0" y="0"/>
          <a:chExt cx="0" cy="0"/>
        </a:xfrm>
      </p:grpSpPr>
      <p:pic>
        <p:nvPicPr>
          <p:cNvPr id="5" name="Picture 2" descr="uw-logo-blue"/>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64388" y="5686425"/>
            <a:ext cx="1516062"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a:cxnSpLocks noChangeShapeType="1"/>
          </p:cNvCxnSpPr>
          <p:nvPr userDrawn="1"/>
        </p:nvCxnSpPr>
        <p:spPr bwMode="auto">
          <a:xfrm>
            <a:off x="7029450" y="5589588"/>
            <a:ext cx="0" cy="871537"/>
          </a:xfrm>
          <a:prstGeom prst="line">
            <a:avLst/>
          </a:prstGeom>
          <a:noFill/>
          <a:ln w="19050">
            <a:solidFill>
              <a:schemeClr val="bg1">
                <a:lumMod val="65000"/>
              </a:schemeClr>
            </a:solidFill>
            <a:round/>
            <a:headEnd/>
            <a:tailEnd/>
          </a:ln>
        </p:spPr>
      </p:cxnSp>
      <p:sp>
        <p:nvSpPr>
          <p:cNvPr id="4" name="Text Placeholder 14"/>
          <p:cNvSpPr>
            <a:spLocks noGrp="1"/>
          </p:cNvSpPr>
          <p:nvPr>
            <p:ph type="body" sz="quarter" idx="10"/>
          </p:nvPr>
        </p:nvSpPr>
        <p:spPr>
          <a:xfrm>
            <a:off x="1115616" y="5229200"/>
            <a:ext cx="5688632" cy="777209"/>
          </a:xfrm>
        </p:spPr>
        <p:txBody>
          <a:bodyPr/>
          <a:lstStyle>
            <a:lvl1pPr marL="0" indent="0">
              <a:buClr>
                <a:schemeClr val="tx1">
                  <a:lumMod val="75000"/>
                  <a:lumOff val="25000"/>
                </a:schemeClr>
              </a:buClr>
              <a:buSzPct val="100000"/>
              <a:buFont typeface="Arial"/>
              <a:buNone/>
              <a:defRPr sz="1800" baseline="0"/>
            </a:lvl1pPr>
          </a:lstStyle>
          <a:p>
            <a:pPr lvl="0"/>
            <a:r>
              <a:rPr lang="en-GB" smtClean="0"/>
              <a:t>Click to edit Master text styles</a:t>
            </a:r>
          </a:p>
        </p:txBody>
      </p:sp>
      <p:sp>
        <p:nvSpPr>
          <p:cNvPr id="8" name="Text Placeholder 7"/>
          <p:cNvSpPr>
            <a:spLocks noGrp="1"/>
          </p:cNvSpPr>
          <p:nvPr>
            <p:ph type="body" sz="quarter" idx="11"/>
          </p:nvPr>
        </p:nvSpPr>
        <p:spPr>
          <a:xfrm>
            <a:off x="1115616" y="548680"/>
            <a:ext cx="6911975" cy="647700"/>
          </a:xfrm>
        </p:spPr>
        <p:txBody>
          <a:bodyPr/>
          <a:lstStyle>
            <a:lvl1pPr marL="0" indent="0">
              <a:buNone/>
              <a:defRPr sz="3200" b="1"/>
            </a:lvl1pPr>
          </a:lstStyle>
          <a:p>
            <a:pPr lvl="0"/>
            <a:r>
              <a:rPr lang="en-GB" smtClean="0"/>
              <a:t>Click to edit Master text styles</a:t>
            </a:r>
          </a:p>
        </p:txBody>
      </p:sp>
      <p:sp>
        <p:nvSpPr>
          <p:cNvPr id="12" name="Content Placeholder 11"/>
          <p:cNvSpPr>
            <a:spLocks noGrp="1"/>
          </p:cNvSpPr>
          <p:nvPr>
            <p:ph sz="quarter" idx="12"/>
          </p:nvPr>
        </p:nvSpPr>
        <p:spPr>
          <a:xfrm>
            <a:off x="1116013" y="1341438"/>
            <a:ext cx="6911975" cy="3671887"/>
          </a:xfrm>
        </p:spPr>
        <p:txBody>
          <a:bodyPr/>
          <a:lstStyle>
            <a:lvl1pPr marL="0" indent="0">
              <a:buNone/>
              <a:defRPr sz="800">
                <a:solidFill>
                  <a:schemeClr val="bg1"/>
                </a:solidFill>
              </a:defRPr>
            </a:lvl1pPr>
          </a:lstStyle>
          <a:p>
            <a:pPr lvl="0"/>
            <a:r>
              <a:rPr lang="en-GB" smtClean="0"/>
              <a:t>Click to edit Master text styles</a:t>
            </a:r>
          </a:p>
        </p:txBody>
      </p:sp>
    </p:spTree>
    <p:extLst>
      <p:ext uri="{BB962C8B-B14F-4D97-AF65-F5344CB8AC3E}">
        <p14:creationId xmlns:p14="http://schemas.microsoft.com/office/powerpoint/2010/main" val="2573155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7/6/17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7/6/17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1D8BD707-D9CF-40AE-B4C6-C98DA3205C09}" type="datetimeFigureOut">
              <a:rPr lang="en-US" smtClean="0"/>
              <a:pPr/>
              <a:t>7/6/17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7/6/17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theme" Target="../theme/theme2.xml"/><Relationship Id="rId7" Type="http://schemas.openxmlformats.org/officeDocument/2006/relationships/image" Target="../media/image2.emf"/><Relationship Id="rId1" Type="http://schemas.openxmlformats.org/officeDocument/2006/relationships/slideLayout" Target="../slideLayouts/slideLayout18.xml"/><Relationship Id="rId2"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D8BD707-D9CF-40AE-B4C6-C98DA3205C09}" type="datetimeFigureOut">
              <a:rPr lang="en-US" smtClean="0"/>
              <a:pPr/>
              <a:t>7/6/17</a:t>
            </a:fld>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6F15528-21DE-4FAA-801E-634DDDAF4B2B}" type="slidenum">
              <a:rPr lang="en-US" smtClean="0"/>
              <a:pPr/>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4283" r:id="rId1"/>
    <p:sldLayoutId id="2147484284" r:id="rId2"/>
    <p:sldLayoutId id="2147484285" r:id="rId3"/>
    <p:sldLayoutId id="2147484286" r:id="rId4"/>
    <p:sldLayoutId id="2147484287" r:id="rId5"/>
    <p:sldLayoutId id="2147484288" r:id="rId6"/>
    <p:sldLayoutId id="2147484289" r:id="rId7"/>
    <p:sldLayoutId id="2147484290" r:id="rId8"/>
    <p:sldLayoutId id="2147484291" r:id="rId9"/>
    <p:sldLayoutId id="2147484292" r:id="rId10"/>
    <p:sldLayoutId id="2147484293" r:id="rId11"/>
    <p:sldLayoutId id="2147484294" r:id="rId12"/>
    <p:sldLayoutId id="2147483661" r:id="rId13"/>
    <p:sldLayoutId id="2147483663" r:id="rId14"/>
    <p:sldLayoutId id="2147483664" r:id="rId15"/>
    <p:sldLayoutId id="2147483665" r:id="rId16"/>
    <p:sldLayoutId id="2147483667" r:id="rId17"/>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0" y="0"/>
            <a:ext cx="922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7"/>
          <p:cNvSpPr>
            <a:spLocks noChangeArrowheads="1"/>
          </p:cNvSpPr>
          <p:nvPr userDrawn="1"/>
        </p:nvSpPr>
        <p:spPr bwMode="auto">
          <a:xfrm>
            <a:off x="228600" y="228600"/>
            <a:ext cx="8686800" cy="6400800"/>
          </a:xfrm>
          <a:prstGeom prst="rect">
            <a:avLst/>
          </a:prstGeom>
          <a:solidFill>
            <a:srgbClr val="FFFFFF"/>
          </a:solidFill>
          <a:ln w="0">
            <a:solidFill>
              <a:schemeClr val="bg1"/>
            </a:solidFill>
            <a:round/>
            <a:headEnd/>
            <a:tailEnd/>
          </a:ln>
        </p:spPr>
        <p:txBody>
          <a:bodyPr/>
          <a:lstStyle/>
          <a:p>
            <a:pPr algn="ctr" fontAlgn="base">
              <a:spcBef>
                <a:spcPct val="0"/>
              </a:spcBef>
              <a:spcAft>
                <a:spcPct val="0"/>
              </a:spcAft>
            </a:pPr>
            <a:endParaRPr lang="en-US" sz="2400" dirty="0" smtClean="0">
              <a:solidFill>
                <a:prstClr val="black"/>
              </a:solidFill>
              <a:ea typeface="ＭＳ Ｐゴシック" pitchFamily="34" charset="-128"/>
            </a:endParaRPr>
          </a:p>
        </p:txBody>
      </p:sp>
      <p:sp>
        <p:nvSpPr>
          <p:cNvPr id="1028" name="Rectangle 2"/>
          <p:cNvSpPr>
            <a:spLocks noGrp="1" noChangeArrowheads="1"/>
          </p:cNvSpPr>
          <p:nvPr>
            <p:ph type="title"/>
          </p:nvPr>
        </p:nvSpPr>
        <p:spPr bwMode="auto">
          <a:xfrm>
            <a:off x="1116013" y="549275"/>
            <a:ext cx="6911975"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9" name="Rectangle 3"/>
          <p:cNvSpPr>
            <a:spLocks noGrp="1" noChangeArrowheads="1"/>
          </p:cNvSpPr>
          <p:nvPr>
            <p:ph type="body" idx="1"/>
          </p:nvPr>
        </p:nvSpPr>
        <p:spPr bwMode="auto">
          <a:xfrm>
            <a:off x="1116013" y="2133600"/>
            <a:ext cx="691197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extLst>
      <p:ext uri="{BB962C8B-B14F-4D97-AF65-F5344CB8AC3E}">
        <p14:creationId xmlns:p14="http://schemas.microsoft.com/office/powerpoint/2010/main" val="2855495007"/>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Lst>
  <p:txStyles>
    <p:titleStyle>
      <a:lvl1pPr algn="l" rtl="0" eaLnBrk="0" fontAlgn="base" hangingPunct="0">
        <a:spcBef>
          <a:spcPct val="0"/>
        </a:spcBef>
        <a:spcAft>
          <a:spcPct val="0"/>
        </a:spcAft>
        <a:defRPr sz="3600" b="1">
          <a:solidFill>
            <a:srgbClr val="404040"/>
          </a:solidFill>
          <a:latin typeface="+mj-lt"/>
          <a:ea typeface="ＭＳ Ｐゴシック" pitchFamily="-108" charset="-128"/>
          <a:cs typeface="ＭＳ Ｐゴシック" pitchFamily="-108" charset="-128"/>
        </a:defRPr>
      </a:lvl1pPr>
      <a:lvl2pPr algn="l" rtl="0" eaLnBrk="0" fontAlgn="base" hangingPunct="0">
        <a:spcBef>
          <a:spcPct val="0"/>
        </a:spcBef>
        <a:spcAft>
          <a:spcPct val="0"/>
        </a:spcAft>
        <a:defRPr sz="3600" b="1">
          <a:solidFill>
            <a:srgbClr val="404040"/>
          </a:solidFill>
          <a:latin typeface="Arial" pitchFamily="34" charset="0"/>
          <a:ea typeface="ＭＳ Ｐゴシック" pitchFamily="-108" charset="-128"/>
          <a:cs typeface="ＭＳ Ｐゴシック" pitchFamily="-108" charset="-128"/>
        </a:defRPr>
      </a:lvl2pPr>
      <a:lvl3pPr algn="l" rtl="0" eaLnBrk="0" fontAlgn="base" hangingPunct="0">
        <a:spcBef>
          <a:spcPct val="0"/>
        </a:spcBef>
        <a:spcAft>
          <a:spcPct val="0"/>
        </a:spcAft>
        <a:defRPr sz="3600" b="1">
          <a:solidFill>
            <a:srgbClr val="404040"/>
          </a:solidFill>
          <a:latin typeface="Arial" pitchFamily="34" charset="0"/>
          <a:ea typeface="ＭＳ Ｐゴシック" pitchFamily="-108" charset="-128"/>
          <a:cs typeface="ＭＳ Ｐゴシック" pitchFamily="-108" charset="-128"/>
        </a:defRPr>
      </a:lvl3pPr>
      <a:lvl4pPr algn="l" rtl="0" eaLnBrk="0" fontAlgn="base" hangingPunct="0">
        <a:spcBef>
          <a:spcPct val="0"/>
        </a:spcBef>
        <a:spcAft>
          <a:spcPct val="0"/>
        </a:spcAft>
        <a:defRPr sz="3600" b="1">
          <a:solidFill>
            <a:srgbClr val="404040"/>
          </a:solidFill>
          <a:latin typeface="Arial" pitchFamily="34" charset="0"/>
          <a:ea typeface="ＭＳ Ｐゴシック" pitchFamily="-108" charset="-128"/>
          <a:cs typeface="ＭＳ Ｐゴシック" pitchFamily="-108" charset="-128"/>
        </a:defRPr>
      </a:lvl4pPr>
      <a:lvl5pPr algn="l" rtl="0" eaLnBrk="0" fontAlgn="base" hangingPunct="0">
        <a:spcBef>
          <a:spcPct val="0"/>
        </a:spcBef>
        <a:spcAft>
          <a:spcPct val="0"/>
        </a:spcAft>
        <a:defRPr sz="3600" b="1">
          <a:solidFill>
            <a:srgbClr val="404040"/>
          </a:solidFill>
          <a:latin typeface="Arial" pitchFamily="34" charset="0"/>
          <a:ea typeface="ＭＳ Ｐゴシック" pitchFamily="-108" charset="-128"/>
          <a:cs typeface="ＭＳ Ｐゴシック" pitchFamily="-108" charset="-128"/>
        </a:defRPr>
      </a:lvl5pPr>
      <a:lvl6pPr marL="457200" algn="l" rtl="0" fontAlgn="base">
        <a:spcBef>
          <a:spcPct val="0"/>
        </a:spcBef>
        <a:spcAft>
          <a:spcPct val="0"/>
        </a:spcAft>
        <a:defRPr sz="3600" b="1">
          <a:solidFill>
            <a:srgbClr val="001C54"/>
          </a:solidFill>
          <a:latin typeface="Arial" pitchFamily="34" charset="0"/>
        </a:defRPr>
      </a:lvl6pPr>
      <a:lvl7pPr marL="914400" algn="l" rtl="0" fontAlgn="base">
        <a:spcBef>
          <a:spcPct val="0"/>
        </a:spcBef>
        <a:spcAft>
          <a:spcPct val="0"/>
        </a:spcAft>
        <a:defRPr sz="3600" b="1">
          <a:solidFill>
            <a:srgbClr val="001C54"/>
          </a:solidFill>
          <a:latin typeface="Arial" pitchFamily="34" charset="0"/>
        </a:defRPr>
      </a:lvl7pPr>
      <a:lvl8pPr marL="1371600" algn="l" rtl="0" fontAlgn="base">
        <a:spcBef>
          <a:spcPct val="0"/>
        </a:spcBef>
        <a:spcAft>
          <a:spcPct val="0"/>
        </a:spcAft>
        <a:defRPr sz="3600" b="1">
          <a:solidFill>
            <a:srgbClr val="001C54"/>
          </a:solidFill>
          <a:latin typeface="Arial" pitchFamily="34" charset="0"/>
        </a:defRPr>
      </a:lvl8pPr>
      <a:lvl9pPr marL="1828800" algn="l" rtl="0" fontAlgn="base">
        <a:spcBef>
          <a:spcPct val="0"/>
        </a:spcBef>
        <a:spcAft>
          <a:spcPct val="0"/>
        </a:spcAft>
        <a:defRPr sz="3600" b="1">
          <a:solidFill>
            <a:srgbClr val="001C54"/>
          </a:solidFill>
          <a:latin typeface="Arial" pitchFamily="34" charset="0"/>
        </a:defRPr>
      </a:lvl9pPr>
    </p:titleStyle>
    <p:bodyStyle>
      <a:lvl1pPr marL="285750" indent="-285750" algn="l" rtl="0" eaLnBrk="0" fontAlgn="base" hangingPunct="0">
        <a:spcBef>
          <a:spcPct val="20000"/>
        </a:spcBef>
        <a:spcAft>
          <a:spcPct val="0"/>
        </a:spcAft>
        <a:buClr>
          <a:srgbClr val="404040"/>
        </a:buClr>
        <a:buFont typeface="Wingdings" pitchFamily="2" charset="2"/>
        <a:buChar char="§"/>
        <a:defRPr>
          <a:solidFill>
            <a:srgbClr val="404040"/>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lr>
          <a:srgbClr val="404040"/>
        </a:buClr>
        <a:buFont typeface="Wingdings" pitchFamily="2" charset="2"/>
        <a:buChar char="§"/>
        <a:defRPr>
          <a:solidFill>
            <a:srgbClr val="404040"/>
          </a:solidFill>
          <a:latin typeface="+mn-lt"/>
          <a:ea typeface="ＭＳ Ｐゴシック" pitchFamily="-108" charset="-128"/>
          <a:cs typeface="ＭＳ Ｐゴシック" pitchFamily="-108" charset="-128"/>
        </a:defRPr>
      </a:lvl2pPr>
      <a:lvl3pPr marL="1200150" indent="-285750" algn="l" rtl="0" eaLnBrk="0" fontAlgn="base" hangingPunct="0">
        <a:spcBef>
          <a:spcPct val="20000"/>
        </a:spcBef>
        <a:spcAft>
          <a:spcPct val="0"/>
        </a:spcAft>
        <a:buClr>
          <a:srgbClr val="404040"/>
        </a:buClr>
        <a:buFont typeface="Wingdings" pitchFamily="2" charset="2"/>
        <a:buChar char="§"/>
        <a:defRPr>
          <a:solidFill>
            <a:srgbClr val="404040"/>
          </a:solidFill>
          <a:latin typeface="+mn-lt"/>
          <a:ea typeface="ＭＳ Ｐゴシック" pitchFamily="-108" charset="-128"/>
          <a:cs typeface="ＭＳ Ｐゴシック" pitchFamily="-108" charset="-128"/>
        </a:defRPr>
      </a:lvl3pPr>
      <a:lvl4pPr marL="1657350" indent="-285750" algn="l" rtl="0" eaLnBrk="0" fontAlgn="base" hangingPunct="0">
        <a:spcBef>
          <a:spcPct val="20000"/>
        </a:spcBef>
        <a:spcAft>
          <a:spcPct val="0"/>
        </a:spcAft>
        <a:buClr>
          <a:srgbClr val="404040"/>
        </a:buClr>
        <a:buFont typeface="Wingdings" pitchFamily="2" charset="2"/>
        <a:buChar char="§"/>
        <a:defRPr>
          <a:solidFill>
            <a:srgbClr val="404040"/>
          </a:solidFill>
          <a:latin typeface="+mn-lt"/>
          <a:ea typeface="ＭＳ Ｐゴシック" pitchFamily="-108" charset="-128"/>
          <a:cs typeface="ＭＳ Ｐゴシック" pitchFamily="-108" charset="-128"/>
        </a:defRPr>
      </a:lvl4pPr>
      <a:lvl5pPr marL="2114550" indent="-285750" algn="l" rtl="0" eaLnBrk="0" fontAlgn="base" hangingPunct="0">
        <a:spcBef>
          <a:spcPct val="20000"/>
        </a:spcBef>
        <a:spcAft>
          <a:spcPct val="0"/>
        </a:spcAft>
        <a:buClr>
          <a:srgbClr val="404040"/>
        </a:buClr>
        <a:buFont typeface="Wingdings" pitchFamily="2" charset="2"/>
        <a:buChar char="§"/>
        <a:defRPr>
          <a:solidFill>
            <a:srgbClr val="404040"/>
          </a:solidFill>
          <a:latin typeface="+mn-lt"/>
          <a:ea typeface="ＭＳ Ｐゴシック" pitchFamily="-108" charset="-128"/>
          <a:cs typeface="ＭＳ Ｐゴシック" pitchFamily="-108" charset="-128"/>
        </a:defRPr>
      </a:lvl5pPr>
      <a:lvl6pPr marL="2514600" indent="-228600" algn="l" rtl="0" fontAlgn="base">
        <a:spcBef>
          <a:spcPct val="20000"/>
        </a:spcBef>
        <a:spcAft>
          <a:spcPct val="0"/>
        </a:spcAft>
        <a:buClr>
          <a:srgbClr val="6F0096"/>
        </a:buClr>
        <a:buFont typeface="Arial" pitchFamily="34" charset="0"/>
        <a:buChar char="»"/>
        <a:defRPr sz="2000">
          <a:solidFill>
            <a:srgbClr val="001C54"/>
          </a:solidFill>
          <a:latin typeface="+mn-lt"/>
        </a:defRPr>
      </a:lvl6pPr>
      <a:lvl7pPr marL="2971800" indent="-228600" algn="l" rtl="0" fontAlgn="base">
        <a:spcBef>
          <a:spcPct val="20000"/>
        </a:spcBef>
        <a:spcAft>
          <a:spcPct val="0"/>
        </a:spcAft>
        <a:buClr>
          <a:srgbClr val="6F0096"/>
        </a:buClr>
        <a:buFont typeface="Arial" pitchFamily="34" charset="0"/>
        <a:buChar char="»"/>
        <a:defRPr sz="2000">
          <a:solidFill>
            <a:srgbClr val="001C54"/>
          </a:solidFill>
          <a:latin typeface="+mn-lt"/>
        </a:defRPr>
      </a:lvl7pPr>
      <a:lvl8pPr marL="3429000" indent="-228600" algn="l" rtl="0" fontAlgn="base">
        <a:spcBef>
          <a:spcPct val="20000"/>
        </a:spcBef>
        <a:spcAft>
          <a:spcPct val="0"/>
        </a:spcAft>
        <a:buClr>
          <a:srgbClr val="6F0096"/>
        </a:buClr>
        <a:buFont typeface="Arial" pitchFamily="34" charset="0"/>
        <a:buChar char="»"/>
        <a:defRPr sz="2000">
          <a:solidFill>
            <a:srgbClr val="001C54"/>
          </a:solidFill>
          <a:latin typeface="+mn-lt"/>
        </a:defRPr>
      </a:lvl8pPr>
      <a:lvl9pPr marL="3886200" indent="-228600" algn="l" rtl="0" fontAlgn="base">
        <a:spcBef>
          <a:spcPct val="20000"/>
        </a:spcBef>
        <a:spcAft>
          <a:spcPct val="0"/>
        </a:spcAft>
        <a:buClr>
          <a:srgbClr val="6F0096"/>
        </a:buClr>
        <a:buFont typeface="Arial" pitchFamily="34" charset="0"/>
        <a:buChar char="»"/>
        <a:defRPr sz="2000">
          <a:solidFill>
            <a:srgbClr val="001C5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1.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1" Type="http://schemas.openxmlformats.org/officeDocument/2006/relationships/image" Target="../media/image17.png"/><Relationship Id="rId12" Type="http://schemas.openxmlformats.org/officeDocument/2006/relationships/image" Target="../media/image18.png"/><Relationship Id="rId13" Type="http://schemas.openxmlformats.org/officeDocument/2006/relationships/image" Target="../media/image19.png"/><Relationship Id="rId1" Type="http://schemas.openxmlformats.org/officeDocument/2006/relationships/slideLayout" Target="../slideLayouts/slideLayout21.xml"/><Relationship Id="rId2" Type="http://schemas.openxmlformats.org/officeDocument/2006/relationships/notesSlide" Target="../notesSlides/notesSlide3.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hyperlink" Target="mailto:j.dhillon@worc.ac.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8.JPG"/><Relationship Id="rId6" Type="http://schemas.openxmlformats.org/officeDocument/2006/relationships/image" Target="../media/image9.png"/><Relationship Id="rId1" Type="http://schemas.openxmlformats.org/officeDocument/2006/relationships/slideLayout" Target="../slideLayouts/slideLayout21.xml"/><Relationship Id="rId2"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447800"/>
            <a:ext cx="7692280" cy="2891185"/>
          </a:xfrm>
        </p:spPr>
        <p:txBody>
          <a:bodyPr>
            <a:normAutofit/>
          </a:bodyPr>
          <a:lstStyle/>
          <a:p>
            <a:r>
              <a:rPr lang="en-GB" dirty="0" smtClean="0"/>
              <a:t/>
            </a:r>
            <a:br>
              <a:rPr lang="en-GB" dirty="0" smtClean="0"/>
            </a:br>
            <a:r>
              <a:rPr lang="en-GB" dirty="0" smtClean="0"/>
              <a:t/>
            </a:r>
            <a:br>
              <a:rPr lang="en-GB" dirty="0" smtClean="0"/>
            </a:br>
            <a:endParaRPr lang="en-GB" dirty="0"/>
          </a:p>
        </p:txBody>
      </p:sp>
      <p:sp>
        <p:nvSpPr>
          <p:cNvPr id="3" name="Title 3"/>
          <p:cNvSpPr txBox="1">
            <a:spLocks/>
          </p:cNvSpPr>
          <p:nvPr/>
        </p:nvSpPr>
        <p:spPr>
          <a:xfrm>
            <a:off x="533400" y="2438400"/>
            <a:ext cx="7920880" cy="2736304"/>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000" kern="1200" baseline="0">
                <a:solidFill>
                  <a:schemeClr val="bg1"/>
                </a:solidFill>
                <a:latin typeface="+mj-lt"/>
                <a:ea typeface="+mj-ea"/>
                <a:cs typeface="+mj-cs"/>
              </a:defRPr>
            </a:lvl1pPr>
          </a:lstStyle>
          <a:p>
            <a:pPr fontAlgn="base" hangingPunct="0"/>
            <a:r>
              <a:rPr lang="en-GB" sz="2800" dirty="0" smtClean="0"/>
              <a:t/>
            </a:r>
            <a:br>
              <a:rPr lang="en-GB" sz="2800" dirty="0" smtClean="0"/>
            </a:br>
            <a:endParaRPr lang="en-GB" sz="2800" dirty="0" smtClean="0"/>
          </a:p>
        </p:txBody>
      </p:sp>
      <p:sp>
        <p:nvSpPr>
          <p:cNvPr id="12" name="TextBox 11"/>
          <p:cNvSpPr txBox="1"/>
          <p:nvPr/>
        </p:nvSpPr>
        <p:spPr>
          <a:xfrm>
            <a:off x="681880" y="1447800"/>
            <a:ext cx="7772400" cy="5262979"/>
          </a:xfrm>
          <a:prstGeom prst="rect">
            <a:avLst/>
          </a:prstGeom>
          <a:noFill/>
        </p:spPr>
        <p:txBody>
          <a:bodyPr wrap="square" rtlCol="0">
            <a:spAutoFit/>
          </a:bodyPr>
          <a:lstStyle/>
          <a:p>
            <a:r>
              <a:rPr lang="en-US" sz="3600" dirty="0">
                <a:solidFill>
                  <a:schemeClr val="bg1"/>
                </a:solidFill>
                <a:latin typeface="Arial" panose="020B0604020202020204" pitchFamily="34" charset="0"/>
                <a:cs typeface="Arial" panose="020B0604020202020204" pitchFamily="34" charset="0"/>
              </a:rPr>
              <a:t>Stakeholder perceptions of outstanding leadership in schools and colleges in </a:t>
            </a:r>
            <a:r>
              <a:rPr lang="en-US" sz="3600" dirty="0" smtClean="0">
                <a:solidFill>
                  <a:schemeClr val="bg1"/>
                </a:solidFill>
                <a:latin typeface="Arial" panose="020B0604020202020204" pitchFamily="34" charset="0"/>
                <a:cs typeface="Arial" panose="020B0604020202020204" pitchFamily="34" charset="0"/>
              </a:rPr>
              <a:t>England</a:t>
            </a:r>
          </a:p>
          <a:p>
            <a:endParaRPr lang="en-GB" sz="3600" dirty="0" smtClean="0"/>
          </a:p>
          <a:p>
            <a:r>
              <a:rPr lang="en-US" dirty="0">
                <a:solidFill>
                  <a:schemeClr val="bg1"/>
                </a:solidFill>
                <a:latin typeface="Arial" panose="020B0604020202020204" pitchFamily="34" charset="0"/>
                <a:cs typeface="Arial" panose="020B0604020202020204" pitchFamily="34" charset="0"/>
              </a:rPr>
              <a:t>Professor Jaswinder K Dhillon, Dr Colin Howard, Mrs Vivian Cooke, </a:t>
            </a:r>
            <a:r>
              <a:rPr lang="en-US" dirty="0" smtClean="0">
                <a:solidFill>
                  <a:schemeClr val="bg1"/>
                </a:solidFill>
                <a:latin typeface="Arial" panose="020B0604020202020204" pitchFamily="34" charset="0"/>
                <a:cs typeface="Arial" panose="020B0604020202020204" pitchFamily="34" charset="0"/>
              </a:rPr>
              <a:t>Mr Tom </a:t>
            </a:r>
            <a:r>
              <a:rPr lang="en-US" dirty="0">
                <a:solidFill>
                  <a:schemeClr val="bg1"/>
                </a:solidFill>
                <a:latin typeface="Arial" panose="020B0604020202020204" pitchFamily="34" charset="0"/>
                <a:cs typeface="Arial" panose="020B0604020202020204" pitchFamily="34" charset="0"/>
              </a:rPr>
              <a:t>Whittingham, (University of Worcester) </a:t>
            </a:r>
            <a:r>
              <a:rPr lang="en-US" dirty="0" smtClean="0">
                <a:solidFill>
                  <a:schemeClr val="bg1"/>
                </a:solidFill>
                <a:latin typeface="Arial" panose="020B0604020202020204" pitchFamily="34" charset="0"/>
                <a:cs typeface="Arial" panose="020B0604020202020204" pitchFamily="34" charset="0"/>
              </a:rPr>
              <a:t>Ms </a:t>
            </a:r>
            <a:r>
              <a:rPr lang="en-US" dirty="0">
                <a:solidFill>
                  <a:schemeClr val="bg1"/>
                </a:solidFill>
                <a:latin typeface="Arial" panose="020B0604020202020204" pitchFamily="34" charset="0"/>
                <a:cs typeface="Arial" panose="020B0604020202020204" pitchFamily="34" charset="0"/>
              </a:rPr>
              <a:t>Jayne Holt (Walsall </a:t>
            </a:r>
            <a:r>
              <a:rPr lang="en-US" dirty="0" smtClean="0">
                <a:solidFill>
                  <a:schemeClr val="bg1"/>
                </a:solidFill>
                <a:latin typeface="Arial" panose="020B0604020202020204" pitchFamily="34" charset="0"/>
                <a:cs typeface="Arial" panose="020B0604020202020204" pitchFamily="34" charset="0"/>
              </a:rPr>
              <a:t>College)</a:t>
            </a:r>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and Mr </a:t>
            </a:r>
            <a:r>
              <a:rPr lang="en-US" dirty="0">
                <a:solidFill>
                  <a:schemeClr val="bg1"/>
                </a:solidFill>
                <a:latin typeface="Arial" panose="020B0604020202020204" pitchFamily="34" charset="0"/>
                <a:cs typeface="Arial" panose="020B0604020202020204" pitchFamily="34" charset="0"/>
              </a:rPr>
              <a:t>Russell Goffe-Wood (Mortar Board </a:t>
            </a:r>
            <a:r>
              <a:rPr lang="en-US" dirty="0" smtClean="0">
                <a:solidFill>
                  <a:schemeClr val="bg1"/>
                </a:solidFill>
                <a:latin typeface="Arial" panose="020B0604020202020204" pitchFamily="34" charset="0"/>
                <a:cs typeface="Arial" panose="020B0604020202020204" pitchFamily="34" charset="0"/>
              </a:rPr>
              <a:t>Digital)</a:t>
            </a:r>
          </a:p>
          <a:p>
            <a:endParaRPr lang="en-US" dirty="0" smtClean="0">
              <a:solidFill>
                <a:schemeClr val="bg1"/>
              </a:solidFill>
              <a:latin typeface="Arial" panose="020B0604020202020204" pitchFamily="34" charset="0"/>
              <a:cs typeface="Arial" panose="020B0604020202020204" pitchFamily="34" charset="0"/>
            </a:endParaRPr>
          </a:p>
          <a:p>
            <a:r>
              <a:rPr lang="en-GB" sz="2000" dirty="0" smtClean="0">
                <a:solidFill>
                  <a:schemeClr val="bg1"/>
                </a:solidFill>
                <a:latin typeface="Arial" panose="020B0604020202020204" pitchFamily="34" charset="0"/>
                <a:cs typeface="Arial" panose="020B0604020202020204" pitchFamily="34" charset="0"/>
              </a:rPr>
              <a:t>Contact : j.dhillon@worc.ac.uk</a:t>
            </a:r>
          </a:p>
          <a:p>
            <a:endParaRPr lang="en-GB" sz="2400" dirty="0" smtClean="0">
              <a:solidFill>
                <a:schemeClr val="bg1"/>
              </a:solidFill>
              <a:latin typeface="Arial" panose="020B0604020202020204" pitchFamily="34" charset="0"/>
              <a:cs typeface="Arial" panose="020B0604020202020204" pitchFamily="34" charset="0"/>
            </a:endParaRPr>
          </a:p>
          <a:p>
            <a:r>
              <a:rPr lang="en-GB" sz="2400" dirty="0" smtClean="0">
                <a:solidFill>
                  <a:schemeClr val="bg1"/>
                </a:solidFill>
                <a:latin typeface="Arial" panose="020B0604020202020204" pitchFamily="34" charset="0"/>
                <a:cs typeface="Arial" panose="020B0604020202020204" pitchFamily="34" charset="0"/>
              </a:rPr>
              <a:t> </a:t>
            </a:r>
          </a:p>
          <a:p>
            <a:endParaRPr lang="en-GB" sz="2400" dirty="0" smtClean="0">
              <a:solidFill>
                <a:schemeClr val="bg1"/>
              </a:solidFill>
            </a:endParaRPr>
          </a:p>
          <a:p>
            <a:endParaRPr lang="en-GB" sz="2400" dirty="0">
              <a:solidFill>
                <a:schemeClr val="bg1"/>
              </a:solidFill>
            </a:endParaRPr>
          </a:p>
        </p:txBody>
      </p:sp>
    </p:spTree>
    <p:extLst>
      <p:ext uri="{BB962C8B-B14F-4D97-AF65-F5344CB8AC3E}">
        <p14:creationId xmlns:p14="http://schemas.microsoft.com/office/powerpoint/2010/main" val="1361092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Sorting/storing the data</a:t>
            </a:r>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771" y="2057400"/>
            <a:ext cx="8234458" cy="24384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752600"/>
            <a:ext cx="5068334" cy="41148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0813" y="1676400"/>
            <a:ext cx="4409987" cy="432604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9891" y="1628800"/>
            <a:ext cx="5054600" cy="4527164"/>
          </a:xfrm>
          <a:prstGeom prst="rect">
            <a:avLst/>
          </a:prstGeom>
        </p:spPr>
      </p:pic>
    </p:spTree>
    <p:extLst>
      <p:ext uri="{BB962C8B-B14F-4D97-AF65-F5344CB8AC3E}">
        <p14:creationId xmlns:p14="http://schemas.microsoft.com/office/powerpoint/2010/main" val="100233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15616" y="-76200"/>
            <a:ext cx="6912768" cy="1080120"/>
          </a:xfrm>
        </p:spPr>
        <p:txBody>
          <a:bodyPr/>
          <a:lstStyle/>
          <a:p>
            <a:r>
              <a:rPr lang="en-GB" dirty="0" err="1" smtClean="0"/>
              <a:t>PQMethod</a:t>
            </a:r>
            <a:r>
              <a:rPr lang="en-GB" dirty="0" smtClean="0"/>
              <a:t> Software Process</a:t>
            </a:r>
            <a:endParaRPr lang="en-GB" dirty="0"/>
          </a:p>
        </p:txBody>
      </p:sp>
      <p:graphicFrame>
        <p:nvGraphicFramePr>
          <p:cNvPr id="2" name="Diagram 1"/>
          <p:cNvGraphicFramePr/>
          <p:nvPr>
            <p:extLst>
              <p:ext uri="{D42A27DB-BD31-4B8C-83A1-F6EECF244321}">
                <p14:modId xmlns:p14="http://schemas.microsoft.com/office/powerpoint/2010/main" val="1597589576"/>
              </p:ext>
            </p:extLst>
          </p:nvPr>
        </p:nvGraphicFramePr>
        <p:xfrm>
          <a:off x="609600" y="1076920"/>
          <a:ext cx="8001000" cy="187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600" y="3048000"/>
            <a:ext cx="4953000" cy="3281363"/>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 y="3048000"/>
            <a:ext cx="5309321" cy="3256272"/>
          </a:xfrm>
          <a:prstGeom prst="rect">
            <a:avLst/>
          </a:prstGeom>
        </p:spPr>
      </p:pic>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9600" y="3048000"/>
            <a:ext cx="5740400" cy="3289300"/>
          </a:xfrm>
          <a:prstGeom prst="rect">
            <a:avLst/>
          </a:prstGeom>
        </p:spPr>
      </p:pic>
      <p:pic>
        <p:nvPicPr>
          <p:cNvPr id="9" name="Picture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9600" y="3037490"/>
            <a:ext cx="6106453" cy="3134710"/>
          </a:xfrm>
          <a:prstGeom prst="rect">
            <a:avLst/>
          </a:prstGeom>
          <a:ln>
            <a:solidFill>
              <a:schemeClr val="bg1">
                <a:lumMod val="85000"/>
              </a:schemeClr>
            </a:solidFill>
          </a:ln>
        </p:spPr>
      </p:pic>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9600" y="3025754"/>
            <a:ext cx="5029200" cy="3468707"/>
          </a:xfrm>
          <a:prstGeom prst="rect">
            <a:avLst/>
          </a:prstGeom>
          <a:ln>
            <a:solidFill>
              <a:schemeClr val="bg1">
                <a:lumMod val="85000"/>
              </a:schemeClr>
            </a:solidFill>
          </a:ln>
        </p:spPr>
      </p:pic>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6989" y="1371600"/>
            <a:ext cx="6522313" cy="4300650"/>
          </a:xfrm>
          <a:prstGeom prst="rect">
            <a:avLst/>
          </a:prstGeom>
        </p:spPr>
      </p:pic>
    </p:spTree>
    <p:extLst>
      <p:ext uri="{BB962C8B-B14F-4D97-AF65-F5344CB8AC3E}">
        <p14:creationId xmlns:p14="http://schemas.microsoft.com/office/powerpoint/2010/main" val="134318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
                                            <p:graphicEl>
                                              <a:dgm id="{42BE3922-75A0-E54D-BBA8-573F96F265FA}"/>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graphicEl>
                                              <a:dgm id="{728EE607-9FB4-694D-9DF8-D09CA1F7E18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E4CF9292-8C6A-5744-A72B-3E433D39E8AD}"/>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graphicEl>
                                              <a:dgm id="{F39C42D1-CDAB-3B40-823F-C9C223CE2C7A}"/>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graphicEl>
                                              <a:dgm id="{9717C628-F759-6B46-83BA-76A57B5CDE4F}"/>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graphicEl>
                                              <a:dgm id="{BC9A04D3-C1A3-DD4D-8517-EF1A6B7C2A0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dgm id="{14004FAB-2A63-C44D-BB83-31E879C7D21A}"/>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graphicEl>
                                              <a:dgm id="{E611CD38-EC47-504D-8B98-3AFB9977849C}"/>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graphicEl>
                                              <a:dgm id="{8C91106E-8C73-5A48-BDA6-E62F60ACA7D5}"/>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4"/>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5"/>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7"/>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9"/>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1143000" y="1508720"/>
            <a:ext cx="6985000" cy="4343400"/>
          </a:xfrm>
        </p:spPr>
        <p:txBody>
          <a:bodyPr numCol="2" spcCol="180000"/>
          <a:lstStyle/>
          <a:p>
            <a:r>
              <a:rPr lang="en-US" b="1" dirty="0" smtClean="0">
                <a:solidFill>
                  <a:schemeClr val="accent2"/>
                </a:solidFill>
              </a:rPr>
              <a:t>MOST AGREE</a:t>
            </a:r>
          </a:p>
          <a:p>
            <a:r>
              <a:rPr lang="en-US" dirty="0"/>
              <a:t>High expectations of all members of staff and pupils</a:t>
            </a:r>
          </a:p>
          <a:p>
            <a:r>
              <a:rPr lang="en-US" dirty="0">
                <a:solidFill>
                  <a:srgbClr val="00B0F0"/>
                </a:solidFill>
              </a:rPr>
              <a:t>Taking decisive action to address poor performance of staff</a:t>
            </a:r>
          </a:p>
          <a:p>
            <a:r>
              <a:rPr lang="en-US" dirty="0"/>
              <a:t>Inspirational leader who leads by </a:t>
            </a:r>
            <a:r>
              <a:rPr lang="en-US" dirty="0" smtClean="0"/>
              <a:t>example</a:t>
            </a:r>
          </a:p>
          <a:p>
            <a:endParaRPr lang="en-US" dirty="0"/>
          </a:p>
          <a:p>
            <a:r>
              <a:rPr lang="en-US" b="1" dirty="0" smtClean="0">
                <a:solidFill>
                  <a:schemeClr val="accent2"/>
                </a:solidFill>
              </a:rPr>
              <a:t>MOST DISAGREE</a:t>
            </a:r>
            <a:endParaRPr lang="en-US" b="1" dirty="0" smtClean="0">
              <a:solidFill>
                <a:srgbClr val="00B0F0"/>
              </a:solidFill>
            </a:endParaRPr>
          </a:p>
          <a:p>
            <a:r>
              <a:rPr lang="en-US" dirty="0"/>
              <a:t>Ability to foster discussion and debate</a:t>
            </a:r>
          </a:p>
          <a:p>
            <a:r>
              <a:rPr lang="en-US" dirty="0">
                <a:solidFill>
                  <a:srgbClr val="00B0F0"/>
                </a:solidFill>
              </a:rPr>
              <a:t>Develop entrepreneurial innovative approaches to improve education</a:t>
            </a:r>
          </a:p>
          <a:p>
            <a:r>
              <a:rPr lang="en-US" dirty="0"/>
              <a:t>Engaging local community in a shared vision for education in the </a:t>
            </a:r>
            <a:r>
              <a:rPr lang="en-US" dirty="0" smtClean="0"/>
              <a:t>area</a:t>
            </a:r>
            <a:endParaRPr lang="en-US" dirty="0"/>
          </a:p>
        </p:txBody>
      </p:sp>
      <p:sp>
        <p:nvSpPr>
          <p:cNvPr id="6" name="Title 5"/>
          <p:cNvSpPr>
            <a:spLocks noGrp="1"/>
          </p:cNvSpPr>
          <p:nvPr>
            <p:ph type="title"/>
          </p:nvPr>
        </p:nvSpPr>
        <p:spPr>
          <a:xfrm>
            <a:off x="1115616" y="228600"/>
            <a:ext cx="6912768" cy="1080120"/>
          </a:xfrm>
        </p:spPr>
        <p:txBody>
          <a:bodyPr/>
          <a:lstStyle/>
          <a:p>
            <a:r>
              <a:rPr lang="en-GB" dirty="0" smtClean="0"/>
              <a:t>Emerging Findings: </a:t>
            </a:r>
            <a:r>
              <a:rPr lang="en-GB" dirty="0" smtClean="0">
                <a:solidFill>
                  <a:srgbClr val="00B0F0"/>
                </a:solidFill>
              </a:rPr>
              <a:t>Primary</a:t>
            </a:r>
            <a:endParaRPr lang="en-GB" dirty="0">
              <a:solidFill>
                <a:srgbClr val="00B0F0"/>
              </a:solidFill>
            </a:endParaRPr>
          </a:p>
        </p:txBody>
      </p:sp>
    </p:spTree>
    <p:extLst>
      <p:ext uri="{BB962C8B-B14F-4D97-AF65-F5344CB8AC3E}">
        <p14:creationId xmlns:p14="http://schemas.microsoft.com/office/powerpoint/2010/main" val="62455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1143000" y="1356320"/>
            <a:ext cx="6985000" cy="4739680"/>
          </a:xfrm>
        </p:spPr>
        <p:txBody>
          <a:bodyPr numCol="2" spcCol="180000"/>
          <a:lstStyle/>
          <a:p>
            <a:r>
              <a:rPr lang="en-US" b="1" dirty="0">
                <a:solidFill>
                  <a:schemeClr val="accent2"/>
                </a:solidFill>
              </a:rPr>
              <a:t>MOST AGREE</a:t>
            </a:r>
          </a:p>
          <a:p>
            <a:r>
              <a:rPr lang="en-US" dirty="0"/>
              <a:t>High levels of trust between leaders and their stakeholders</a:t>
            </a:r>
          </a:p>
          <a:p>
            <a:r>
              <a:rPr lang="en-US" dirty="0">
                <a:solidFill>
                  <a:srgbClr val="00B0F0"/>
                </a:solidFill>
              </a:rPr>
              <a:t>Ability to bring out the best in people and inspire others</a:t>
            </a:r>
          </a:p>
          <a:p>
            <a:r>
              <a:rPr lang="en-US" dirty="0"/>
              <a:t>Inspirational leader who leads by </a:t>
            </a:r>
            <a:r>
              <a:rPr lang="en-US" dirty="0" smtClean="0"/>
              <a:t>example</a:t>
            </a:r>
          </a:p>
          <a:p>
            <a:endParaRPr lang="en-US" dirty="0"/>
          </a:p>
          <a:p>
            <a:endParaRPr lang="en-US" dirty="0" smtClean="0"/>
          </a:p>
          <a:p>
            <a:endParaRPr lang="en-US" dirty="0"/>
          </a:p>
          <a:p>
            <a:r>
              <a:rPr lang="en-US" b="1" dirty="0">
                <a:solidFill>
                  <a:schemeClr val="accent2"/>
                </a:solidFill>
              </a:rPr>
              <a:t>MOST </a:t>
            </a:r>
            <a:r>
              <a:rPr lang="en-US" b="1" dirty="0" smtClean="0">
                <a:solidFill>
                  <a:schemeClr val="accent2"/>
                </a:solidFill>
              </a:rPr>
              <a:t>DISAGREE</a:t>
            </a:r>
            <a:endParaRPr lang="en-US" b="1" dirty="0">
              <a:solidFill>
                <a:schemeClr val="accent2"/>
              </a:solidFill>
            </a:endParaRPr>
          </a:p>
          <a:p>
            <a:r>
              <a:rPr lang="en-US" dirty="0"/>
              <a:t>Meticulous monitoring of outcomes for pupils/learners</a:t>
            </a:r>
          </a:p>
          <a:p>
            <a:r>
              <a:rPr lang="en-US" dirty="0">
                <a:solidFill>
                  <a:srgbClr val="00B0F0"/>
                </a:solidFill>
              </a:rPr>
              <a:t>Balancing financial constraints with aspirational educational ambitions</a:t>
            </a:r>
          </a:p>
          <a:p>
            <a:r>
              <a:rPr lang="en-US" dirty="0"/>
              <a:t>Setting ambitious targets and focus on financial educational goals</a:t>
            </a:r>
          </a:p>
          <a:p>
            <a:endParaRPr lang="en-US" dirty="0" smtClean="0"/>
          </a:p>
        </p:txBody>
      </p:sp>
      <p:sp>
        <p:nvSpPr>
          <p:cNvPr id="6" name="Title 5"/>
          <p:cNvSpPr>
            <a:spLocks noGrp="1"/>
          </p:cNvSpPr>
          <p:nvPr>
            <p:ph type="title"/>
          </p:nvPr>
        </p:nvSpPr>
        <p:spPr>
          <a:xfrm>
            <a:off x="1115616" y="76199"/>
            <a:ext cx="6912768" cy="1141851"/>
          </a:xfrm>
        </p:spPr>
        <p:txBody>
          <a:bodyPr/>
          <a:lstStyle/>
          <a:p>
            <a:r>
              <a:rPr lang="en-GB" dirty="0" smtClean="0"/>
              <a:t>Emerging Findings: </a:t>
            </a:r>
            <a:r>
              <a:rPr lang="en-GB" dirty="0" smtClean="0">
                <a:solidFill>
                  <a:srgbClr val="00B0F0"/>
                </a:solidFill>
              </a:rPr>
              <a:t>Secondary</a:t>
            </a:r>
            <a:endParaRPr lang="en-GB" dirty="0">
              <a:solidFill>
                <a:srgbClr val="00B0F0"/>
              </a:solidFill>
            </a:endParaRPr>
          </a:p>
        </p:txBody>
      </p:sp>
    </p:spTree>
    <p:extLst>
      <p:ext uri="{BB962C8B-B14F-4D97-AF65-F5344CB8AC3E}">
        <p14:creationId xmlns:p14="http://schemas.microsoft.com/office/powerpoint/2010/main" val="208793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1143000" y="1584920"/>
            <a:ext cx="6985000" cy="4434880"/>
          </a:xfrm>
        </p:spPr>
        <p:txBody>
          <a:bodyPr numCol="2" spcCol="252000"/>
          <a:lstStyle/>
          <a:p>
            <a:r>
              <a:rPr lang="en-US" b="1" dirty="0">
                <a:solidFill>
                  <a:schemeClr val="accent2"/>
                </a:solidFill>
              </a:rPr>
              <a:t>MOST AGREE</a:t>
            </a:r>
          </a:p>
          <a:p>
            <a:r>
              <a:rPr lang="en-US" dirty="0"/>
              <a:t>Empowering others to achieve ambitious targets</a:t>
            </a:r>
          </a:p>
          <a:p>
            <a:r>
              <a:rPr lang="en-US" dirty="0">
                <a:solidFill>
                  <a:srgbClr val="00B0F0"/>
                </a:solidFill>
              </a:rPr>
              <a:t>Ability to bring out the best in people and inspire others</a:t>
            </a:r>
          </a:p>
          <a:p>
            <a:r>
              <a:rPr lang="en-US" dirty="0" err="1"/>
              <a:t>Maximising</a:t>
            </a:r>
            <a:r>
              <a:rPr lang="en-US" dirty="0"/>
              <a:t> talent and deploying it effectively in the </a:t>
            </a:r>
            <a:r>
              <a:rPr lang="en-US" dirty="0" err="1" smtClean="0"/>
              <a:t>organisation</a:t>
            </a:r>
            <a:endParaRPr lang="en-US" dirty="0" smtClean="0"/>
          </a:p>
          <a:p>
            <a:endParaRPr lang="en-US" dirty="0"/>
          </a:p>
          <a:p>
            <a:endParaRPr lang="en-US" dirty="0"/>
          </a:p>
          <a:p>
            <a:r>
              <a:rPr lang="en-US" b="1" dirty="0" smtClean="0">
                <a:solidFill>
                  <a:schemeClr val="accent2"/>
                </a:solidFill>
              </a:rPr>
              <a:t>MOST DISAGREE</a:t>
            </a:r>
            <a:endParaRPr lang="en-US" b="1" dirty="0">
              <a:solidFill>
                <a:schemeClr val="accent2"/>
              </a:solidFill>
            </a:endParaRPr>
          </a:p>
          <a:p>
            <a:r>
              <a:rPr lang="en-US" dirty="0"/>
              <a:t>Develop entrepreneurial innovative approaches to improve education</a:t>
            </a:r>
          </a:p>
          <a:p>
            <a:r>
              <a:rPr lang="en-US" dirty="0">
                <a:solidFill>
                  <a:srgbClr val="00B0F0"/>
                </a:solidFill>
              </a:rPr>
              <a:t>Meticulous monitoring of outcomes for pupils/learners</a:t>
            </a:r>
          </a:p>
          <a:p>
            <a:r>
              <a:rPr lang="en-US" dirty="0"/>
              <a:t>Engaging local community in a shared vision for education in the area</a:t>
            </a:r>
          </a:p>
          <a:p>
            <a:endParaRPr lang="en-US" dirty="0" smtClean="0"/>
          </a:p>
        </p:txBody>
      </p:sp>
      <p:sp>
        <p:nvSpPr>
          <p:cNvPr id="6" name="Title 5"/>
          <p:cNvSpPr>
            <a:spLocks noGrp="1"/>
          </p:cNvSpPr>
          <p:nvPr>
            <p:ph type="title"/>
          </p:nvPr>
        </p:nvSpPr>
        <p:spPr>
          <a:xfrm>
            <a:off x="1115616" y="304800"/>
            <a:ext cx="7647384" cy="1080120"/>
          </a:xfrm>
        </p:spPr>
        <p:txBody>
          <a:bodyPr/>
          <a:lstStyle/>
          <a:p>
            <a:r>
              <a:rPr lang="en-GB" dirty="0" smtClean="0"/>
              <a:t>Emerging Findings: </a:t>
            </a:r>
            <a:r>
              <a:rPr lang="en-GB" dirty="0" smtClean="0">
                <a:solidFill>
                  <a:srgbClr val="00B0F0"/>
                </a:solidFill>
              </a:rPr>
              <a:t>Post-Compulsory</a:t>
            </a:r>
            <a:endParaRPr lang="en-GB" dirty="0">
              <a:solidFill>
                <a:srgbClr val="00B0F0"/>
              </a:solidFill>
            </a:endParaRPr>
          </a:p>
        </p:txBody>
      </p:sp>
    </p:spTree>
    <p:extLst>
      <p:ext uri="{BB962C8B-B14F-4D97-AF65-F5344CB8AC3E}">
        <p14:creationId xmlns:p14="http://schemas.microsoft.com/office/powerpoint/2010/main" val="212231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865584" y="1356320"/>
            <a:ext cx="7467600" cy="4419600"/>
          </a:xfrm>
        </p:spPr>
        <p:txBody>
          <a:bodyPr numCol="2" spcCol="252000"/>
          <a:lstStyle/>
          <a:p>
            <a:r>
              <a:rPr lang="en-US" b="1" dirty="0">
                <a:solidFill>
                  <a:schemeClr val="accent2"/>
                </a:solidFill>
              </a:rPr>
              <a:t>MOST AGREE</a:t>
            </a:r>
          </a:p>
          <a:p>
            <a:r>
              <a:rPr lang="en-US" dirty="0"/>
              <a:t>Strategic vision based on shared values</a:t>
            </a:r>
          </a:p>
          <a:p>
            <a:r>
              <a:rPr lang="en-US" dirty="0">
                <a:solidFill>
                  <a:srgbClr val="00B0F0"/>
                </a:solidFill>
              </a:rPr>
              <a:t>An open culture of learning where excellence achievement celebrated</a:t>
            </a:r>
          </a:p>
          <a:p>
            <a:r>
              <a:rPr lang="en-US" dirty="0"/>
              <a:t>Inspirational leader who leads by example</a:t>
            </a:r>
          </a:p>
          <a:p>
            <a:endParaRPr lang="en-US" dirty="0" smtClean="0"/>
          </a:p>
          <a:p>
            <a:endParaRPr lang="en-US" dirty="0" smtClean="0"/>
          </a:p>
          <a:p>
            <a:endParaRPr lang="en-US" dirty="0"/>
          </a:p>
          <a:p>
            <a:r>
              <a:rPr lang="en-US" b="1" dirty="0">
                <a:solidFill>
                  <a:schemeClr val="accent2"/>
                </a:solidFill>
              </a:rPr>
              <a:t>MOST </a:t>
            </a:r>
            <a:r>
              <a:rPr lang="en-US" b="1" dirty="0" smtClean="0">
                <a:solidFill>
                  <a:schemeClr val="accent2"/>
                </a:solidFill>
              </a:rPr>
              <a:t>DISAGREE</a:t>
            </a:r>
            <a:endParaRPr lang="en-US" b="1" dirty="0">
              <a:solidFill>
                <a:schemeClr val="accent2"/>
              </a:solidFill>
            </a:endParaRPr>
          </a:p>
          <a:p>
            <a:r>
              <a:rPr lang="en-US" dirty="0"/>
              <a:t>Reconciling opposing points of view and </a:t>
            </a:r>
            <a:r>
              <a:rPr lang="en-US" dirty="0" err="1"/>
              <a:t>summarising</a:t>
            </a:r>
            <a:r>
              <a:rPr lang="en-US" dirty="0"/>
              <a:t> agreed points</a:t>
            </a:r>
          </a:p>
          <a:p>
            <a:r>
              <a:rPr lang="en-US" dirty="0">
                <a:solidFill>
                  <a:srgbClr val="00B0F0"/>
                </a:solidFill>
              </a:rPr>
              <a:t>Balancing financial constraints with aspirational educational ambitions</a:t>
            </a:r>
          </a:p>
          <a:p>
            <a:r>
              <a:rPr lang="en-US" dirty="0"/>
              <a:t>Ability to foster discussion and debate</a:t>
            </a:r>
          </a:p>
          <a:p>
            <a:endParaRPr lang="en-US" dirty="0" smtClean="0"/>
          </a:p>
        </p:txBody>
      </p:sp>
      <p:sp>
        <p:nvSpPr>
          <p:cNvPr id="6" name="Title 5"/>
          <p:cNvSpPr>
            <a:spLocks noGrp="1"/>
          </p:cNvSpPr>
          <p:nvPr>
            <p:ph type="title"/>
          </p:nvPr>
        </p:nvSpPr>
        <p:spPr>
          <a:xfrm>
            <a:off x="838200" y="76200"/>
            <a:ext cx="7647384" cy="1080120"/>
          </a:xfrm>
        </p:spPr>
        <p:txBody>
          <a:bodyPr/>
          <a:lstStyle/>
          <a:p>
            <a:r>
              <a:rPr lang="en-GB" dirty="0" smtClean="0"/>
              <a:t>Emerging Findings: </a:t>
            </a:r>
            <a:r>
              <a:rPr lang="en-GB" dirty="0" smtClean="0">
                <a:solidFill>
                  <a:srgbClr val="00B0F0"/>
                </a:solidFill>
              </a:rPr>
              <a:t>SENCO</a:t>
            </a:r>
            <a:endParaRPr lang="en-GB" dirty="0">
              <a:solidFill>
                <a:srgbClr val="00B0F0"/>
              </a:solidFill>
            </a:endParaRPr>
          </a:p>
        </p:txBody>
      </p:sp>
    </p:spTree>
    <p:extLst>
      <p:ext uri="{BB962C8B-B14F-4D97-AF65-F5344CB8AC3E}">
        <p14:creationId xmlns:p14="http://schemas.microsoft.com/office/powerpoint/2010/main" val="8501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1143000" y="1432520"/>
            <a:ext cx="6985000" cy="4815880"/>
          </a:xfrm>
        </p:spPr>
        <p:txBody>
          <a:bodyPr numCol="2" spcCol="180000"/>
          <a:lstStyle/>
          <a:p>
            <a:r>
              <a:rPr lang="en-US" b="1" dirty="0">
                <a:solidFill>
                  <a:schemeClr val="accent2"/>
                </a:solidFill>
              </a:rPr>
              <a:t>MOST AGREE</a:t>
            </a:r>
          </a:p>
          <a:p>
            <a:r>
              <a:rPr lang="en-GB" dirty="0"/>
              <a:t>Clear strategic vision communicated effectively to others</a:t>
            </a:r>
          </a:p>
          <a:p>
            <a:r>
              <a:rPr lang="en-GB" dirty="0">
                <a:solidFill>
                  <a:srgbClr val="00B0F0"/>
                </a:solidFill>
              </a:rPr>
              <a:t>Inspirational leader who leads by example</a:t>
            </a:r>
          </a:p>
          <a:p>
            <a:r>
              <a:rPr lang="en-GB" dirty="0"/>
              <a:t>Taking decisive action to address poor performance of staff</a:t>
            </a:r>
          </a:p>
          <a:p>
            <a:endParaRPr lang="en-US" dirty="0" smtClean="0"/>
          </a:p>
          <a:p>
            <a:endParaRPr lang="en-US" dirty="0"/>
          </a:p>
          <a:p>
            <a:r>
              <a:rPr lang="en-US" b="1" dirty="0">
                <a:solidFill>
                  <a:schemeClr val="accent2"/>
                </a:solidFill>
              </a:rPr>
              <a:t>MOST </a:t>
            </a:r>
            <a:r>
              <a:rPr lang="en-US" b="1" dirty="0" smtClean="0">
                <a:solidFill>
                  <a:schemeClr val="accent2"/>
                </a:solidFill>
              </a:rPr>
              <a:t>DISAGREE</a:t>
            </a:r>
            <a:endParaRPr lang="en-US" b="1" dirty="0">
              <a:solidFill>
                <a:schemeClr val="accent2"/>
              </a:solidFill>
            </a:endParaRPr>
          </a:p>
          <a:p>
            <a:r>
              <a:rPr lang="en-GB" sz="2100" dirty="0"/>
              <a:t>Engaging local community in a shared vision for education in the area</a:t>
            </a:r>
          </a:p>
          <a:p>
            <a:r>
              <a:rPr lang="en-GB" sz="2100" dirty="0">
                <a:solidFill>
                  <a:srgbClr val="00B0F0"/>
                </a:solidFill>
              </a:rPr>
              <a:t>Ability to foster discussion and debate</a:t>
            </a:r>
          </a:p>
          <a:p>
            <a:r>
              <a:rPr lang="en-GB" sz="2100" dirty="0"/>
              <a:t>Develop entrepreneurial innovative approaches to improve education</a:t>
            </a:r>
          </a:p>
          <a:p>
            <a:r>
              <a:rPr lang="en-GB" sz="2100" dirty="0">
                <a:solidFill>
                  <a:srgbClr val="00B0F0"/>
                </a:solidFill>
              </a:rPr>
              <a:t>Reconciling opposing points of view and summarising agreed </a:t>
            </a:r>
            <a:endParaRPr lang="en-US" sz="2100" dirty="0" smtClean="0">
              <a:solidFill>
                <a:srgbClr val="00B0F0"/>
              </a:solidFill>
            </a:endParaRPr>
          </a:p>
        </p:txBody>
      </p:sp>
      <p:sp>
        <p:nvSpPr>
          <p:cNvPr id="6" name="Title 5"/>
          <p:cNvSpPr>
            <a:spLocks noGrp="1"/>
          </p:cNvSpPr>
          <p:nvPr>
            <p:ph type="title"/>
          </p:nvPr>
        </p:nvSpPr>
        <p:spPr>
          <a:xfrm>
            <a:off x="1115616" y="152400"/>
            <a:ext cx="7647384" cy="1080120"/>
          </a:xfrm>
        </p:spPr>
        <p:txBody>
          <a:bodyPr/>
          <a:lstStyle/>
          <a:p>
            <a:r>
              <a:rPr lang="en-GB" dirty="0" smtClean="0"/>
              <a:t>Emerging Findings: </a:t>
            </a:r>
            <a:r>
              <a:rPr lang="en-GB" dirty="0" smtClean="0">
                <a:solidFill>
                  <a:srgbClr val="00B0F0"/>
                </a:solidFill>
              </a:rPr>
              <a:t>Governors</a:t>
            </a:r>
            <a:endParaRPr lang="en-GB" dirty="0">
              <a:solidFill>
                <a:srgbClr val="00B0F0"/>
              </a:solidFill>
            </a:endParaRPr>
          </a:p>
        </p:txBody>
      </p:sp>
    </p:spTree>
    <p:extLst>
      <p:ext uri="{BB962C8B-B14F-4D97-AF65-F5344CB8AC3E}">
        <p14:creationId xmlns:p14="http://schemas.microsoft.com/office/powerpoint/2010/main" val="75143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Text Placeholder 2"/>
          <p:cNvSpPr>
            <a:spLocks noGrp="1"/>
          </p:cNvSpPr>
          <p:nvPr>
            <p:ph type="body" sz="quarter" idx="10"/>
          </p:nvPr>
        </p:nvSpPr>
        <p:spPr>
          <a:xfrm>
            <a:off x="533400" y="1628800"/>
            <a:ext cx="8305800" cy="4010000"/>
          </a:xfrm>
        </p:spPr>
        <p:txBody>
          <a:bodyPr/>
          <a:lstStyle/>
          <a:p>
            <a:r>
              <a:rPr lang="en-US" sz="1600" dirty="0"/>
              <a:t>Barber, M. Whelan, F. and Clark, M. (2010</a:t>
            </a:r>
            <a:r>
              <a:rPr lang="en-US" sz="1600" i="1" dirty="0"/>
              <a:t>) Capturing the leadership premium</a:t>
            </a:r>
            <a:r>
              <a:rPr lang="en-US" sz="1600" dirty="0"/>
              <a:t>. Nottingham: NCSLCS</a:t>
            </a:r>
            <a:r>
              <a:rPr lang="en-US" sz="1600" dirty="0" smtClean="0"/>
              <a:t>.</a:t>
            </a:r>
          </a:p>
          <a:p>
            <a:r>
              <a:rPr lang="en-US" sz="1600" dirty="0"/>
              <a:t>Bolden, R. (2011) Distributed Leadership in organizations: a review of theory and research. </a:t>
            </a:r>
            <a:r>
              <a:rPr lang="en-US" sz="1600" i="1" dirty="0"/>
              <a:t>International Journal of Management Reviews </a:t>
            </a:r>
            <a:r>
              <a:rPr lang="en-US" sz="1600" dirty="0"/>
              <a:t>13(3) p. 251-269</a:t>
            </a:r>
            <a:r>
              <a:rPr lang="en-US" sz="1600" dirty="0" smtClean="0"/>
              <a:t>.</a:t>
            </a:r>
          </a:p>
          <a:p>
            <a:r>
              <a:rPr lang="en-US" sz="1600" dirty="0"/>
              <a:t>Bush, T. (2008</a:t>
            </a:r>
            <a:r>
              <a:rPr lang="en-US" sz="1600" i="1" dirty="0"/>
              <a:t>) Leadership and management development in education</a:t>
            </a:r>
            <a:r>
              <a:rPr lang="en-US" sz="1600" dirty="0"/>
              <a:t>. London: Sage.</a:t>
            </a:r>
          </a:p>
          <a:p>
            <a:r>
              <a:rPr lang="en-US" sz="1600" dirty="0" smtClean="0"/>
              <a:t>Day</a:t>
            </a:r>
            <a:r>
              <a:rPr lang="en-US" sz="1600" dirty="0"/>
              <a:t>, C. Sammons, P. Hopkins, D. Harris, A. </a:t>
            </a:r>
            <a:r>
              <a:rPr lang="en-US" sz="1600" dirty="0" err="1"/>
              <a:t>Leithwood</a:t>
            </a:r>
            <a:r>
              <a:rPr lang="en-US" sz="1600" dirty="0"/>
              <a:t>, K. Qing, G. and Brown, E. (2010) </a:t>
            </a:r>
            <a:r>
              <a:rPr lang="en-US" sz="1600" i="1" dirty="0"/>
              <a:t>10 strong claims about successful school leadership. </a:t>
            </a:r>
            <a:r>
              <a:rPr lang="en-US" sz="1600" dirty="0"/>
              <a:t>Nottingham: </a:t>
            </a:r>
            <a:r>
              <a:rPr lang="en-US" sz="1600" dirty="0" smtClean="0"/>
              <a:t>NCSLCS</a:t>
            </a:r>
          </a:p>
          <a:p>
            <a:r>
              <a:rPr lang="en-US" sz="1600" dirty="0" smtClean="0"/>
              <a:t>Dhillon</a:t>
            </a:r>
            <a:r>
              <a:rPr lang="en-US" sz="1600" dirty="0"/>
              <a:t>, </a:t>
            </a:r>
            <a:r>
              <a:rPr lang="en-US" sz="1600" dirty="0" smtClean="0"/>
              <a:t>J. K.(</a:t>
            </a:r>
            <a:r>
              <a:rPr lang="en-US" sz="1600" dirty="0"/>
              <a:t>2016) Leadership as </a:t>
            </a:r>
            <a:r>
              <a:rPr lang="en-US" sz="1600" dirty="0" smtClean="0"/>
              <a:t>shared practice </a:t>
            </a:r>
            <a:r>
              <a:rPr lang="en-US" sz="1600" dirty="0"/>
              <a:t>in </a:t>
            </a:r>
            <a:r>
              <a:rPr lang="en-US" sz="1600" dirty="0" smtClean="0"/>
              <a:t>outstanding schools </a:t>
            </a:r>
            <a:r>
              <a:rPr lang="en-US" sz="1600" dirty="0"/>
              <a:t>and </a:t>
            </a:r>
            <a:r>
              <a:rPr lang="en-US" sz="1600" dirty="0" smtClean="0"/>
              <a:t>colleges </a:t>
            </a:r>
            <a:r>
              <a:rPr lang="en-US" sz="1600" dirty="0"/>
              <a:t>in England. </a:t>
            </a:r>
            <a:r>
              <a:rPr lang="en-US" sz="1600" dirty="0" smtClean="0"/>
              <a:t>Paper presented at </a:t>
            </a:r>
            <a:r>
              <a:rPr lang="en-US" sz="1600" i="1" dirty="0" smtClean="0"/>
              <a:t>American </a:t>
            </a:r>
            <a:r>
              <a:rPr lang="en-US" sz="1600" i="1" dirty="0"/>
              <a:t>Educational Research Association (AERA) Annual Conference</a:t>
            </a:r>
            <a:r>
              <a:rPr lang="en-US" sz="1600" dirty="0"/>
              <a:t>, 8th -12th April 2016, Washington DC, USA. </a:t>
            </a:r>
            <a:endParaRPr lang="en-US" sz="1600" dirty="0" smtClean="0"/>
          </a:p>
          <a:p>
            <a:r>
              <a:rPr lang="en-US" sz="1600" dirty="0"/>
              <a:t>NCSL (National College for School Leadership) (2007) </a:t>
            </a:r>
            <a:r>
              <a:rPr lang="en-US" sz="1600" i="1" dirty="0"/>
              <a:t>What we know about school leadership</a:t>
            </a:r>
            <a:r>
              <a:rPr lang="en-US" sz="1600" dirty="0"/>
              <a:t>. Nottingham: </a:t>
            </a:r>
            <a:r>
              <a:rPr lang="en-US" sz="1600" dirty="0" smtClean="0"/>
              <a:t>NCSLCS</a:t>
            </a:r>
          </a:p>
          <a:p>
            <a:r>
              <a:rPr lang="en-US" sz="1600" dirty="0" err="1" smtClean="0"/>
              <a:t>Tamkin</a:t>
            </a:r>
            <a:r>
              <a:rPr lang="en-US" sz="1600" dirty="0" smtClean="0"/>
              <a:t>, P. Pearson, G. Hirsh, W. and Constable, S. (2010</a:t>
            </a:r>
            <a:r>
              <a:rPr lang="en-US" sz="1600" i="1" dirty="0" smtClean="0"/>
              <a:t>) Exceeding expectation: the principles of outstanding leadership.</a:t>
            </a:r>
            <a:r>
              <a:rPr lang="en-US" sz="1600" dirty="0" smtClean="0"/>
              <a:t> London: The Work Foundation Alliance.</a:t>
            </a:r>
          </a:p>
          <a:p>
            <a:endParaRPr lang="en-US" sz="1600" dirty="0"/>
          </a:p>
          <a:p>
            <a:endParaRPr lang="en-US" sz="1600" dirty="0"/>
          </a:p>
        </p:txBody>
      </p:sp>
    </p:spTree>
    <p:extLst>
      <p:ext uri="{BB962C8B-B14F-4D97-AF65-F5344CB8AC3E}">
        <p14:creationId xmlns:p14="http://schemas.microsoft.com/office/powerpoint/2010/main" val="2719251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 </a:t>
            </a:r>
            <a:endParaRPr lang="en-GB" dirty="0"/>
          </a:p>
        </p:txBody>
      </p:sp>
      <p:sp>
        <p:nvSpPr>
          <p:cNvPr id="3" name="Text Placeholder 2"/>
          <p:cNvSpPr>
            <a:spLocks noGrp="1"/>
          </p:cNvSpPr>
          <p:nvPr>
            <p:ph type="body" sz="quarter" idx="10"/>
          </p:nvPr>
        </p:nvSpPr>
        <p:spPr>
          <a:xfrm>
            <a:off x="1116012" y="1916113"/>
            <a:ext cx="7418387" cy="3265487"/>
          </a:xfrm>
        </p:spPr>
        <p:txBody>
          <a:bodyPr/>
          <a:lstStyle/>
          <a:p>
            <a:r>
              <a:rPr lang="en-GB" dirty="0" smtClean="0"/>
              <a:t>Thank you for listening. We would like to thank BELMAS and the University of Worcester for funding the research reported in this presentation. </a:t>
            </a:r>
          </a:p>
          <a:p>
            <a:r>
              <a:rPr lang="en-GB" dirty="0" smtClean="0"/>
              <a:t>   </a:t>
            </a:r>
          </a:p>
          <a:p>
            <a:r>
              <a:rPr lang="en-GB" dirty="0" smtClean="0"/>
              <a:t>For further information please contact:</a:t>
            </a:r>
          </a:p>
          <a:p>
            <a:r>
              <a:rPr lang="en-GB" dirty="0" smtClean="0"/>
              <a:t>Professor </a:t>
            </a:r>
            <a:r>
              <a:rPr lang="en-GB" dirty="0"/>
              <a:t>Jaswinder K Dhillon</a:t>
            </a:r>
          </a:p>
          <a:p>
            <a:r>
              <a:rPr lang="en-GB" dirty="0"/>
              <a:t>Institute of Education</a:t>
            </a:r>
          </a:p>
          <a:p>
            <a:r>
              <a:rPr lang="en-GB" dirty="0"/>
              <a:t>University of Worcester</a:t>
            </a:r>
          </a:p>
          <a:p>
            <a:r>
              <a:rPr lang="en-GB" dirty="0" smtClean="0">
                <a:hlinkClick r:id="rId2"/>
              </a:rPr>
              <a:t>j.dhillon@worc.ac.uk</a:t>
            </a:r>
            <a:endParaRPr lang="en-GB" dirty="0" smtClean="0"/>
          </a:p>
          <a:p>
            <a:endParaRPr lang="en-GB" dirty="0"/>
          </a:p>
          <a:p>
            <a:endParaRPr lang="en-GB" dirty="0"/>
          </a:p>
        </p:txBody>
      </p:sp>
    </p:spTree>
    <p:extLst>
      <p:ext uri="{BB962C8B-B14F-4D97-AF65-F5344CB8AC3E}">
        <p14:creationId xmlns:p14="http://schemas.microsoft.com/office/powerpoint/2010/main" val="75941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1143000" y="1828800"/>
            <a:ext cx="6985000" cy="3810000"/>
          </a:xfrm>
        </p:spPr>
        <p:txBody>
          <a:bodyPr/>
          <a:lstStyle/>
          <a:p>
            <a:r>
              <a:rPr lang="en-US" sz="2000" dirty="0" smtClean="0"/>
              <a:t>Presentation reports </a:t>
            </a:r>
            <a:r>
              <a:rPr lang="en-US" sz="2000" dirty="0"/>
              <a:t>on </a:t>
            </a:r>
            <a:r>
              <a:rPr lang="en-US" sz="2000" dirty="0" smtClean="0"/>
              <a:t>findings from a </a:t>
            </a:r>
            <a:r>
              <a:rPr lang="en-US" sz="2000" dirty="0"/>
              <a:t>BELMAS </a:t>
            </a:r>
            <a:r>
              <a:rPr lang="en-US" sz="2000" dirty="0" smtClean="0"/>
              <a:t>funded </a:t>
            </a:r>
            <a:r>
              <a:rPr lang="en-US" sz="2000" dirty="0"/>
              <a:t>research and development </a:t>
            </a:r>
            <a:r>
              <a:rPr lang="en-US" sz="2000" dirty="0" smtClean="0"/>
              <a:t>project, Sept 2016-Sept 2017</a:t>
            </a:r>
          </a:p>
          <a:p>
            <a:r>
              <a:rPr lang="en-US" sz="2000" dirty="0" smtClean="0"/>
              <a:t>Aims : </a:t>
            </a:r>
          </a:p>
          <a:p>
            <a:pPr marL="342900" indent="-342900">
              <a:buFont typeface="Arial" panose="020B0604020202020204" pitchFamily="34" charset="0"/>
              <a:buChar char="•"/>
            </a:pPr>
            <a:r>
              <a:rPr lang="en-US" sz="2000" dirty="0" smtClean="0"/>
              <a:t>to investigate </a:t>
            </a:r>
            <a:r>
              <a:rPr lang="en-US" sz="2000" dirty="0"/>
              <a:t>the characteristics of outstanding leadership in different educational </a:t>
            </a:r>
            <a:r>
              <a:rPr lang="en-US" sz="2000" dirty="0" smtClean="0"/>
              <a:t>contexts:</a:t>
            </a:r>
          </a:p>
          <a:p>
            <a:r>
              <a:rPr lang="en-US" sz="2000" dirty="0"/>
              <a:t>	</a:t>
            </a:r>
            <a:r>
              <a:rPr lang="en-US" sz="2000" dirty="0" smtClean="0"/>
              <a:t>schools (primary and secondary)</a:t>
            </a:r>
          </a:p>
          <a:p>
            <a:r>
              <a:rPr lang="en-US" sz="2000" dirty="0"/>
              <a:t>	</a:t>
            </a:r>
            <a:r>
              <a:rPr lang="en-US" sz="2000" dirty="0" smtClean="0"/>
              <a:t>colleges (post-16 education providers)</a:t>
            </a:r>
          </a:p>
          <a:p>
            <a:r>
              <a:rPr lang="en-US" sz="2000" dirty="0"/>
              <a:t>	</a:t>
            </a:r>
            <a:r>
              <a:rPr lang="en-US" sz="2000" dirty="0" smtClean="0"/>
              <a:t>rural and urban locations </a:t>
            </a:r>
          </a:p>
          <a:p>
            <a:pPr marL="342900" indent="-342900">
              <a:buFont typeface="Arial" panose="020B0604020202020204" pitchFamily="34" charset="0"/>
              <a:buChar char="•"/>
            </a:pPr>
            <a:r>
              <a:rPr lang="en-US" sz="2000" dirty="0" smtClean="0"/>
              <a:t>to </a:t>
            </a:r>
            <a:r>
              <a:rPr lang="en-US" sz="2000" dirty="0"/>
              <a:t>involve collaboration between school and college leaders, governing bodies and </a:t>
            </a:r>
            <a:r>
              <a:rPr lang="en-US" sz="2000" dirty="0" smtClean="0"/>
              <a:t>academics  </a:t>
            </a:r>
          </a:p>
          <a:p>
            <a:r>
              <a:rPr lang="en-US" sz="2000" dirty="0" smtClean="0"/>
              <a:t> </a:t>
            </a:r>
          </a:p>
        </p:txBody>
      </p:sp>
      <p:sp>
        <p:nvSpPr>
          <p:cNvPr id="6" name="Title 5"/>
          <p:cNvSpPr>
            <a:spLocks noGrp="1"/>
          </p:cNvSpPr>
          <p:nvPr>
            <p:ph type="title"/>
          </p:nvPr>
        </p:nvSpPr>
        <p:spPr/>
        <p:txBody>
          <a:bodyPr/>
          <a:lstStyle/>
          <a:p>
            <a:r>
              <a:rPr lang="en-GB" dirty="0" smtClean="0"/>
              <a:t>Project aims </a:t>
            </a:r>
            <a:endParaRPr lang="en-GB" dirty="0"/>
          </a:p>
        </p:txBody>
      </p:sp>
    </p:spTree>
    <p:extLst>
      <p:ext uri="{BB962C8B-B14F-4D97-AF65-F5344CB8AC3E}">
        <p14:creationId xmlns:p14="http://schemas.microsoft.com/office/powerpoint/2010/main" val="927911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685800" y="1828800"/>
            <a:ext cx="8077200" cy="3810000"/>
          </a:xfrm>
        </p:spPr>
        <p:txBody>
          <a:bodyPr/>
          <a:lstStyle/>
          <a:p>
            <a:r>
              <a:rPr lang="en-US" sz="2200" dirty="0" smtClean="0"/>
              <a:t>Democratic and distributed leadership </a:t>
            </a:r>
          </a:p>
          <a:p>
            <a:r>
              <a:rPr lang="en-US" sz="2200" dirty="0" smtClean="0"/>
              <a:t>Alliances, collaborations and partnerships </a:t>
            </a:r>
          </a:p>
          <a:p>
            <a:r>
              <a:rPr lang="en-US" sz="2200" dirty="0" smtClean="0"/>
              <a:t>Day </a:t>
            </a:r>
            <a:r>
              <a:rPr lang="en-US" sz="2200" dirty="0"/>
              <a:t>et </a:t>
            </a:r>
            <a:r>
              <a:rPr lang="en-US" sz="2200" dirty="0" smtClean="0"/>
              <a:t>al </a:t>
            </a:r>
            <a:r>
              <a:rPr lang="en-US" sz="2200" dirty="0"/>
              <a:t>(2010) </a:t>
            </a:r>
            <a:r>
              <a:rPr lang="en-US" sz="2200" dirty="0" smtClean="0"/>
              <a:t>eight </a:t>
            </a:r>
            <a:r>
              <a:rPr lang="en-US" sz="2200" dirty="0"/>
              <a:t>dimensions of successful </a:t>
            </a:r>
            <a:r>
              <a:rPr lang="en-US" sz="2200" dirty="0" smtClean="0"/>
              <a:t>leadership</a:t>
            </a:r>
          </a:p>
          <a:p>
            <a:r>
              <a:rPr lang="en-US" sz="2200" dirty="0" smtClean="0"/>
              <a:t>Barber </a:t>
            </a:r>
            <a:r>
              <a:rPr lang="en-US" sz="2200" dirty="0"/>
              <a:t>et al (2010) </a:t>
            </a:r>
            <a:r>
              <a:rPr lang="en-US" sz="2200" dirty="0" smtClean="0"/>
              <a:t>list </a:t>
            </a:r>
            <a:r>
              <a:rPr lang="en-US" sz="2200" dirty="0"/>
              <a:t>of practices derived from a review of education systems across eight </a:t>
            </a:r>
            <a:r>
              <a:rPr lang="en-US" sz="2200" dirty="0" smtClean="0"/>
              <a:t>countries</a:t>
            </a:r>
          </a:p>
          <a:p>
            <a:r>
              <a:rPr lang="en-US" sz="2200" dirty="0" smtClean="0"/>
              <a:t>Features of leadership (Bush </a:t>
            </a:r>
            <a:r>
              <a:rPr lang="en-US" sz="2200" dirty="0"/>
              <a:t>2008, NCSL </a:t>
            </a:r>
            <a:r>
              <a:rPr lang="en-US" sz="2200" dirty="0" smtClean="0"/>
              <a:t>2007)</a:t>
            </a:r>
          </a:p>
          <a:p>
            <a:r>
              <a:rPr lang="en-US" sz="2200" dirty="0" err="1"/>
              <a:t>Tamkin</a:t>
            </a:r>
            <a:r>
              <a:rPr lang="en-US" sz="2200" dirty="0"/>
              <a:t> et al 2010 three principles of outstanding </a:t>
            </a:r>
            <a:r>
              <a:rPr lang="en-US" sz="2200" dirty="0" smtClean="0"/>
              <a:t>leadership from research </a:t>
            </a:r>
            <a:r>
              <a:rPr lang="en-US" sz="2200" dirty="0"/>
              <a:t>with high performing business and commercial </a:t>
            </a:r>
            <a:r>
              <a:rPr lang="en-US" sz="2200" dirty="0" err="1"/>
              <a:t>organisations</a:t>
            </a:r>
            <a:r>
              <a:rPr lang="en-US" sz="2200" dirty="0"/>
              <a:t> </a:t>
            </a:r>
            <a:endParaRPr lang="en-US" sz="2200" dirty="0" smtClean="0"/>
          </a:p>
          <a:p>
            <a:endParaRPr lang="en-US" sz="2200" dirty="0" smtClean="0"/>
          </a:p>
        </p:txBody>
      </p:sp>
      <p:sp>
        <p:nvSpPr>
          <p:cNvPr id="6" name="Title 5"/>
          <p:cNvSpPr>
            <a:spLocks noGrp="1"/>
          </p:cNvSpPr>
          <p:nvPr>
            <p:ph type="title"/>
          </p:nvPr>
        </p:nvSpPr>
        <p:spPr/>
        <p:txBody>
          <a:bodyPr/>
          <a:lstStyle/>
          <a:p>
            <a:r>
              <a:rPr lang="en-GB" dirty="0" smtClean="0"/>
              <a:t>Theory, research and literature   </a:t>
            </a:r>
            <a:endParaRPr lang="en-GB" dirty="0"/>
          </a:p>
        </p:txBody>
      </p:sp>
    </p:spTree>
    <p:extLst>
      <p:ext uri="{BB962C8B-B14F-4D97-AF65-F5344CB8AC3E}">
        <p14:creationId xmlns:p14="http://schemas.microsoft.com/office/powerpoint/2010/main" val="1459926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685800" y="1828800"/>
            <a:ext cx="7696200" cy="3810000"/>
          </a:xfrm>
        </p:spPr>
        <p:txBody>
          <a:bodyPr/>
          <a:lstStyle/>
          <a:p>
            <a:r>
              <a:rPr lang="en-GB" sz="2200" dirty="0" smtClean="0"/>
              <a:t>Research position – how and why questions not just what works in leadership practice in different contexts </a:t>
            </a:r>
          </a:p>
          <a:p>
            <a:r>
              <a:rPr lang="en-GB" sz="2200" dirty="0" smtClean="0"/>
              <a:t>Development of research and phases of investigation (Dhillon 2016) </a:t>
            </a:r>
          </a:p>
          <a:p>
            <a:r>
              <a:rPr lang="en-GB" sz="2200" dirty="0" smtClean="0"/>
              <a:t>BELMAS funded phase: </a:t>
            </a:r>
          </a:p>
          <a:p>
            <a:r>
              <a:rPr lang="en-GB" sz="2200" dirty="0" smtClean="0"/>
              <a:t>	Q-methodology applied to </a:t>
            </a:r>
            <a:r>
              <a:rPr lang="en-US" sz="2200" dirty="0" smtClean="0"/>
              <a:t>study </a:t>
            </a:r>
            <a:r>
              <a:rPr lang="en-US" sz="2200" dirty="0"/>
              <a:t>of enacted </a:t>
            </a:r>
            <a:r>
              <a:rPr lang="en-US" sz="2200" dirty="0" smtClean="0"/>
              <a:t>	leadership </a:t>
            </a:r>
            <a:r>
              <a:rPr lang="en-US" sz="2200" dirty="0"/>
              <a:t>practice in different </a:t>
            </a:r>
            <a:r>
              <a:rPr lang="en-US" sz="2200" dirty="0" smtClean="0"/>
              <a:t>educational contexts</a:t>
            </a:r>
            <a:r>
              <a:rPr lang="en-GB" sz="2200" dirty="0" smtClean="0"/>
              <a:t> </a:t>
            </a:r>
          </a:p>
          <a:p>
            <a:r>
              <a:rPr lang="en-GB" sz="2200" dirty="0" smtClean="0"/>
              <a:t>	PQ </a:t>
            </a:r>
            <a:r>
              <a:rPr lang="en-GB" sz="2200" dirty="0"/>
              <a:t>software for data </a:t>
            </a:r>
            <a:r>
              <a:rPr lang="en-GB" sz="2200" dirty="0" smtClean="0"/>
              <a:t>analysis</a:t>
            </a:r>
          </a:p>
          <a:p>
            <a:r>
              <a:rPr lang="en-GB" sz="2200" dirty="0"/>
              <a:t>	</a:t>
            </a:r>
            <a:r>
              <a:rPr lang="en-GB" sz="2200" dirty="0" smtClean="0"/>
              <a:t>emerging findings from on-going analysis.</a:t>
            </a:r>
          </a:p>
          <a:p>
            <a:endParaRPr lang="en-GB" dirty="0" smtClean="0"/>
          </a:p>
          <a:p>
            <a:endParaRPr lang="en-GB" dirty="0" smtClean="0"/>
          </a:p>
          <a:p>
            <a:endParaRPr lang="en-US" dirty="0" smtClean="0"/>
          </a:p>
        </p:txBody>
      </p:sp>
      <p:sp>
        <p:nvSpPr>
          <p:cNvPr id="6" name="Title 5"/>
          <p:cNvSpPr>
            <a:spLocks noGrp="1"/>
          </p:cNvSpPr>
          <p:nvPr>
            <p:ph type="title"/>
          </p:nvPr>
        </p:nvSpPr>
        <p:spPr/>
        <p:txBody>
          <a:bodyPr/>
          <a:lstStyle/>
          <a:p>
            <a:r>
              <a:rPr lang="en-GB" dirty="0" smtClean="0"/>
              <a:t>Methodology  </a:t>
            </a:r>
            <a:endParaRPr lang="en-GB" dirty="0"/>
          </a:p>
        </p:txBody>
      </p:sp>
    </p:spTree>
    <p:extLst>
      <p:ext uri="{BB962C8B-B14F-4D97-AF65-F5344CB8AC3E}">
        <p14:creationId xmlns:p14="http://schemas.microsoft.com/office/powerpoint/2010/main" val="378463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1143000" y="1828800"/>
            <a:ext cx="6985000" cy="3810000"/>
          </a:xfrm>
        </p:spPr>
        <p:txBody>
          <a:bodyPr/>
          <a:lstStyle/>
          <a:p>
            <a:r>
              <a:rPr lang="en-US" dirty="0" smtClean="0"/>
              <a:t>Stakeholder perceptions sampled in the project:</a:t>
            </a:r>
          </a:p>
          <a:p>
            <a:r>
              <a:rPr lang="en-US" dirty="0" smtClean="0"/>
              <a:t>School </a:t>
            </a:r>
            <a:r>
              <a:rPr lang="en-US" dirty="0"/>
              <a:t>and college </a:t>
            </a:r>
            <a:r>
              <a:rPr lang="en-US" dirty="0" smtClean="0"/>
              <a:t>leaders </a:t>
            </a:r>
          </a:p>
          <a:p>
            <a:r>
              <a:rPr lang="en-US" dirty="0" smtClean="0"/>
              <a:t>Governors of schools and colleges</a:t>
            </a:r>
          </a:p>
          <a:p>
            <a:r>
              <a:rPr lang="en-US" dirty="0" smtClean="0"/>
              <a:t>Middle leaders</a:t>
            </a:r>
          </a:p>
          <a:p>
            <a:r>
              <a:rPr lang="en-US" dirty="0" smtClean="0"/>
              <a:t>Teachers and lecturers</a:t>
            </a:r>
          </a:p>
          <a:p>
            <a:r>
              <a:rPr lang="en-US" dirty="0" smtClean="0"/>
              <a:t>Teacher educators</a:t>
            </a:r>
          </a:p>
          <a:p>
            <a:r>
              <a:rPr lang="en-US" dirty="0" smtClean="0"/>
              <a:t>Academic researchers </a:t>
            </a:r>
            <a:r>
              <a:rPr lang="en-US" dirty="0"/>
              <a:t>and scholars in </a:t>
            </a:r>
            <a:r>
              <a:rPr lang="en-US" dirty="0" smtClean="0"/>
              <a:t>educational </a:t>
            </a:r>
            <a:r>
              <a:rPr lang="en-US" dirty="0"/>
              <a:t>leadership and management </a:t>
            </a:r>
            <a:r>
              <a:rPr lang="en-US" dirty="0" smtClean="0"/>
              <a:t>research  and practice </a:t>
            </a:r>
          </a:p>
        </p:txBody>
      </p:sp>
      <p:sp>
        <p:nvSpPr>
          <p:cNvPr id="6" name="Title 5"/>
          <p:cNvSpPr>
            <a:spLocks noGrp="1"/>
          </p:cNvSpPr>
          <p:nvPr>
            <p:ph type="title"/>
          </p:nvPr>
        </p:nvSpPr>
        <p:spPr/>
        <p:txBody>
          <a:bodyPr/>
          <a:lstStyle/>
          <a:p>
            <a:r>
              <a:rPr lang="en-GB" dirty="0" smtClean="0"/>
              <a:t>Sampling    </a:t>
            </a:r>
            <a:endParaRPr lang="en-GB" dirty="0"/>
          </a:p>
        </p:txBody>
      </p:sp>
    </p:spTree>
    <p:extLst>
      <p:ext uri="{BB962C8B-B14F-4D97-AF65-F5344CB8AC3E}">
        <p14:creationId xmlns:p14="http://schemas.microsoft.com/office/powerpoint/2010/main" val="22228964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1143000" y="1143000"/>
            <a:ext cx="6985000" cy="5120680"/>
          </a:xfrm>
        </p:spPr>
        <p:txBody>
          <a:bodyPr numCol="3" spcCol="144000"/>
          <a:lstStyle/>
          <a:p>
            <a:pPr>
              <a:spcAft>
                <a:spcPts val="600"/>
              </a:spcAft>
            </a:pPr>
            <a:r>
              <a:rPr lang="en-US" sz="1300" dirty="0" smtClean="0"/>
              <a:t>Clear </a:t>
            </a:r>
            <a:r>
              <a:rPr lang="en-US" sz="1300" dirty="0"/>
              <a:t>strategic vision communicated effectively to </a:t>
            </a:r>
            <a:r>
              <a:rPr lang="en-US" sz="1300" dirty="0" smtClean="0"/>
              <a:t>others</a:t>
            </a:r>
          </a:p>
          <a:p>
            <a:pPr>
              <a:spcAft>
                <a:spcPts val="600"/>
              </a:spcAft>
            </a:pPr>
            <a:r>
              <a:rPr lang="en-US" sz="1300" dirty="0" smtClean="0">
                <a:solidFill>
                  <a:srgbClr val="00B0F0"/>
                </a:solidFill>
              </a:rPr>
              <a:t>Passion </a:t>
            </a:r>
            <a:r>
              <a:rPr lang="en-US" sz="1300" dirty="0">
                <a:solidFill>
                  <a:srgbClr val="00B0F0"/>
                </a:solidFill>
              </a:rPr>
              <a:t>for providing world class education </a:t>
            </a:r>
            <a:endParaRPr lang="en-US" sz="1300" dirty="0" smtClean="0">
              <a:solidFill>
                <a:srgbClr val="00B0F0"/>
              </a:solidFill>
            </a:endParaRPr>
          </a:p>
          <a:p>
            <a:pPr>
              <a:spcAft>
                <a:spcPts val="600"/>
              </a:spcAft>
            </a:pPr>
            <a:r>
              <a:rPr lang="en-US" sz="1300" dirty="0" smtClean="0"/>
              <a:t>Balancing </a:t>
            </a:r>
            <a:r>
              <a:rPr lang="en-US" sz="1300" dirty="0"/>
              <a:t>financial constraints with aspirational educational </a:t>
            </a:r>
            <a:r>
              <a:rPr lang="en-US" sz="1300" dirty="0" smtClean="0"/>
              <a:t>ambitions</a:t>
            </a:r>
          </a:p>
          <a:p>
            <a:pPr>
              <a:spcAft>
                <a:spcPts val="600"/>
              </a:spcAft>
            </a:pPr>
            <a:r>
              <a:rPr lang="en-US" sz="1300" dirty="0" smtClean="0">
                <a:solidFill>
                  <a:srgbClr val="00B0F0"/>
                </a:solidFill>
              </a:rPr>
              <a:t>Strategic </a:t>
            </a:r>
            <a:r>
              <a:rPr lang="en-US" sz="1300" dirty="0">
                <a:solidFill>
                  <a:srgbClr val="00B0F0"/>
                </a:solidFill>
              </a:rPr>
              <a:t>vision based on shared </a:t>
            </a:r>
            <a:r>
              <a:rPr lang="en-US" sz="1300" dirty="0" smtClean="0">
                <a:solidFill>
                  <a:srgbClr val="00B0F0"/>
                </a:solidFill>
              </a:rPr>
              <a:t>values</a:t>
            </a:r>
          </a:p>
          <a:p>
            <a:pPr>
              <a:spcAft>
                <a:spcPts val="600"/>
              </a:spcAft>
            </a:pPr>
            <a:r>
              <a:rPr lang="en-US" sz="1300" dirty="0" smtClean="0"/>
              <a:t>Inspirational </a:t>
            </a:r>
            <a:r>
              <a:rPr lang="en-US" sz="1300" dirty="0"/>
              <a:t>leader who leads by </a:t>
            </a:r>
            <a:r>
              <a:rPr lang="en-US" sz="1300" dirty="0" smtClean="0"/>
              <a:t>example</a:t>
            </a:r>
          </a:p>
          <a:p>
            <a:pPr>
              <a:spcAft>
                <a:spcPts val="600"/>
              </a:spcAft>
            </a:pPr>
            <a:r>
              <a:rPr lang="en-US" sz="1300" dirty="0" smtClean="0">
                <a:solidFill>
                  <a:srgbClr val="00B0F0"/>
                </a:solidFill>
              </a:rPr>
              <a:t>Engaging </a:t>
            </a:r>
            <a:r>
              <a:rPr lang="en-US" sz="1300" dirty="0">
                <a:solidFill>
                  <a:srgbClr val="00B0F0"/>
                </a:solidFill>
              </a:rPr>
              <a:t>local community in a shared vision for education in the </a:t>
            </a:r>
            <a:r>
              <a:rPr lang="en-US" sz="1300" dirty="0" smtClean="0">
                <a:solidFill>
                  <a:srgbClr val="00B0F0"/>
                </a:solidFill>
              </a:rPr>
              <a:t>area</a:t>
            </a:r>
          </a:p>
          <a:p>
            <a:pPr>
              <a:spcAft>
                <a:spcPts val="600"/>
              </a:spcAft>
            </a:pPr>
            <a:r>
              <a:rPr lang="en-US" sz="1300" dirty="0" smtClean="0"/>
              <a:t>High </a:t>
            </a:r>
            <a:r>
              <a:rPr lang="en-US" sz="1300" dirty="0"/>
              <a:t>levels of trust between leaders and their </a:t>
            </a:r>
            <a:r>
              <a:rPr lang="en-US" sz="1300" dirty="0" smtClean="0"/>
              <a:t>stakeholders</a:t>
            </a:r>
          </a:p>
          <a:p>
            <a:pPr>
              <a:spcAft>
                <a:spcPts val="600"/>
              </a:spcAft>
            </a:pPr>
            <a:r>
              <a:rPr lang="en-US" sz="1300" dirty="0" smtClean="0">
                <a:solidFill>
                  <a:srgbClr val="00B0F0"/>
                </a:solidFill>
              </a:rPr>
              <a:t>Ability </a:t>
            </a:r>
            <a:r>
              <a:rPr lang="en-US" sz="1300" dirty="0">
                <a:solidFill>
                  <a:srgbClr val="00B0F0"/>
                </a:solidFill>
              </a:rPr>
              <a:t>to bring out the best in people and inspire </a:t>
            </a:r>
            <a:r>
              <a:rPr lang="en-US" sz="1300" dirty="0" smtClean="0">
                <a:solidFill>
                  <a:srgbClr val="00B0F0"/>
                </a:solidFill>
              </a:rPr>
              <a:t>others</a:t>
            </a:r>
          </a:p>
          <a:p>
            <a:pPr>
              <a:spcAft>
                <a:spcPts val="600"/>
              </a:spcAft>
            </a:pPr>
            <a:r>
              <a:rPr lang="en-US" sz="1300" dirty="0" err="1" smtClean="0"/>
              <a:t>Maximising</a:t>
            </a:r>
            <a:r>
              <a:rPr lang="en-US" sz="1300" dirty="0" smtClean="0"/>
              <a:t> </a:t>
            </a:r>
            <a:r>
              <a:rPr lang="en-US" sz="1300" dirty="0"/>
              <a:t>talent and deploying it effectively in the </a:t>
            </a:r>
            <a:r>
              <a:rPr lang="en-US" sz="1300" dirty="0" err="1" smtClean="0"/>
              <a:t>organisation</a:t>
            </a:r>
            <a:endParaRPr lang="en-US" sz="1300" dirty="0" smtClean="0"/>
          </a:p>
          <a:p>
            <a:pPr>
              <a:spcAft>
                <a:spcPts val="600"/>
              </a:spcAft>
            </a:pPr>
            <a:r>
              <a:rPr lang="en-US" sz="1300" dirty="0" smtClean="0">
                <a:solidFill>
                  <a:srgbClr val="00B0F0"/>
                </a:solidFill>
              </a:rPr>
              <a:t>Power </a:t>
            </a:r>
            <a:r>
              <a:rPr lang="en-US" sz="1300" dirty="0">
                <a:solidFill>
                  <a:srgbClr val="00B0F0"/>
                </a:solidFill>
              </a:rPr>
              <a:t>and accountability shared and </a:t>
            </a:r>
            <a:r>
              <a:rPr lang="en-US" sz="1300" dirty="0" smtClean="0">
                <a:solidFill>
                  <a:srgbClr val="00B0F0"/>
                </a:solidFill>
              </a:rPr>
              <a:t>distributed</a:t>
            </a:r>
          </a:p>
          <a:p>
            <a:pPr>
              <a:spcAft>
                <a:spcPts val="600"/>
              </a:spcAft>
            </a:pPr>
            <a:r>
              <a:rPr lang="en-US" sz="1300" dirty="0" smtClean="0"/>
              <a:t>Ability </a:t>
            </a:r>
            <a:r>
              <a:rPr lang="en-US" sz="1300" dirty="0"/>
              <a:t>to foster discussion and </a:t>
            </a:r>
            <a:r>
              <a:rPr lang="en-US" sz="1300" dirty="0" smtClean="0"/>
              <a:t>debate</a:t>
            </a:r>
          </a:p>
          <a:p>
            <a:pPr>
              <a:spcAft>
                <a:spcPts val="600"/>
              </a:spcAft>
            </a:pPr>
            <a:r>
              <a:rPr lang="en-US" sz="1300" dirty="0" smtClean="0">
                <a:solidFill>
                  <a:srgbClr val="00B0F0"/>
                </a:solidFill>
              </a:rPr>
              <a:t>Develop </a:t>
            </a:r>
            <a:r>
              <a:rPr lang="en-US" sz="1300" dirty="0">
                <a:solidFill>
                  <a:srgbClr val="00B0F0"/>
                </a:solidFill>
              </a:rPr>
              <a:t>entrepreneurial innovative approaches to improve </a:t>
            </a:r>
            <a:r>
              <a:rPr lang="en-US" sz="1300" dirty="0" smtClean="0">
                <a:solidFill>
                  <a:srgbClr val="00B0F0"/>
                </a:solidFill>
              </a:rPr>
              <a:t>education</a:t>
            </a:r>
          </a:p>
          <a:p>
            <a:pPr>
              <a:spcAft>
                <a:spcPts val="600"/>
              </a:spcAft>
            </a:pPr>
            <a:r>
              <a:rPr lang="en-US" sz="1300" dirty="0" smtClean="0"/>
              <a:t>High </a:t>
            </a:r>
            <a:r>
              <a:rPr lang="en-US" sz="1300" dirty="0"/>
              <a:t>expectations of all members of staff and </a:t>
            </a:r>
            <a:r>
              <a:rPr lang="en-US" sz="1300" dirty="0" smtClean="0"/>
              <a:t>pupils</a:t>
            </a:r>
          </a:p>
          <a:p>
            <a:pPr>
              <a:spcAft>
                <a:spcPts val="600"/>
              </a:spcAft>
            </a:pPr>
            <a:r>
              <a:rPr lang="en-US" sz="1300" dirty="0" smtClean="0">
                <a:solidFill>
                  <a:srgbClr val="00B0F0"/>
                </a:solidFill>
              </a:rPr>
              <a:t>An </a:t>
            </a:r>
            <a:r>
              <a:rPr lang="en-US" sz="1300" dirty="0">
                <a:solidFill>
                  <a:srgbClr val="00B0F0"/>
                </a:solidFill>
              </a:rPr>
              <a:t>open culture of learning where excellence achievement </a:t>
            </a:r>
            <a:r>
              <a:rPr lang="en-US" sz="1300" dirty="0" smtClean="0">
                <a:solidFill>
                  <a:srgbClr val="00B0F0"/>
                </a:solidFill>
              </a:rPr>
              <a:t>celebrated</a:t>
            </a:r>
          </a:p>
          <a:p>
            <a:pPr>
              <a:spcAft>
                <a:spcPts val="600"/>
              </a:spcAft>
            </a:pPr>
            <a:r>
              <a:rPr lang="en-US" sz="1300" dirty="0" smtClean="0"/>
              <a:t>Developing </a:t>
            </a:r>
            <a:r>
              <a:rPr lang="en-US" sz="1300" dirty="0"/>
              <a:t>an aspirational culture in the school and local </a:t>
            </a:r>
            <a:r>
              <a:rPr lang="en-US" sz="1300" dirty="0" smtClean="0"/>
              <a:t>community</a:t>
            </a:r>
          </a:p>
          <a:p>
            <a:pPr>
              <a:spcAft>
                <a:spcPts val="600"/>
              </a:spcAft>
            </a:pPr>
            <a:r>
              <a:rPr lang="en-US" sz="1300" dirty="0" smtClean="0">
                <a:solidFill>
                  <a:srgbClr val="00B0F0"/>
                </a:solidFill>
              </a:rPr>
              <a:t>Foster </a:t>
            </a:r>
            <a:r>
              <a:rPr lang="en-US" sz="1300" dirty="0">
                <a:solidFill>
                  <a:srgbClr val="00B0F0"/>
                </a:solidFill>
              </a:rPr>
              <a:t>collaboration, partnerships and shared </a:t>
            </a:r>
            <a:r>
              <a:rPr lang="en-US" sz="1300" dirty="0" smtClean="0">
                <a:solidFill>
                  <a:srgbClr val="00B0F0"/>
                </a:solidFill>
              </a:rPr>
              <a:t>decision-making</a:t>
            </a:r>
          </a:p>
          <a:p>
            <a:pPr>
              <a:spcAft>
                <a:spcPts val="600"/>
              </a:spcAft>
            </a:pPr>
            <a:r>
              <a:rPr lang="en-US" sz="1300" dirty="0" smtClean="0"/>
              <a:t>Values </a:t>
            </a:r>
            <a:r>
              <a:rPr lang="en-US" sz="1300" dirty="0"/>
              <a:t>and vision developed and owned by all staff and </a:t>
            </a:r>
            <a:r>
              <a:rPr lang="en-US" sz="1300" dirty="0" smtClean="0"/>
              <a:t>governors</a:t>
            </a:r>
          </a:p>
          <a:p>
            <a:pPr>
              <a:spcAft>
                <a:spcPts val="600"/>
              </a:spcAft>
            </a:pPr>
            <a:r>
              <a:rPr lang="en-US" sz="1300" dirty="0" smtClean="0">
                <a:solidFill>
                  <a:srgbClr val="00B0F0"/>
                </a:solidFill>
              </a:rPr>
              <a:t>Setting </a:t>
            </a:r>
            <a:r>
              <a:rPr lang="en-US" sz="1300" dirty="0">
                <a:solidFill>
                  <a:srgbClr val="00B0F0"/>
                </a:solidFill>
              </a:rPr>
              <a:t>ambitious targets and focus on financial educational </a:t>
            </a:r>
            <a:r>
              <a:rPr lang="en-US" sz="1300" dirty="0" smtClean="0">
                <a:solidFill>
                  <a:srgbClr val="00B0F0"/>
                </a:solidFill>
              </a:rPr>
              <a:t>goals</a:t>
            </a:r>
          </a:p>
          <a:p>
            <a:pPr>
              <a:spcAft>
                <a:spcPts val="600"/>
              </a:spcAft>
            </a:pPr>
            <a:r>
              <a:rPr lang="en-US" sz="1300" dirty="0" smtClean="0"/>
              <a:t>Empowering </a:t>
            </a:r>
            <a:r>
              <a:rPr lang="en-US" sz="1300" dirty="0"/>
              <a:t>others to achieve ambitious </a:t>
            </a:r>
            <a:r>
              <a:rPr lang="en-US" sz="1300" dirty="0" smtClean="0"/>
              <a:t>targets</a:t>
            </a:r>
          </a:p>
          <a:p>
            <a:pPr>
              <a:spcAft>
                <a:spcPts val="600"/>
              </a:spcAft>
            </a:pPr>
            <a:r>
              <a:rPr lang="en-US" sz="1300" dirty="0" smtClean="0">
                <a:solidFill>
                  <a:srgbClr val="00B0F0"/>
                </a:solidFill>
              </a:rPr>
              <a:t>Meticulous </a:t>
            </a:r>
            <a:r>
              <a:rPr lang="en-US" sz="1300" dirty="0">
                <a:solidFill>
                  <a:srgbClr val="00B0F0"/>
                </a:solidFill>
              </a:rPr>
              <a:t>monitoring of outcomes for </a:t>
            </a:r>
            <a:r>
              <a:rPr lang="en-US" sz="1300" dirty="0" smtClean="0">
                <a:solidFill>
                  <a:srgbClr val="00B0F0"/>
                </a:solidFill>
              </a:rPr>
              <a:t>pupils/learners</a:t>
            </a:r>
          </a:p>
          <a:p>
            <a:pPr>
              <a:spcAft>
                <a:spcPts val="600"/>
              </a:spcAft>
            </a:pPr>
            <a:r>
              <a:rPr lang="en-US" sz="1300" dirty="0" smtClean="0"/>
              <a:t>Reconciling </a:t>
            </a:r>
            <a:r>
              <a:rPr lang="en-US" sz="1300" dirty="0"/>
              <a:t>opposing points of view and </a:t>
            </a:r>
            <a:r>
              <a:rPr lang="en-US" sz="1300" dirty="0" err="1"/>
              <a:t>summarising</a:t>
            </a:r>
            <a:r>
              <a:rPr lang="en-US" sz="1300" dirty="0"/>
              <a:t> agreed </a:t>
            </a:r>
            <a:r>
              <a:rPr lang="en-US" sz="1300" dirty="0" smtClean="0"/>
              <a:t>points</a:t>
            </a:r>
          </a:p>
          <a:p>
            <a:pPr>
              <a:spcAft>
                <a:spcPts val="600"/>
              </a:spcAft>
            </a:pPr>
            <a:r>
              <a:rPr lang="en-US" sz="1300" dirty="0" smtClean="0">
                <a:solidFill>
                  <a:srgbClr val="00B0F0"/>
                </a:solidFill>
              </a:rPr>
              <a:t>Taking </a:t>
            </a:r>
            <a:r>
              <a:rPr lang="en-US" sz="1300" dirty="0">
                <a:solidFill>
                  <a:srgbClr val="00B0F0"/>
                </a:solidFill>
              </a:rPr>
              <a:t>decisive action to address poor performance of </a:t>
            </a:r>
            <a:r>
              <a:rPr lang="en-US" sz="1300" dirty="0" smtClean="0">
                <a:solidFill>
                  <a:srgbClr val="00B0F0"/>
                </a:solidFill>
              </a:rPr>
              <a:t>staff</a:t>
            </a:r>
          </a:p>
          <a:p>
            <a:pPr>
              <a:spcAft>
                <a:spcPts val="600"/>
              </a:spcAft>
            </a:pPr>
            <a:r>
              <a:rPr lang="en-US" sz="1300" dirty="0" smtClean="0"/>
              <a:t>Taking </a:t>
            </a:r>
            <a:r>
              <a:rPr lang="en-US" sz="1300" dirty="0"/>
              <a:t>difficult decisions and communicating them honestly</a:t>
            </a:r>
            <a:endParaRPr lang="en-US" sz="1300" dirty="0" smtClean="0"/>
          </a:p>
        </p:txBody>
      </p:sp>
      <p:sp>
        <p:nvSpPr>
          <p:cNvPr id="6" name="Title 5"/>
          <p:cNvSpPr>
            <a:spLocks noGrp="1"/>
          </p:cNvSpPr>
          <p:nvPr>
            <p:ph type="title"/>
          </p:nvPr>
        </p:nvSpPr>
        <p:spPr>
          <a:xfrm>
            <a:off x="1115616" y="-76200"/>
            <a:ext cx="6912768" cy="1080120"/>
          </a:xfrm>
        </p:spPr>
        <p:txBody>
          <a:bodyPr/>
          <a:lstStyle/>
          <a:p>
            <a:r>
              <a:rPr lang="en-GB" dirty="0" smtClean="0"/>
              <a:t>The Statements</a:t>
            </a:r>
            <a:endParaRPr lang="en-GB" dirty="0"/>
          </a:p>
        </p:txBody>
      </p:sp>
    </p:spTree>
    <p:extLst>
      <p:ext uri="{BB962C8B-B14F-4D97-AF65-F5344CB8AC3E}">
        <p14:creationId xmlns:p14="http://schemas.microsoft.com/office/powerpoint/2010/main" val="531530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1115616" y="1371600"/>
            <a:ext cx="6985000" cy="533400"/>
          </a:xfrm>
        </p:spPr>
        <p:txBody>
          <a:bodyPr/>
          <a:lstStyle/>
          <a:p>
            <a:r>
              <a:rPr lang="en-US" b="1" dirty="0" smtClean="0">
                <a:solidFill>
                  <a:srgbClr val="00B0F0"/>
                </a:solidFill>
              </a:rPr>
              <a:t>67 participants </a:t>
            </a:r>
            <a:r>
              <a:rPr lang="en-US" sz="2000" dirty="0" smtClean="0"/>
              <a:t>broken down as follows:</a:t>
            </a:r>
          </a:p>
        </p:txBody>
      </p:sp>
      <p:sp>
        <p:nvSpPr>
          <p:cNvPr id="6" name="Title 5"/>
          <p:cNvSpPr>
            <a:spLocks noGrp="1"/>
          </p:cNvSpPr>
          <p:nvPr>
            <p:ph type="title"/>
          </p:nvPr>
        </p:nvSpPr>
        <p:spPr>
          <a:xfrm>
            <a:off x="1115616" y="76200"/>
            <a:ext cx="6912768" cy="1080120"/>
          </a:xfrm>
        </p:spPr>
        <p:txBody>
          <a:bodyPr/>
          <a:lstStyle/>
          <a:p>
            <a:r>
              <a:rPr lang="en-GB" dirty="0" smtClean="0"/>
              <a:t>Data Collected</a:t>
            </a:r>
            <a:endParaRPr lang="en-GB" dirty="0"/>
          </a:p>
        </p:txBody>
      </p:sp>
      <p:graphicFrame>
        <p:nvGraphicFramePr>
          <p:cNvPr id="2" name="Chart 1"/>
          <p:cNvGraphicFramePr/>
          <p:nvPr>
            <p:extLst/>
          </p:nvPr>
        </p:nvGraphicFramePr>
        <p:xfrm>
          <a:off x="838200" y="19558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5634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chart seriesIdx="-4" categoryIdx="4"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animBg="0"/>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15616" y="381000"/>
            <a:ext cx="6912768" cy="1080120"/>
          </a:xfrm>
        </p:spPr>
        <p:txBody>
          <a:bodyPr/>
          <a:lstStyle/>
          <a:p>
            <a:r>
              <a:rPr lang="en-GB" smtClean="0"/>
              <a:t>Q Sort Evolution</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628800"/>
            <a:ext cx="5638800" cy="421782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859" y="1631427"/>
            <a:ext cx="4410141" cy="422050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1631427"/>
            <a:ext cx="5790149" cy="420943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9261" y="1631427"/>
            <a:ext cx="5781272" cy="419142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5721" y="1828800"/>
            <a:ext cx="6297417" cy="3390917"/>
          </a:xfrm>
          <a:prstGeom prst="rect">
            <a:avLst/>
          </a:prstGeom>
        </p:spPr>
      </p:pic>
    </p:spTree>
    <p:extLst>
      <p:ext uri="{BB962C8B-B14F-4D97-AF65-F5344CB8AC3E}">
        <p14:creationId xmlns:p14="http://schemas.microsoft.com/office/powerpoint/2010/main" val="145272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865584" y="1661120"/>
            <a:ext cx="7391400" cy="3810000"/>
          </a:xfrm>
        </p:spPr>
        <p:txBody>
          <a:bodyPr/>
          <a:lstStyle/>
          <a:p>
            <a:r>
              <a:rPr lang="en-US" sz="8000" b="1" u="sng" dirty="0" smtClean="0">
                <a:solidFill>
                  <a:srgbClr val="00B0F0"/>
                </a:solidFill>
              </a:rPr>
              <a:t>001</a:t>
            </a:r>
            <a:r>
              <a:rPr lang="en-US" sz="8000" b="1" dirty="0" smtClean="0">
                <a:solidFill>
                  <a:srgbClr val="00B0F0"/>
                </a:solidFill>
              </a:rPr>
              <a:t>  </a:t>
            </a:r>
            <a:r>
              <a:rPr lang="en-US" sz="8000" b="1" u="sng" dirty="0" smtClean="0">
                <a:solidFill>
                  <a:srgbClr val="00B0F0"/>
                </a:solidFill>
              </a:rPr>
              <a:t>S</a:t>
            </a:r>
            <a:r>
              <a:rPr lang="en-US" sz="8000" b="1" dirty="0" smtClean="0">
                <a:solidFill>
                  <a:srgbClr val="00B0F0"/>
                </a:solidFill>
              </a:rPr>
              <a:t>  </a:t>
            </a:r>
            <a:r>
              <a:rPr lang="en-US" sz="8000" b="1" u="sng" dirty="0" smtClean="0">
                <a:solidFill>
                  <a:srgbClr val="00B0F0"/>
                </a:solidFill>
              </a:rPr>
              <a:t>U</a:t>
            </a:r>
            <a:r>
              <a:rPr lang="en-US" sz="8000" b="1" dirty="0" smtClean="0">
                <a:solidFill>
                  <a:srgbClr val="00B0F0"/>
                </a:solidFill>
              </a:rPr>
              <a:t>  </a:t>
            </a:r>
            <a:r>
              <a:rPr lang="en-US" sz="8000" b="1" u="sng" dirty="0" smtClean="0">
                <a:solidFill>
                  <a:srgbClr val="00B0F0"/>
                </a:solidFill>
              </a:rPr>
              <a:t>S</a:t>
            </a:r>
            <a:r>
              <a:rPr lang="en-US" sz="8000" b="1" dirty="0" smtClean="0">
                <a:solidFill>
                  <a:srgbClr val="00B0F0"/>
                </a:solidFill>
              </a:rPr>
              <a:t>  </a:t>
            </a:r>
            <a:r>
              <a:rPr lang="en-US" sz="8000" b="1" u="sng" dirty="0" smtClean="0">
                <a:solidFill>
                  <a:srgbClr val="00B0F0"/>
                </a:solidFill>
              </a:rPr>
              <a:t>M</a:t>
            </a:r>
          </a:p>
        </p:txBody>
      </p:sp>
      <p:sp>
        <p:nvSpPr>
          <p:cNvPr id="6" name="Title 5"/>
          <p:cNvSpPr>
            <a:spLocks noGrp="1"/>
          </p:cNvSpPr>
          <p:nvPr>
            <p:ph type="title"/>
          </p:nvPr>
        </p:nvSpPr>
        <p:spPr>
          <a:xfrm>
            <a:off x="838200" y="381000"/>
            <a:ext cx="6912768" cy="1080120"/>
          </a:xfrm>
        </p:spPr>
        <p:txBody>
          <a:bodyPr/>
          <a:lstStyle/>
          <a:p>
            <a:r>
              <a:rPr lang="en-GB" dirty="0" smtClean="0"/>
              <a:t>Coding the Sorts</a:t>
            </a:r>
            <a:endParaRPr lang="en-GB" dirty="0"/>
          </a:p>
        </p:txBody>
      </p:sp>
      <p:cxnSp>
        <p:nvCxnSpPr>
          <p:cNvPr id="5" name="Straight Arrow Connector 4"/>
          <p:cNvCxnSpPr/>
          <p:nvPr/>
        </p:nvCxnSpPr>
        <p:spPr bwMode="auto">
          <a:xfrm>
            <a:off x="1779984" y="2804120"/>
            <a:ext cx="0" cy="1143000"/>
          </a:xfrm>
          <a:prstGeom prst="straightConnector1">
            <a:avLst/>
          </a:prstGeom>
          <a:solidFill>
            <a:schemeClr val="accent1"/>
          </a:solidFill>
          <a:ln w="38100" cap="flat" cmpd="sng" algn="ctr">
            <a:solidFill>
              <a:srgbClr val="00B0F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p:nvPr/>
        </p:nvSpPr>
        <p:spPr>
          <a:xfrm>
            <a:off x="1017984" y="3958788"/>
            <a:ext cx="1524000" cy="369332"/>
          </a:xfrm>
          <a:prstGeom prst="rect">
            <a:avLst/>
          </a:prstGeom>
          <a:noFill/>
        </p:spPr>
        <p:txBody>
          <a:bodyPr wrap="square" rtlCol="0">
            <a:spAutoFit/>
          </a:bodyPr>
          <a:lstStyle/>
          <a:p>
            <a:pPr algn="ctr"/>
            <a:r>
              <a:rPr lang="en-US" dirty="0" smtClean="0"/>
              <a:t>Sort ID</a:t>
            </a:r>
            <a:endParaRPr lang="en-US" dirty="0"/>
          </a:p>
        </p:txBody>
      </p:sp>
      <p:cxnSp>
        <p:nvCxnSpPr>
          <p:cNvPr id="8" name="Straight Arrow Connector 7"/>
          <p:cNvCxnSpPr/>
          <p:nvPr/>
        </p:nvCxnSpPr>
        <p:spPr bwMode="auto">
          <a:xfrm>
            <a:off x="3532584" y="2804120"/>
            <a:ext cx="0" cy="1143000"/>
          </a:xfrm>
          <a:prstGeom prst="straightConnector1">
            <a:avLst/>
          </a:prstGeom>
          <a:solidFill>
            <a:schemeClr val="accent1"/>
          </a:solidFill>
          <a:ln w="38100" cap="flat" cmpd="sng" algn="ctr">
            <a:solidFill>
              <a:srgbClr val="00B0F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2770584" y="3958788"/>
            <a:ext cx="1524000" cy="646331"/>
          </a:xfrm>
          <a:prstGeom prst="rect">
            <a:avLst/>
          </a:prstGeom>
          <a:noFill/>
        </p:spPr>
        <p:txBody>
          <a:bodyPr wrap="square" rtlCol="0">
            <a:spAutoFit/>
          </a:bodyPr>
          <a:lstStyle/>
          <a:p>
            <a:pPr algn="ctr"/>
            <a:r>
              <a:rPr lang="en-US" dirty="0" smtClean="0"/>
              <a:t>School/</a:t>
            </a:r>
          </a:p>
          <a:p>
            <a:pPr algn="ctr"/>
            <a:r>
              <a:rPr lang="en-US" dirty="0" smtClean="0"/>
              <a:t>College</a:t>
            </a:r>
            <a:endParaRPr lang="en-US" dirty="0"/>
          </a:p>
        </p:txBody>
      </p:sp>
      <p:cxnSp>
        <p:nvCxnSpPr>
          <p:cNvPr id="10" name="Straight Arrow Connector 9"/>
          <p:cNvCxnSpPr/>
          <p:nvPr/>
        </p:nvCxnSpPr>
        <p:spPr bwMode="auto">
          <a:xfrm>
            <a:off x="4827984" y="2810427"/>
            <a:ext cx="0" cy="1143000"/>
          </a:xfrm>
          <a:prstGeom prst="straightConnector1">
            <a:avLst/>
          </a:prstGeom>
          <a:solidFill>
            <a:schemeClr val="accent1"/>
          </a:solidFill>
          <a:ln w="38100" cap="flat" cmpd="sng" algn="ctr">
            <a:solidFill>
              <a:srgbClr val="00B0F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4065984" y="3965095"/>
            <a:ext cx="1524000" cy="646331"/>
          </a:xfrm>
          <a:prstGeom prst="rect">
            <a:avLst/>
          </a:prstGeom>
          <a:noFill/>
        </p:spPr>
        <p:txBody>
          <a:bodyPr wrap="square" rtlCol="0">
            <a:spAutoFit/>
          </a:bodyPr>
          <a:lstStyle/>
          <a:p>
            <a:pPr algn="ctr"/>
            <a:r>
              <a:rPr lang="en-US" dirty="0" smtClean="0"/>
              <a:t>Urban/</a:t>
            </a:r>
          </a:p>
          <a:p>
            <a:pPr algn="ctr"/>
            <a:r>
              <a:rPr lang="en-US" dirty="0" smtClean="0"/>
              <a:t>Rural</a:t>
            </a:r>
            <a:endParaRPr lang="en-US" dirty="0"/>
          </a:p>
        </p:txBody>
      </p:sp>
      <p:cxnSp>
        <p:nvCxnSpPr>
          <p:cNvPr id="12" name="Straight Arrow Connector 11"/>
          <p:cNvCxnSpPr/>
          <p:nvPr/>
        </p:nvCxnSpPr>
        <p:spPr bwMode="auto">
          <a:xfrm>
            <a:off x="6123384" y="2806330"/>
            <a:ext cx="0" cy="1143000"/>
          </a:xfrm>
          <a:prstGeom prst="straightConnector1">
            <a:avLst/>
          </a:prstGeom>
          <a:solidFill>
            <a:schemeClr val="accent1"/>
          </a:solidFill>
          <a:ln w="38100" cap="flat" cmpd="sng" algn="ctr">
            <a:solidFill>
              <a:srgbClr val="00B0F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5361384" y="3960998"/>
            <a:ext cx="1524000" cy="1477328"/>
          </a:xfrm>
          <a:prstGeom prst="rect">
            <a:avLst/>
          </a:prstGeom>
          <a:noFill/>
        </p:spPr>
        <p:txBody>
          <a:bodyPr wrap="square" rtlCol="0">
            <a:spAutoFit/>
          </a:bodyPr>
          <a:lstStyle/>
          <a:p>
            <a:pPr algn="ctr"/>
            <a:r>
              <a:rPr lang="en-US" dirty="0" smtClean="0"/>
              <a:t>Primary/</a:t>
            </a:r>
          </a:p>
          <a:p>
            <a:pPr algn="ctr"/>
            <a:r>
              <a:rPr lang="en-US" dirty="0" smtClean="0"/>
              <a:t>Secondary/</a:t>
            </a:r>
          </a:p>
          <a:p>
            <a:pPr algn="ctr"/>
            <a:r>
              <a:rPr lang="en-US" dirty="0" smtClean="0"/>
              <a:t>Post-Compulsory (C)</a:t>
            </a:r>
            <a:endParaRPr lang="en-US" dirty="0"/>
          </a:p>
        </p:txBody>
      </p:sp>
      <p:cxnSp>
        <p:nvCxnSpPr>
          <p:cNvPr id="14" name="Straight Arrow Connector 13"/>
          <p:cNvCxnSpPr/>
          <p:nvPr/>
        </p:nvCxnSpPr>
        <p:spPr bwMode="auto">
          <a:xfrm>
            <a:off x="7418784" y="2816733"/>
            <a:ext cx="0" cy="1143000"/>
          </a:xfrm>
          <a:prstGeom prst="straightConnector1">
            <a:avLst/>
          </a:prstGeom>
          <a:solidFill>
            <a:schemeClr val="accent1"/>
          </a:solidFill>
          <a:ln w="38100" cap="flat" cmpd="sng" algn="ctr">
            <a:solidFill>
              <a:srgbClr val="00B0F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6656784" y="3971401"/>
            <a:ext cx="1524000" cy="646331"/>
          </a:xfrm>
          <a:prstGeom prst="rect">
            <a:avLst/>
          </a:prstGeom>
          <a:noFill/>
        </p:spPr>
        <p:txBody>
          <a:bodyPr wrap="square" rtlCol="0">
            <a:spAutoFit/>
          </a:bodyPr>
          <a:lstStyle/>
          <a:p>
            <a:pPr algn="ctr"/>
            <a:r>
              <a:rPr lang="en-US" dirty="0" smtClean="0"/>
              <a:t>Male/</a:t>
            </a:r>
          </a:p>
          <a:p>
            <a:pPr algn="ctr"/>
            <a:r>
              <a:rPr lang="en-US" dirty="0" smtClean="0"/>
              <a:t>Female</a:t>
            </a:r>
            <a:endParaRPr lang="en-US" dirty="0"/>
          </a:p>
        </p:txBody>
      </p:sp>
    </p:spTree>
    <p:extLst>
      <p:ext uri="{BB962C8B-B14F-4D97-AF65-F5344CB8AC3E}">
        <p14:creationId xmlns:p14="http://schemas.microsoft.com/office/powerpoint/2010/main" val="114209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HOI.1db.Sept08">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HOI.1db.Sept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OI.1db.Sept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OI.1db.Sept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OI.1db.Sept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OI.1db.Sept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OI.1db.Sept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OI.1db.Sept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OI.1db.Sept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OI.1db.Sept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OI.1db.Sept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OI.1db.Sept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OI.1db.Sept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25648</TotalTime>
  <Words>1081</Words>
  <Application>Microsoft Macintosh PowerPoint</Application>
  <PresentationFormat>On-screen Show (4:3)</PresentationFormat>
  <Paragraphs>190</Paragraphs>
  <Slides>18</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Calibri</vt:lpstr>
      <vt:lpstr>Candara</vt:lpstr>
      <vt:lpstr>ＭＳ Ｐゴシック</vt:lpstr>
      <vt:lpstr>Symbol</vt:lpstr>
      <vt:lpstr>Wingdings</vt:lpstr>
      <vt:lpstr>Arial</vt:lpstr>
      <vt:lpstr>Waveform</vt:lpstr>
      <vt:lpstr>HOI.1db.Sept08</vt:lpstr>
      <vt:lpstr>  </vt:lpstr>
      <vt:lpstr>Project aims </vt:lpstr>
      <vt:lpstr>Theory, research and literature   </vt:lpstr>
      <vt:lpstr>Methodology  </vt:lpstr>
      <vt:lpstr>Sampling    </vt:lpstr>
      <vt:lpstr>The Statements</vt:lpstr>
      <vt:lpstr>Data Collected</vt:lpstr>
      <vt:lpstr>Q Sort Evolution</vt:lpstr>
      <vt:lpstr>Coding the Sorts</vt:lpstr>
      <vt:lpstr>Sorting/storing the data</vt:lpstr>
      <vt:lpstr>PQMethod Software Process</vt:lpstr>
      <vt:lpstr>Emerging Findings: Primary</vt:lpstr>
      <vt:lpstr>Emerging Findings: Secondary</vt:lpstr>
      <vt:lpstr>Emerging Findings: Post-Compulsory</vt:lpstr>
      <vt:lpstr>Emerging Findings: SENCO</vt:lpstr>
      <vt:lpstr>Emerging Findings: Governors</vt:lpstr>
      <vt:lpstr>References</vt:lpstr>
      <vt:lpstr>Questions ? </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Whitehouse</dc:creator>
  <cp:lastModifiedBy>Russell Goffe-Wood</cp:lastModifiedBy>
  <cp:revision>220</cp:revision>
  <dcterms:created xsi:type="dcterms:W3CDTF">2006-08-16T00:00:00Z</dcterms:created>
  <dcterms:modified xsi:type="dcterms:W3CDTF">2017-07-06T11:08:18Z</dcterms:modified>
</cp:coreProperties>
</file>