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86" r:id="rId5"/>
    <p:sldId id="273" r:id="rId6"/>
    <p:sldId id="260" r:id="rId7"/>
    <p:sldId id="261" r:id="rId8"/>
    <p:sldId id="287" r:id="rId9"/>
    <p:sldId id="263" r:id="rId10"/>
    <p:sldId id="288" r:id="rId11"/>
    <p:sldId id="265" r:id="rId12"/>
    <p:sldId id="289" r:id="rId13"/>
    <p:sldId id="282" r:id="rId14"/>
    <p:sldId id="291" r:id="rId15"/>
    <p:sldId id="257" r:id="rId16"/>
    <p:sldId id="258" r:id="rId17"/>
    <p:sldId id="290" r:id="rId18"/>
    <p:sldId id="292" r:id="rId1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79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6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3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1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1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5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55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6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9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5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2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002D-A996-4F78-9A43-656499C325F9}" type="datetimeFigureOut">
              <a:rPr lang="en-GB" smtClean="0"/>
              <a:t>27/06/2015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3F21-C783-4D7B-9037-56BDED270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barnett@worc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Categorising asynchronous discussion threads</a:t>
            </a:r>
            <a:r>
              <a:rPr lang="en-GB" dirty="0"/>
              <a:t>: </a:t>
            </a:r>
            <a:r>
              <a:rPr lang="en-GB" sz="3100" dirty="0"/>
              <a:t>improving the quality of student learning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Anthony Barnett</a:t>
            </a:r>
          </a:p>
          <a:p>
            <a:r>
              <a:rPr lang="en-GB" dirty="0" smtClean="0">
                <a:hlinkClick r:id="rId2"/>
              </a:rPr>
              <a:t>a.barnett@worc.ac.uk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3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thony\AppData\Local\Microsoft\Windows\Temporary Internet Files\Content.IE5\8IODDQTA\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23528"/>
            <a:ext cx="2382912" cy="23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Self referencing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2843808"/>
            <a:ext cx="4977553" cy="5688632"/>
          </a:xfrm>
        </p:spPr>
      </p:pic>
      <p:sp>
        <p:nvSpPr>
          <p:cNvPr id="7" name="Oval 6"/>
          <p:cNvSpPr/>
          <p:nvPr/>
        </p:nvSpPr>
        <p:spPr>
          <a:xfrm>
            <a:off x="3140968" y="3563888"/>
            <a:ext cx="504056" cy="504056"/>
          </a:xfrm>
          <a:prstGeom prst="ellipse">
            <a:avLst/>
          </a:prstGeom>
          <a:solidFill>
            <a:srgbClr val="C0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 descr="C:\Users\Anthony\AppData\Local\Microsoft\Windows\Temporary Internet Files\Content.IE5\UYWJYYQG\134476_koldblood_forever-alone-title-screen-ar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6948264"/>
            <a:ext cx="2214641" cy="17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thony\Desktop\discussion network view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56" y="179510"/>
            <a:ext cx="612068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dominant facilitator discussion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124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16" y="2411760"/>
            <a:ext cx="7427852" cy="5243190"/>
          </a:xfrm>
        </p:spPr>
      </p:pic>
      <p:pic>
        <p:nvPicPr>
          <p:cNvPr id="5122" name="Picture 2" descr="C:\Users\Anthony\AppData\Local\Microsoft\Windows\Temporary Internet Files\Content.IE5\DV6EIDDG\dominantwom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467544"/>
            <a:ext cx="1828415" cy="27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84" y="971600"/>
            <a:ext cx="5544616" cy="1296144"/>
          </a:xfrm>
        </p:spPr>
        <p:txBody>
          <a:bodyPr/>
          <a:lstStyle/>
          <a:p>
            <a:r>
              <a:rPr lang="en-GB" dirty="0" smtClean="0"/>
              <a:t>Dominant facilitator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780928" y="4067944"/>
            <a:ext cx="1008112" cy="1080120"/>
          </a:xfrm>
          <a:prstGeom prst="ellipse">
            <a:avLst/>
          </a:prstGeom>
          <a:solidFill>
            <a:schemeClr val="accent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4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Dominant facilitator </a:t>
            </a:r>
            <a:br>
              <a:rPr lang="en-GB" sz="3200" dirty="0" smtClean="0"/>
            </a:br>
            <a:r>
              <a:rPr lang="en-GB" sz="3200" dirty="0" smtClean="0"/>
              <a:t>– students’ views: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S1: </a:t>
            </a:r>
            <a:r>
              <a:rPr lang="en-GB" sz="2800" dirty="0" smtClean="0"/>
              <a:t>“[As I posted the first message and therefore had the facilitator role], I believe it was my responsibility to respond to each post and assist with moving the discussion forward.” 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S2: </a:t>
            </a:r>
            <a:r>
              <a:rPr lang="en-GB" sz="2800" dirty="0" smtClean="0"/>
              <a:t>“On the whole for every participant commenting on this thread I made sure I replied back and tried to include a question for them to think about and research. This way I hoped they would return with their viewpoint to carry on the discussion.”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52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302124" cy="7494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Categories: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1331640"/>
            <a:ext cx="6172200" cy="603461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dirty="0" smtClean="0">
                <a:solidFill>
                  <a:schemeClr val="accent2"/>
                </a:solidFill>
              </a:rPr>
              <a:t>The passive facilitator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The dominant facilitator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The self referencing </a:t>
            </a:r>
            <a:r>
              <a:rPr lang="en-GB" dirty="0" smtClean="0">
                <a:solidFill>
                  <a:schemeClr val="accent2"/>
                </a:solidFill>
              </a:rPr>
              <a:t>facilitator</a:t>
            </a:r>
          </a:p>
          <a:p>
            <a:pPr lvl="1"/>
            <a:r>
              <a:rPr lang="en-GB" dirty="0" smtClean="0"/>
              <a:t>The multiple facilitators discussion</a:t>
            </a:r>
          </a:p>
          <a:p>
            <a:pPr lvl="1"/>
            <a:r>
              <a:rPr lang="en-GB" dirty="0" smtClean="0"/>
              <a:t>The balanced discussion</a:t>
            </a:r>
          </a:p>
          <a:p>
            <a:pPr lvl="1"/>
            <a:r>
              <a:rPr lang="en-GB" dirty="0" smtClean="0"/>
              <a:t>The cliqued discussion</a:t>
            </a:r>
          </a:p>
          <a:p>
            <a:pPr lvl="1"/>
            <a:r>
              <a:rPr lang="en-GB" dirty="0" smtClean="0"/>
              <a:t>The formulaic discussion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The uninvolved discussion</a:t>
            </a:r>
          </a:p>
          <a:p>
            <a:pPr lvl="1"/>
            <a:r>
              <a:rPr lang="en-GB" dirty="0" smtClean="0"/>
              <a:t>The multiple sub-threads discussion</a:t>
            </a:r>
          </a:p>
          <a:p>
            <a:pPr lvl="1"/>
            <a:r>
              <a:rPr lang="en-GB" dirty="0" smtClean="0"/>
              <a:t>The evolving discussion</a:t>
            </a:r>
          </a:p>
          <a:p>
            <a:pPr lvl="1"/>
            <a:r>
              <a:rPr lang="en-GB" dirty="0" smtClean="0"/>
              <a:t>Direct response discussion</a:t>
            </a:r>
          </a:p>
          <a:p>
            <a:pPr lvl="1"/>
            <a:r>
              <a:rPr lang="en-GB" dirty="0" smtClean="0"/>
              <a:t>Complex models</a:t>
            </a:r>
          </a:p>
          <a:p>
            <a:pPr lvl="1"/>
            <a:r>
              <a:rPr lang="en-GB" dirty="0" smtClean="0"/>
              <a:t>Time factor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8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hony\Desktop\discussion network views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" y="187291"/>
            <a:ext cx="6534726" cy="893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640" y="8316416"/>
            <a:ext cx="648072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Complex model: multiple facilitators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3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hony\Desktop\discussion network view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" y="0"/>
            <a:ext cx="6660739" cy="89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7152" y="1907704"/>
            <a:ext cx="648072" cy="2586541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61048" y="2627784"/>
            <a:ext cx="648072" cy="2586541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92896" y="2987824"/>
            <a:ext cx="432048" cy="2586541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16832" y="3170599"/>
            <a:ext cx="360040" cy="190545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0648" y="251520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Complex model with multiple threads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31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2051720"/>
            <a:ext cx="5604433" cy="4869706"/>
          </a:xfrm>
        </p:spPr>
      </p:pic>
      <p:pic>
        <p:nvPicPr>
          <p:cNvPr id="6147" name="Picture 3" descr="C:\Users\Anthony\AppData\Local\Microsoft\Windows\Temporary Internet Files\Content.IE5\UYWJYYQG\5694880812_e57aacbc2c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95536"/>
            <a:ext cx="2216251" cy="18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0" y="323528"/>
            <a:ext cx="4958308" cy="1524000"/>
          </a:xfrm>
        </p:spPr>
        <p:txBody>
          <a:bodyPr/>
          <a:lstStyle/>
          <a:p>
            <a:r>
              <a:rPr lang="en-GB" dirty="0" smtClean="0"/>
              <a:t>Unresponsive star</a:t>
            </a:r>
            <a:endParaRPr lang="en-GB" dirty="0"/>
          </a:p>
        </p:txBody>
      </p:sp>
      <p:pic>
        <p:nvPicPr>
          <p:cNvPr id="6148" name="Picture 4" descr="C:\Users\Anthony\AppData\Local\Microsoft\Windows\Temporary Internet Files\Content.IE5\UYWJYYQG\FL2ABAW55BROWJN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6732240"/>
            <a:ext cx="1330274" cy="17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12976" y="3275856"/>
            <a:ext cx="504056" cy="504056"/>
          </a:xfrm>
          <a:prstGeom prst="ellipse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420888" y="4932040"/>
            <a:ext cx="576064" cy="576064"/>
          </a:xfrm>
          <a:prstGeom prst="ellipse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Contact details: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Anthony Barnett – BYN1005</a:t>
            </a:r>
          </a:p>
          <a:p>
            <a:pPr marL="457200" lvl="1" indent="0">
              <a:buNone/>
            </a:pPr>
            <a:r>
              <a:rPr lang="en-GB" dirty="0" smtClean="0"/>
              <a:t>     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3200" b="1" dirty="0" smtClean="0"/>
              <a:t>a.barnett@worc.ac.uk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650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 approach:</a:t>
            </a:r>
            <a:br>
              <a:rPr lang="en-GB" dirty="0" smtClean="0"/>
            </a:br>
            <a:r>
              <a:rPr lang="en-GB" sz="1800" dirty="0" smtClean="0"/>
              <a:t>Worcester Journal of Teaching and Learning Issue 6, July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Bloom’s digital taxonomy rubric:</a:t>
            </a:r>
          </a:p>
          <a:p>
            <a:pPr lvl="1"/>
            <a:r>
              <a:rPr lang="en-GB" dirty="0" smtClean="0"/>
              <a:t>Reply construction</a:t>
            </a:r>
          </a:p>
          <a:p>
            <a:pPr lvl="1"/>
            <a:r>
              <a:rPr lang="en-GB" dirty="0" smtClean="0"/>
              <a:t>Understanding</a:t>
            </a:r>
          </a:p>
          <a:p>
            <a:pPr lvl="1"/>
            <a:r>
              <a:rPr lang="en-GB" dirty="0" smtClean="0"/>
              <a:t>Evaluation</a:t>
            </a:r>
          </a:p>
          <a:p>
            <a:pPr lvl="2"/>
            <a:r>
              <a:rPr lang="en-GB" dirty="0" smtClean="0"/>
              <a:t>Reference, clarity, argument, critique, questioning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1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0768" y="467544"/>
            <a:ext cx="43659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latin typeface="+mj-lt"/>
              </a:rPr>
              <a:t>Current approach:</a:t>
            </a:r>
            <a:endParaRPr lang="en-GB" sz="4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88" y="1308993"/>
            <a:ext cx="5544616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A qualitative adaptation of concepts </a:t>
            </a:r>
            <a:r>
              <a:rPr lang="en-GB" sz="2800" dirty="0">
                <a:solidFill>
                  <a:prstClr val="black"/>
                </a:solidFill>
              </a:rPr>
              <a:t>from </a:t>
            </a:r>
            <a:r>
              <a:rPr lang="en-GB" sz="2800" dirty="0">
                <a:solidFill>
                  <a:schemeClr val="accent2"/>
                </a:solidFill>
              </a:rPr>
              <a:t>Social network analysis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smtClean="0">
                <a:solidFill>
                  <a:prstClr val="black"/>
                </a:solidFill>
              </a:rPr>
              <a:t>utilised by </a:t>
            </a:r>
            <a:r>
              <a:rPr lang="en-GB" sz="2800" dirty="0" err="1" smtClean="0"/>
              <a:t>Jimoyiannis</a:t>
            </a:r>
            <a:r>
              <a:rPr lang="en-GB" sz="2800" dirty="0" smtClean="0"/>
              <a:t> </a:t>
            </a:r>
            <a:r>
              <a:rPr lang="en-GB" sz="2800" dirty="0"/>
              <a:t>&amp; </a:t>
            </a:r>
            <a:r>
              <a:rPr lang="en-GB" sz="2800" dirty="0" smtClean="0"/>
              <a:t>Angelina (2012) e.g.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Cohesion analysis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Equivalence (role analysis)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Power analysis (centrality)</a:t>
            </a:r>
          </a:p>
          <a:p>
            <a:pPr lvl="1">
              <a:spcBef>
                <a:spcPct val="20000"/>
              </a:spcBef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/>
              <a:t>Forestier</a:t>
            </a:r>
            <a:r>
              <a:rPr lang="en-GB" sz="2800" dirty="0"/>
              <a:t>, M et al (2012) Roles in social networks: methodologies and research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688" y="2411760"/>
            <a:ext cx="4968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                                   pollinator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accent2"/>
                </a:solidFill>
              </a:rPr>
              <a:t>               </a:t>
            </a:r>
            <a:r>
              <a:rPr lang="en-GB" sz="2400" b="1" dirty="0" err="1" smtClean="0">
                <a:solidFill>
                  <a:schemeClr val="accent2"/>
                </a:solidFill>
              </a:rPr>
              <a:t>bursty</a:t>
            </a:r>
            <a:r>
              <a:rPr lang="en-GB" sz="2400" b="1" dirty="0" smtClean="0">
                <a:solidFill>
                  <a:schemeClr val="accent2"/>
                </a:solidFill>
              </a:rPr>
              <a:t> </a:t>
            </a:r>
            <a:r>
              <a:rPr lang="en-GB" sz="2400" b="1" dirty="0">
                <a:solidFill>
                  <a:schemeClr val="accent2"/>
                </a:solidFill>
              </a:rPr>
              <a:t>contributor 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                                     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</a:rPr>
              <a:t>                             debater 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endParaRPr lang="en-GB" sz="2400" b="1" dirty="0" smtClean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accent2"/>
                </a:solidFill>
              </a:rPr>
              <a:t>balanced conversationalist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</p:txBody>
      </p:sp>
      <p:pic>
        <p:nvPicPr>
          <p:cNvPr id="1029" name="Picture 5" descr="C:\Users\Anthony\AppData\Local\Microsoft\Windows\Temporary Internet Files\Content.IE5\DV6EIDDG\1805417917_f5f714e1a0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331640"/>
            <a:ext cx="2003233" cy="247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thony\AppData\Local\Microsoft\Windows\Temporary Internet Files\Content.IE5\UYWJYYQG\debat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5364088"/>
            <a:ext cx="1836887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thony\AppData\Local\Microsoft\Windows\Temporary Internet Files\Content.IE5\8IODDQTA\Balanced_Businessman_by_disable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7020272"/>
            <a:ext cx="1418242" cy="189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nthony\AppData\Local\Microsoft\Windows\Temporary Internet Files\Content.IE5\03VTGXS2\buildsthenburstsou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" y="4211960"/>
            <a:ext cx="1674075" cy="20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nthony\AppData\Local\Microsoft\Windows\Temporary Internet Files\Content.IE5\UYWJYYQG\animatedBee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2195736"/>
            <a:ext cx="8001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Categorising discussion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following categories were created to describe the data: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The passive facilitator</a:t>
            </a:r>
          </a:p>
          <a:p>
            <a:pPr lvl="1"/>
            <a:r>
              <a:rPr lang="en-GB" dirty="0" smtClean="0"/>
              <a:t>The dominant facilitator</a:t>
            </a:r>
          </a:p>
          <a:p>
            <a:pPr lvl="1"/>
            <a:r>
              <a:rPr lang="en-GB" dirty="0"/>
              <a:t>The self referencing </a:t>
            </a:r>
            <a:r>
              <a:rPr lang="en-GB" dirty="0" smtClean="0"/>
              <a:t>facilitator</a:t>
            </a:r>
          </a:p>
          <a:p>
            <a:pPr lvl="1"/>
            <a:r>
              <a:rPr lang="en-GB" dirty="0" smtClean="0"/>
              <a:t>The multiple facilitators discussion</a:t>
            </a:r>
          </a:p>
          <a:p>
            <a:pPr lvl="1"/>
            <a:r>
              <a:rPr lang="en-GB" dirty="0" smtClean="0"/>
              <a:t>The balanced discussion</a:t>
            </a:r>
          </a:p>
          <a:p>
            <a:pPr lvl="1"/>
            <a:r>
              <a:rPr lang="en-GB" dirty="0" smtClean="0"/>
              <a:t>The cliqued discussion</a:t>
            </a:r>
          </a:p>
          <a:p>
            <a:pPr lvl="1"/>
            <a:r>
              <a:rPr lang="en-GB" dirty="0" smtClean="0"/>
              <a:t>The formulaic discussion</a:t>
            </a:r>
          </a:p>
          <a:p>
            <a:pPr lvl="1"/>
            <a:r>
              <a:rPr lang="en-GB" dirty="0" smtClean="0"/>
              <a:t>The uninvolved discussion</a:t>
            </a:r>
          </a:p>
          <a:p>
            <a:pPr lvl="1"/>
            <a:r>
              <a:rPr lang="en-GB" dirty="0" smtClean="0"/>
              <a:t>The multiple sub-threads discussion</a:t>
            </a:r>
          </a:p>
          <a:p>
            <a:pPr lvl="1"/>
            <a:r>
              <a:rPr lang="en-GB" dirty="0" smtClean="0"/>
              <a:t>Complex models</a:t>
            </a:r>
          </a:p>
          <a:p>
            <a:pPr lvl="1"/>
            <a:r>
              <a:rPr lang="en-GB" dirty="0" smtClean="0"/>
              <a:t>Time factor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hony\Desktop\discussion network view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55510"/>
            <a:ext cx="6552727" cy="88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8759" y="23867"/>
            <a:ext cx="439248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3200" dirty="0" smtClean="0"/>
              <a:t>An uninvolved discussion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143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thony\Desktop\discussion network view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" y="155510"/>
            <a:ext cx="6606734" cy="88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34" y="155510"/>
            <a:ext cx="315035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Passive facilitator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143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0" y="1979711"/>
            <a:ext cx="5775967" cy="6486381"/>
          </a:xfrm>
        </p:spPr>
      </p:pic>
      <p:pic>
        <p:nvPicPr>
          <p:cNvPr id="2050" name="Picture 2" descr="C:\Users\Anthony\AppData\Local\Microsoft\Windows\Temporary Internet Files\Content.IE5\03VTGXS2\slee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251520"/>
            <a:ext cx="2808312" cy="21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Passive facilitator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348880" y="3563888"/>
            <a:ext cx="720080" cy="648072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thony\Desktop\discussion network view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7503"/>
            <a:ext cx="6552728" cy="90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632" y="107503"/>
            <a:ext cx="475252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Self referencing facilitator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124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317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Categorising asynchronous discussion threads: improving the quality of student learning  </vt:lpstr>
      <vt:lpstr>Previous approach: Worcester Journal of Teaching and Learning Issue 6, July 2011</vt:lpstr>
      <vt:lpstr>PowerPoint Presentation</vt:lpstr>
      <vt:lpstr>Forestier, M et al (2012) Roles in social networks: methodologies and research issues</vt:lpstr>
      <vt:lpstr>Categorising discussion threads</vt:lpstr>
      <vt:lpstr>PowerPoint Presentation</vt:lpstr>
      <vt:lpstr>PowerPoint Presentation</vt:lpstr>
      <vt:lpstr>           Passive facilitator</vt:lpstr>
      <vt:lpstr>PowerPoint Presentation</vt:lpstr>
      <vt:lpstr>                 Self referencing</vt:lpstr>
      <vt:lpstr>PowerPoint Presentation</vt:lpstr>
      <vt:lpstr>Dominant facilitator</vt:lpstr>
      <vt:lpstr>Dominant facilitator  – students’ views:</vt:lpstr>
      <vt:lpstr>Categories:</vt:lpstr>
      <vt:lpstr>PowerPoint Presentation</vt:lpstr>
      <vt:lpstr>PowerPoint Presentation</vt:lpstr>
      <vt:lpstr>Unresponsive star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</dc:creator>
  <cp:lastModifiedBy>Anthony</cp:lastModifiedBy>
  <cp:revision>56</cp:revision>
  <dcterms:created xsi:type="dcterms:W3CDTF">2014-01-30T22:18:00Z</dcterms:created>
  <dcterms:modified xsi:type="dcterms:W3CDTF">2015-06-27T09:02:32Z</dcterms:modified>
</cp:coreProperties>
</file>