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2" r:id="rId1"/>
  </p:sldMasterIdLst>
  <p:notesMasterIdLst>
    <p:notesMasterId r:id="rId15"/>
  </p:notesMasterIdLst>
  <p:sldIdLst>
    <p:sldId id="273" r:id="rId2"/>
    <p:sldId id="256" r:id="rId3"/>
    <p:sldId id="263" r:id="rId4"/>
    <p:sldId id="267" r:id="rId5"/>
    <p:sldId id="260" r:id="rId6"/>
    <p:sldId id="275" r:id="rId7"/>
    <p:sldId id="269" r:id="rId8"/>
    <p:sldId id="257" r:id="rId9"/>
    <p:sldId id="258" r:id="rId10"/>
    <p:sldId id="276" r:id="rId11"/>
    <p:sldId id="270" r:id="rId12"/>
    <p:sldId id="272" r:id="rId13"/>
    <p:sldId id="274"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2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D995BA-270A-4552-8297-CD9A10F5A77D}" type="datetimeFigureOut">
              <a:rPr lang="en-GB" smtClean="0"/>
              <a:t>26/06/2015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302364-4ECE-4A1D-A9FB-E0F9E9B814A4}" type="slidenum">
              <a:rPr lang="en-GB" smtClean="0"/>
              <a:t>‹#›</a:t>
            </a:fld>
            <a:endParaRPr lang="en-GB"/>
          </a:p>
        </p:txBody>
      </p:sp>
    </p:spTree>
    <p:extLst>
      <p:ext uri="{BB962C8B-B14F-4D97-AF65-F5344CB8AC3E}">
        <p14:creationId xmlns:p14="http://schemas.microsoft.com/office/powerpoint/2010/main" val="42588502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Tuan – occasion for genuine human exchange  </a:t>
            </a:r>
            <a:endParaRPr lang="en-GB" dirty="0"/>
          </a:p>
        </p:txBody>
      </p:sp>
      <p:sp>
        <p:nvSpPr>
          <p:cNvPr id="4" name="Slide Number Placeholder 3"/>
          <p:cNvSpPr>
            <a:spLocks noGrp="1"/>
          </p:cNvSpPr>
          <p:nvPr>
            <p:ph type="sldNum" sz="quarter" idx="10"/>
          </p:nvPr>
        </p:nvSpPr>
        <p:spPr/>
        <p:txBody>
          <a:bodyPr/>
          <a:lstStyle/>
          <a:p>
            <a:fld id="{41302364-4ECE-4A1D-A9FB-E0F9E9B814A4}" type="slidenum">
              <a:rPr lang="en-GB" smtClean="0"/>
              <a:t>4</a:t>
            </a:fld>
            <a:endParaRPr lang="en-GB"/>
          </a:p>
        </p:txBody>
      </p:sp>
    </p:spTree>
    <p:extLst>
      <p:ext uri="{BB962C8B-B14F-4D97-AF65-F5344CB8AC3E}">
        <p14:creationId xmlns:p14="http://schemas.microsoft.com/office/powerpoint/2010/main" val="10344666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28E80666-FB37-4B36-9149-507F3B0178E3}" type="datetimeFigureOut">
              <a:rPr lang="en-US" smtClean="0"/>
              <a:pPr/>
              <a:t>6/26/2015</a:t>
            </a:fld>
            <a:endParaRPr lang="en-US"/>
          </a:p>
        </p:txBody>
      </p:sp>
      <p:sp>
        <p:nvSpPr>
          <p:cNvPr id="8" name="Slide Number Placeholder 7"/>
          <p:cNvSpPr>
            <a:spLocks noGrp="1"/>
          </p:cNvSpPr>
          <p:nvPr>
            <p:ph type="sldNum" sz="quarter" idx="11"/>
          </p:nvPr>
        </p:nvSpPr>
        <p:spPr/>
        <p:txBody>
          <a:bodyPr/>
          <a:lstStyle/>
          <a:p>
            <a:fld id="{D7E63A33-8271-4DD0-9C48-789913D7C115}"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E80666-FB37-4B36-9149-507F3B0178E3}" type="datetimeFigureOut">
              <a:rPr lang="en-US" smtClean="0"/>
              <a:pPr/>
              <a:t>6/26/2015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E80666-FB37-4B36-9149-507F3B0178E3}" type="datetimeFigureOut">
              <a:rPr lang="en-US" smtClean="0"/>
              <a:pPr/>
              <a:t>6/26/2015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28E80666-FB37-4B36-9149-507F3B0178E3}" type="datetimeFigureOut">
              <a:rPr lang="en-US" smtClean="0"/>
              <a:pPr/>
              <a:t>6/26/2015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E80666-FB37-4B36-9149-507F3B0178E3}" type="datetimeFigureOut">
              <a:rPr lang="en-US" smtClean="0"/>
              <a:pPr/>
              <a:t>6/26/2015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28E80666-FB37-4B36-9149-507F3B0178E3}" type="datetimeFigureOut">
              <a:rPr lang="en-US" smtClean="0"/>
              <a:pPr/>
              <a:t>6/26/2015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63A33-8271-4DD0-9C48-789913D7C115}" type="slidenum">
              <a:rPr lang="en-US" smtClean="0"/>
              <a:pPr/>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28E80666-FB37-4B36-9149-507F3B0178E3}" type="datetimeFigureOut">
              <a:rPr lang="en-US" smtClean="0"/>
              <a:pPr/>
              <a:t>6/26/2015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E63A33-8271-4DD0-9C48-789913D7C115}" type="slidenum">
              <a:rPr lang="en-US" smtClean="0"/>
              <a:pPr/>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8E80666-FB37-4B36-9149-507F3B0178E3}" type="datetimeFigureOut">
              <a:rPr lang="en-US" smtClean="0"/>
              <a:pPr/>
              <a:t>6/26/2015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E80666-FB37-4B36-9149-507F3B0178E3}" type="datetimeFigureOut">
              <a:rPr lang="en-US" smtClean="0"/>
              <a:pPr/>
              <a:t>6/26/2015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E80666-FB37-4B36-9149-507F3B0178E3}" type="datetimeFigureOut">
              <a:rPr lang="en-US" smtClean="0"/>
              <a:pPr/>
              <a:t>6/26/2015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E80666-FB37-4B36-9149-507F3B0178E3}" type="datetimeFigureOut">
              <a:rPr lang="en-US" smtClean="0"/>
              <a:pPr/>
              <a:t>6/26/2015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28E80666-FB37-4B36-9149-507F3B0178E3}" type="datetimeFigureOut">
              <a:rPr lang="en-US" smtClean="0"/>
              <a:pPr/>
              <a:t>6/26/2015</a:t>
            </a:fld>
            <a:endParaRPr lang="en-US" dirty="0"/>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dirty="0"/>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D7E63A33-8271-4DD0-9C48-789913D7C115}" type="slidenum">
              <a:rPr lang="en-US" smtClean="0"/>
              <a:pPr/>
              <a:t>‹#›</a:t>
            </a:fld>
            <a:endParaRPr lang="en-US" dirty="0"/>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hyperlink" Target="http://www.guardian.co.uk/politics/2011/feb/19/inequality-uk-growing-before-recession"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lstStyle/>
          <a:p>
            <a:r>
              <a:rPr lang="en-GB" sz="3600" dirty="0" smtClean="0"/>
              <a:t>Context for the presentation</a:t>
            </a:r>
            <a:endParaRPr lang="en-GB" sz="3600" dirty="0"/>
          </a:p>
        </p:txBody>
      </p:sp>
      <p:sp>
        <p:nvSpPr>
          <p:cNvPr id="3" name="Content Placeholder 2"/>
          <p:cNvSpPr>
            <a:spLocks noGrp="1"/>
          </p:cNvSpPr>
          <p:nvPr>
            <p:ph idx="1"/>
          </p:nvPr>
        </p:nvSpPr>
        <p:spPr>
          <a:xfrm>
            <a:off x="457200" y="1052736"/>
            <a:ext cx="8229600" cy="5073427"/>
          </a:xfrm>
        </p:spPr>
        <p:txBody>
          <a:bodyPr>
            <a:normAutofit/>
          </a:bodyPr>
          <a:lstStyle/>
          <a:p>
            <a:r>
              <a:rPr lang="en-GB" sz="2800" dirty="0" smtClean="0">
                <a:solidFill>
                  <a:schemeClr val="tx1"/>
                </a:solidFill>
              </a:rPr>
              <a:t>My thesis is focusing on developing a research paradigm</a:t>
            </a:r>
          </a:p>
          <a:p>
            <a:endParaRPr lang="en-GB" sz="2800" dirty="0" smtClean="0">
              <a:solidFill>
                <a:schemeClr val="tx1"/>
              </a:solidFill>
            </a:endParaRPr>
          </a:p>
          <a:p>
            <a:r>
              <a:rPr lang="en-GB" sz="2800" dirty="0" smtClean="0">
                <a:solidFill>
                  <a:schemeClr val="tx1"/>
                </a:solidFill>
              </a:rPr>
              <a:t>The paradigm involves generating lots of ideas…  </a:t>
            </a:r>
          </a:p>
          <a:p>
            <a:endParaRPr lang="en-GB" sz="2800" dirty="0" smtClean="0">
              <a:solidFill>
                <a:schemeClr val="tx1"/>
              </a:solidFill>
            </a:endParaRPr>
          </a:p>
          <a:p>
            <a:r>
              <a:rPr lang="en-GB" sz="2800" dirty="0" smtClean="0">
                <a:solidFill>
                  <a:schemeClr val="tx1"/>
                </a:solidFill>
              </a:rPr>
              <a:t>My focus today is on one generated idea: the potential relation of Supermodernity to the early years learning environment</a:t>
            </a:r>
            <a:endParaRPr lang="en-GB" sz="2800" dirty="0">
              <a:solidFill>
                <a:schemeClr val="tx1"/>
              </a:solidFill>
            </a:endParaRPr>
          </a:p>
        </p:txBody>
      </p:sp>
    </p:spTree>
    <p:extLst>
      <p:ext uri="{BB962C8B-B14F-4D97-AF65-F5344CB8AC3E}">
        <p14:creationId xmlns:p14="http://schemas.microsoft.com/office/powerpoint/2010/main" val="33536373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0" lvl="1" indent="0">
              <a:buNone/>
            </a:pPr>
            <a:endParaRPr lang="en-GB" dirty="0">
              <a:solidFill>
                <a:schemeClr val="tx1"/>
              </a:solidFill>
            </a:endParaRPr>
          </a:p>
          <a:p>
            <a:r>
              <a:rPr lang="en-GB" dirty="0" smtClean="0">
                <a:solidFill>
                  <a:schemeClr val="tx1"/>
                </a:solidFill>
              </a:rPr>
              <a:t>Nursery/reception class children lining up and going to assembly in the school hall</a:t>
            </a:r>
          </a:p>
          <a:p>
            <a:pPr lvl="1"/>
            <a:r>
              <a:rPr lang="en-GB" dirty="0" smtClean="0">
                <a:solidFill>
                  <a:schemeClr val="tx1"/>
                </a:solidFill>
              </a:rPr>
              <a:t>One of the routes within the building – may pass signs that advertise other classrooms, the staffroom or the head teacher’s office</a:t>
            </a:r>
            <a:endParaRPr lang="en-GB" dirty="0">
              <a:solidFill>
                <a:schemeClr val="tx1"/>
              </a:solidFill>
            </a:endParaRPr>
          </a:p>
        </p:txBody>
      </p:sp>
      <p:sp>
        <p:nvSpPr>
          <p:cNvPr id="4" name="Rectangle 3"/>
          <p:cNvSpPr/>
          <p:nvPr/>
        </p:nvSpPr>
        <p:spPr>
          <a:xfrm>
            <a:off x="971600" y="476672"/>
            <a:ext cx="3669018" cy="584775"/>
          </a:xfrm>
          <a:prstGeom prst="rect">
            <a:avLst/>
          </a:prstGeom>
        </p:spPr>
        <p:txBody>
          <a:bodyPr wrap="none">
            <a:spAutoFit/>
          </a:bodyPr>
          <a:lstStyle/>
          <a:p>
            <a:r>
              <a:rPr lang="en-GB" sz="3200" dirty="0"/>
              <a:t>passenger-traveller</a:t>
            </a:r>
          </a:p>
        </p:txBody>
      </p:sp>
    </p:spTree>
    <p:extLst>
      <p:ext uri="{BB962C8B-B14F-4D97-AF65-F5344CB8AC3E}">
        <p14:creationId xmlns:p14="http://schemas.microsoft.com/office/powerpoint/2010/main" val="30697090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908720"/>
          </a:xfrm>
        </p:spPr>
        <p:txBody>
          <a:bodyPr/>
          <a:lstStyle/>
          <a:p>
            <a:r>
              <a:rPr lang="en-GB" sz="2800" dirty="0" smtClean="0"/>
              <a:t>Signs of non-place and anthropological place</a:t>
            </a:r>
            <a:endParaRPr lang="en-GB" sz="2800" dirty="0"/>
          </a:p>
        </p:txBody>
      </p:sp>
      <p:sp>
        <p:nvSpPr>
          <p:cNvPr id="3" name="Content Placeholder 2"/>
          <p:cNvSpPr>
            <a:spLocks noGrp="1"/>
          </p:cNvSpPr>
          <p:nvPr>
            <p:ph idx="1"/>
          </p:nvPr>
        </p:nvSpPr>
        <p:spPr>
          <a:xfrm>
            <a:off x="467544" y="1412776"/>
            <a:ext cx="8229600" cy="4525963"/>
          </a:xfrm>
        </p:spPr>
        <p:txBody>
          <a:bodyPr>
            <a:normAutofit fontScale="77500" lnSpcReduction="20000"/>
          </a:bodyPr>
          <a:lstStyle/>
          <a:p>
            <a:pPr lvl="0"/>
            <a:r>
              <a:rPr lang="en-GB" b="1" dirty="0">
                <a:solidFill>
                  <a:schemeClr val="tx1"/>
                </a:solidFill>
              </a:rPr>
              <a:t>transit – residence, dwelling </a:t>
            </a:r>
            <a:r>
              <a:rPr lang="en-GB" dirty="0">
                <a:solidFill>
                  <a:schemeClr val="tx1"/>
                </a:solidFill>
              </a:rPr>
              <a:t>(e.g. railway station waiting rooms, car and bus); what are the transit and residential areas in the early-years setting?</a:t>
            </a:r>
          </a:p>
          <a:p>
            <a:r>
              <a:rPr lang="en-GB" b="1" dirty="0" smtClean="0">
                <a:solidFill>
                  <a:schemeClr val="tx1"/>
                </a:solidFill>
              </a:rPr>
              <a:t>passenger </a:t>
            </a:r>
            <a:r>
              <a:rPr lang="en-GB" b="1" dirty="0">
                <a:solidFill>
                  <a:schemeClr val="tx1"/>
                </a:solidFill>
              </a:rPr>
              <a:t>– traveller </a:t>
            </a:r>
            <a:r>
              <a:rPr lang="en-GB" dirty="0">
                <a:solidFill>
                  <a:schemeClr val="tx1"/>
                </a:solidFill>
              </a:rPr>
              <a:t>(passengers are transported as quickly as possible to the destination whereas travellers, like sightseers have time to stop and explore en route. What opportunities do children have for sight-seeing and experiencing the moment fully? How are transitions between activities and parts of the setting managed?</a:t>
            </a:r>
          </a:p>
          <a:p>
            <a:r>
              <a:rPr lang="en-GB" b="1" dirty="0">
                <a:solidFill>
                  <a:schemeClr val="tx1"/>
                </a:solidFill>
              </a:rPr>
              <a:t>housing estate – monument </a:t>
            </a:r>
            <a:r>
              <a:rPr lang="en-GB" dirty="0">
                <a:solidFill>
                  <a:schemeClr val="tx1"/>
                </a:solidFill>
              </a:rPr>
              <a:t>(monuments are places for sharing and commemorating and can also be </a:t>
            </a:r>
            <a:r>
              <a:rPr lang="en-GB" dirty="0" err="1">
                <a:solidFill>
                  <a:schemeClr val="tx1"/>
                </a:solidFill>
              </a:rPr>
              <a:t>synecdochic</a:t>
            </a:r>
            <a:r>
              <a:rPr lang="en-GB" dirty="0">
                <a:solidFill>
                  <a:schemeClr val="tx1"/>
                </a:solidFill>
              </a:rPr>
              <a:t>; Are there enduring displays that add character and stability to the setting?</a:t>
            </a:r>
          </a:p>
          <a:p>
            <a:pPr lvl="0"/>
            <a:r>
              <a:rPr lang="en-GB" b="1" dirty="0" smtClean="0">
                <a:solidFill>
                  <a:schemeClr val="tx1"/>
                </a:solidFill>
              </a:rPr>
              <a:t>interchange </a:t>
            </a:r>
            <a:r>
              <a:rPr lang="en-GB" b="1" dirty="0">
                <a:solidFill>
                  <a:schemeClr val="tx1"/>
                </a:solidFill>
              </a:rPr>
              <a:t>– crossroads </a:t>
            </a:r>
            <a:r>
              <a:rPr lang="en-GB" dirty="0">
                <a:solidFill>
                  <a:schemeClr val="tx1"/>
                </a:solidFill>
              </a:rPr>
              <a:t>(social interaction occurs at crossroads and market square whereas interchanges reroute traffic in order to avoid congestion; where the routes and meeting places?</a:t>
            </a:r>
          </a:p>
          <a:p>
            <a:pPr lvl="0"/>
            <a:r>
              <a:rPr lang="en-GB" b="1" dirty="0" smtClean="0">
                <a:solidFill>
                  <a:schemeClr val="tx1"/>
                </a:solidFill>
              </a:rPr>
              <a:t>communication </a:t>
            </a:r>
            <a:r>
              <a:rPr lang="en-GB" b="1" dirty="0">
                <a:solidFill>
                  <a:schemeClr val="tx1"/>
                </a:solidFill>
              </a:rPr>
              <a:t>– language</a:t>
            </a:r>
            <a:r>
              <a:rPr lang="en-GB" dirty="0">
                <a:solidFill>
                  <a:schemeClr val="tx1"/>
                </a:solidFill>
              </a:rPr>
              <a:t>. How do signs and notices contribute to the individuality of the specific setting in the larger context of the school?</a:t>
            </a:r>
          </a:p>
          <a:p>
            <a:endParaRPr lang="en-GB" dirty="0"/>
          </a:p>
        </p:txBody>
      </p:sp>
    </p:spTree>
    <p:extLst>
      <p:ext uri="{BB962C8B-B14F-4D97-AF65-F5344CB8AC3E}">
        <p14:creationId xmlns:p14="http://schemas.microsoft.com/office/powerpoint/2010/main" val="23637382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lstStyle/>
          <a:p>
            <a:r>
              <a:rPr lang="en-GB" sz="4000" dirty="0" smtClean="0"/>
              <a:t>Associated ideas</a:t>
            </a:r>
            <a:endParaRPr lang="en-GB" sz="4000" dirty="0"/>
          </a:p>
        </p:txBody>
      </p:sp>
      <p:sp>
        <p:nvSpPr>
          <p:cNvPr id="3" name="Content Placeholder 2"/>
          <p:cNvSpPr>
            <a:spLocks noGrp="1"/>
          </p:cNvSpPr>
          <p:nvPr>
            <p:ph idx="1"/>
          </p:nvPr>
        </p:nvSpPr>
        <p:spPr>
          <a:xfrm>
            <a:off x="467544" y="836712"/>
            <a:ext cx="8229600" cy="5184576"/>
          </a:xfrm>
        </p:spPr>
        <p:txBody>
          <a:bodyPr>
            <a:normAutofit fontScale="92500"/>
          </a:bodyPr>
          <a:lstStyle/>
          <a:p>
            <a:endParaRPr lang="en-GB" dirty="0" smtClean="0"/>
          </a:p>
          <a:p>
            <a:r>
              <a:rPr lang="en-GB" dirty="0" err="1">
                <a:solidFill>
                  <a:schemeClr val="tx1"/>
                </a:solidFill>
              </a:rPr>
              <a:t>Relph</a:t>
            </a:r>
            <a:r>
              <a:rPr lang="en-GB" dirty="0">
                <a:solidFill>
                  <a:schemeClr val="tx1"/>
                </a:solidFill>
              </a:rPr>
              <a:t> </a:t>
            </a:r>
            <a:r>
              <a:rPr lang="en-GB" dirty="0" smtClean="0">
                <a:solidFill>
                  <a:schemeClr val="tx1"/>
                </a:solidFill>
              </a:rPr>
              <a:t>(1976) referred </a:t>
            </a:r>
            <a:r>
              <a:rPr lang="en-GB" dirty="0">
                <a:solidFill>
                  <a:schemeClr val="tx1"/>
                </a:solidFill>
              </a:rPr>
              <a:t>to places as ‘profound centres of human existence’ but noted the ‘inevitable spread of </a:t>
            </a:r>
            <a:r>
              <a:rPr lang="en-GB" dirty="0" err="1">
                <a:solidFill>
                  <a:schemeClr val="tx1"/>
                </a:solidFill>
              </a:rPr>
              <a:t>placelessness</a:t>
            </a:r>
            <a:r>
              <a:rPr lang="en-GB" dirty="0" smtClean="0">
                <a:solidFill>
                  <a:schemeClr val="tx1"/>
                </a:solidFill>
              </a:rPr>
              <a:t>’</a:t>
            </a:r>
          </a:p>
          <a:p>
            <a:endParaRPr lang="en-GB" dirty="0">
              <a:solidFill>
                <a:schemeClr val="tx1"/>
              </a:solidFill>
            </a:endParaRPr>
          </a:p>
          <a:p>
            <a:r>
              <a:rPr lang="en-GB" dirty="0" err="1" smtClean="0">
                <a:solidFill>
                  <a:schemeClr val="tx1"/>
                </a:solidFill>
              </a:rPr>
              <a:t>Auge</a:t>
            </a:r>
            <a:r>
              <a:rPr lang="en-GB" dirty="0" smtClean="0">
                <a:solidFill>
                  <a:schemeClr val="tx1"/>
                </a:solidFill>
              </a:rPr>
              <a:t> (1995) commented that “… in the world of </a:t>
            </a:r>
            <a:r>
              <a:rPr lang="en-GB" dirty="0" err="1" smtClean="0">
                <a:solidFill>
                  <a:schemeClr val="tx1"/>
                </a:solidFill>
              </a:rPr>
              <a:t>supermodernity</a:t>
            </a:r>
            <a:r>
              <a:rPr lang="en-GB" dirty="0" smtClean="0">
                <a:solidFill>
                  <a:schemeClr val="tx1"/>
                </a:solidFill>
              </a:rPr>
              <a:t> people are always, and never, at home” </a:t>
            </a:r>
          </a:p>
          <a:p>
            <a:pPr marL="0" indent="0">
              <a:buNone/>
            </a:pPr>
            <a:endParaRPr lang="en-GB" dirty="0" smtClean="0">
              <a:solidFill>
                <a:schemeClr val="tx1"/>
              </a:solidFill>
            </a:endParaRPr>
          </a:p>
          <a:p>
            <a:r>
              <a:rPr lang="en-GB" dirty="0" smtClean="0">
                <a:solidFill>
                  <a:schemeClr val="tx1"/>
                </a:solidFill>
              </a:rPr>
              <a:t>“Given the isolation and fragmentation that can be experienced in many modern places, and given the increased mobility and migration of globalisation, classrooms and schools have the potential to be important places in children’s lives” (Ellis, 2005, p.59</a:t>
            </a:r>
            <a:r>
              <a:rPr lang="en-GB" dirty="0">
                <a:solidFill>
                  <a:schemeClr val="tx1"/>
                </a:solidFill>
              </a:rPr>
              <a:t>). </a:t>
            </a:r>
          </a:p>
          <a:p>
            <a:endParaRPr lang="en-GB" dirty="0" smtClean="0"/>
          </a:p>
        </p:txBody>
      </p:sp>
    </p:spTree>
    <p:extLst>
      <p:ext uri="{BB962C8B-B14F-4D97-AF65-F5344CB8AC3E}">
        <p14:creationId xmlns:p14="http://schemas.microsoft.com/office/powerpoint/2010/main" val="10862310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67744" y="1772816"/>
            <a:ext cx="4572000" cy="2554545"/>
          </a:xfrm>
          <a:prstGeom prst="rect">
            <a:avLst/>
          </a:prstGeom>
        </p:spPr>
        <p:txBody>
          <a:bodyPr lIns="108000">
            <a:spAutoFit/>
          </a:bodyPr>
          <a:lstStyle/>
          <a:p>
            <a:r>
              <a:rPr lang="en-GB" sz="2000" dirty="0"/>
              <a:t>The school reception area:</a:t>
            </a:r>
          </a:p>
          <a:p>
            <a:pPr marL="800100" lvl="1" indent="-342900">
              <a:buFont typeface="Arial" pitchFamily="34" charset="0"/>
              <a:buChar char="•"/>
            </a:pPr>
            <a:r>
              <a:rPr lang="en-GB" sz="2000" dirty="0"/>
              <a:t>The TV screen </a:t>
            </a:r>
            <a:r>
              <a:rPr lang="en-GB" sz="2000" dirty="0" smtClean="0"/>
              <a:t>presenting</a:t>
            </a:r>
          </a:p>
          <a:p>
            <a:pPr lvl="1"/>
            <a:r>
              <a:rPr lang="en-GB" sz="2000" dirty="0" smtClean="0"/>
              <a:t>events </a:t>
            </a:r>
            <a:r>
              <a:rPr lang="en-GB" sz="2000" dirty="0"/>
              <a:t>and achievements </a:t>
            </a:r>
            <a:endParaRPr lang="en-GB" sz="2000" dirty="0" smtClean="0"/>
          </a:p>
          <a:p>
            <a:pPr lvl="1"/>
            <a:r>
              <a:rPr lang="en-GB" sz="2000" dirty="0" smtClean="0"/>
              <a:t>of interest </a:t>
            </a:r>
            <a:r>
              <a:rPr lang="en-GB" sz="2000" dirty="0"/>
              <a:t>to parents and </a:t>
            </a:r>
            <a:endParaRPr lang="en-GB" sz="2000" dirty="0" smtClean="0"/>
          </a:p>
          <a:p>
            <a:pPr lvl="1"/>
            <a:r>
              <a:rPr lang="en-GB" sz="2000" dirty="0" smtClean="0"/>
              <a:t>visitors to </a:t>
            </a:r>
            <a:r>
              <a:rPr lang="en-GB" sz="2000" dirty="0"/>
              <a:t>the school</a:t>
            </a:r>
          </a:p>
          <a:p>
            <a:pPr marL="800100" lvl="1" indent="-342900">
              <a:buFont typeface="Arial" pitchFamily="34" charset="0"/>
              <a:buChar char="•"/>
            </a:pPr>
            <a:r>
              <a:rPr lang="en-GB" sz="2000" dirty="0"/>
              <a:t>Various information posters and examples of children’s achievements</a:t>
            </a:r>
          </a:p>
        </p:txBody>
      </p:sp>
    </p:spTree>
    <p:extLst>
      <p:ext uri="{BB962C8B-B14F-4D97-AF65-F5344CB8AC3E}">
        <p14:creationId xmlns:p14="http://schemas.microsoft.com/office/powerpoint/2010/main" val="1766395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11560" y="548680"/>
            <a:ext cx="7772400" cy="2527921"/>
          </a:xfrm>
        </p:spPr>
        <p:txBody>
          <a:bodyPr/>
          <a:lstStyle/>
          <a:p>
            <a:r>
              <a:rPr lang="en-GB" sz="4800" b="1" dirty="0">
                <a:effectLst/>
              </a:rPr>
              <a:t>Supermodernity and the early-years learning </a:t>
            </a:r>
            <a:r>
              <a:rPr lang="en-GB" sz="4800" b="1" dirty="0" smtClean="0">
                <a:effectLst/>
              </a:rPr>
              <a:t>environment</a:t>
            </a:r>
            <a:endParaRPr lang="en-GB"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62597" y="3356992"/>
            <a:ext cx="6348413"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007178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908720"/>
          </a:xfrm>
        </p:spPr>
        <p:txBody>
          <a:bodyPr/>
          <a:lstStyle/>
          <a:p>
            <a:r>
              <a:rPr lang="en-GB" sz="4400" dirty="0" smtClean="0"/>
              <a:t>Supermodernity</a:t>
            </a:r>
            <a:endParaRPr lang="en-GB" sz="4400" dirty="0"/>
          </a:p>
        </p:txBody>
      </p:sp>
      <p:sp>
        <p:nvSpPr>
          <p:cNvPr id="3" name="Content Placeholder 2"/>
          <p:cNvSpPr>
            <a:spLocks noGrp="1"/>
          </p:cNvSpPr>
          <p:nvPr>
            <p:ph idx="1"/>
          </p:nvPr>
        </p:nvSpPr>
        <p:spPr>
          <a:xfrm>
            <a:off x="323528" y="1412776"/>
            <a:ext cx="8496944" cy="4525963"/>
          </a:xfrm>
        </p:spPr>
        <p:txBody>
          <a:bodyPr lIns="72000">
            <a:normAutofit fontScale="92500" lnSpcReduction="10000"/>
          </a:bodyPr>
          <a:lstStyle/>
          <a:p>
            <a:r>
              <a:rPr lang="en-GB" dirty="0">
                <a:solidFill>
                  <a:schemeClr val="tx1"/>
                </a:solidFill>
              </a:rPr>
              <a:t>The concept of </a:t>
            </a:r>
            <a:r>
              <a:rPr lang="en-GB" dirty="0" smtClean="0">
                <a:solidFill>
                  <a:schemeClr val="tx1"/>
                </a:solidFill>
              </a:rPr>
              <a:t>Supermodernity, from </a:t>
            </a:r>
            <a:r>
              <a:rPr lang="en-GB" dirty="0" err="1" smtClean="0">
                <a:solidFill>
                  <a:schemeClr val="tx1"/>
                </a:solidFill>
              </a:rPr>
              <a:t>Auge’s</a:t>
            </a:r>
            <a:r>
              <a:rPr lang="en-GB" dirty="0" smtClean="0">
                <a:solidFill>
                  <a:schemeClr val="tx1"/>
                </a:solidFill>
              </a:rPr>
              <a:t> perspective, focuses </a:t>
            </a:r>
            <a:r>
              <a:rPr lang="en-GB" dirty="0">
                <a:solidFill>
                  <a:schemeClr val="tx1"/>
                </a:solidFill>
              </a:rPr>
              <a:t>on the social meanings related to transition </a:t>
            </a:r>
            <a:r>
              <a:rPr lang="en-GB" dirty="0" smtClean="0">
                <a:solidFill>
                  <a:schemeClr val="tx1"/>
                </a:solidFill>
              </a:rPr>
              <a:t>spaces and co</a:t>
            </a:r>
            <a:r>
              <a:rPr lang="en-GB" sz="2400" dirty="0" smtClean="0">
                <a:solidFill>
                  <a:schemeClr val="tx1"/>
                </a:solidFill>
              </a:rPr>
              <a:t>ntrasts </a:t>
            </a:r>
            <a:r>
              <a:rPr lang="en-GB" sz="2400" dirty="0">
                <a:solidFill>
                  <a:schemeClr val="tx1"/>
                </a:solidFill>
              </a:rPr>
              <a:t>anthropological place with </a:t>
            </a:r>
            <a:r>
              <a:rPr lang="en-GB" sz="2400" dirty="0" smtClean="0">
                <a:solidFill>
                  <a:schemeClr val="tx1"/>
                </a:solidFill>
              </a:rPr>
              <a:t>non-place</a:t>
            </a:r>
          </a:p>
          <a:p>
            <a:pPr lvl="1"/>
            <a:endParaRPr lang="en-GB" sz="1800" b="1" dirty="0">
              <a:solidFill>
                <a:schemeClr val="tx1"/>
              </a:solidFill>
            </a:endParaRPr>
          </a:p>
          <a:p>
            <a:r>
              <a:rPr lang="en-GB" dirty="0" smtClean="0">
                <a:solidFill>
                  <a:schemeClr val="tx1"/>
                </a:solidFill>
              </a:rPr>
              <a:t>Supermodernity from </a:t>
            </a:r>
            <a:r>
              <a:rPr lang="en-GB" dirty="0" err="1" smtClean="0">
                <a:solidFill>
                  <a:schemeClr val="tx1"/>
                </a:solidFill>
              </a:rPr>
              <a:t>Relph’s</a:t>
            </a:r>
            <a:r>
              <a:rPr lang="en-GB" dirty="0" smtClean="0">
                <a:solidFill>
                  <a:schemeClr val="tx1"/>
                </a:solidFill>
              </a:rPr>
              <a:t> </a:t>
            </a:r>
            <a:r>
              <a:rPr lang="en-GB" dirty="0">
                <a:solidFill>
                  <a:schemeClr val="tx1"/>
                </a:solidFill>
              </a:rPr>
              <a:t>perspective </a:t>
            </a:r>
            <a:r>
              <a:rPr lang="en-GB" dirty="0" smtClean="0">
                <a:solidFill>
                  <a:schemeClr val="tx1"/>
                </a:solidFill>
              </a:rPr>
              <a:t>of place and </a:t>
            </a:r>
            <a:r>
              <a:rPr lang="en-GB" dirty="0" err="1" smtClean="0">
                <a:solidFill>
                  <a:schemeClr val="tx1"/>
                </a:solidFill>
              </a:rPr>
              <a:t>placelessness</a:t>
            </a:r>
            <a:r>
              <a:rPr lang="en-GB" dirty="0" smtClean="0">
                <a:solidFill>
                  <a:schemeClr val="tx1"/>
                </a:solidFill>
              </a:rPr>
              <a:t> can relates to the ideas of globalisation and the decline of place visible in the concepts of </a:t>
            </a:r>
            <a:r>
              <a:rPr lang="en-GB" dirty="0" err="1" smtClean="0">
                <a:solidFill>
                  <a:schemeClr val="tx1"/>
                </a:solidFill>
              </a:rPr>
              <a:t>McDonaldisation</a:t>
            </a:r>
            <a:r>
              <a:rPr lang="en-GB" dirty="0">
                <a:solidFill>
                  <a:schemeClr val="tx1"/>
                </a:solidFill>
              </a:rPr>
              <a:t> </a:t>
            </a:r>
            <a:r>
              <a:rPr lang="en-GB" dirty="0" smtClean="0">
                <a:solidFill>
                  <a:schemeClr val="tx1"/>
                </a:solidFill>
              </a:rPr>
              <a:t>and homogenisation</a:t>
            </a:r>
          </a:p>
          <a:p>
            <a:pPr marL="0" indent="0">
              <a:buNone/>
            </a:pPr>
            <a:endParaRPr lang="en-GB" dirty="0" smtClean="0"/>
          </a:p>
          <a:p>
            <a:r>
              <a:rPr lang="en-GB" sz="2800" b="1" dirty="0" smtClean="0">
                <a:solidFill>
                  <a:schemeClr val="tx1"/>
                </a:solidFill>
              </a:rPr>
              <a:t>Supermodernity </a:t>
            </a:r>
          </a:p>
          <a:p>
            <a:pPr marL="0" indent="0">
              <a:buNone/>
            </a:pPr>
            <a:r>
              <a:rPr lang="en-GB" sz="2800" b="1" dirty="0">
                <a:solidFill>
                  <a:schemeClr val="tx1"/>
                </a:solidFill>
              </a:rPr>
              <a:t> </a:t>
            </a:r>
            <a:r>
              <a:rPr lang="en-GB" sz="2800" b="1" dirty="0" smtClean="0">
                <a:solidFill>
                  <a:schemeClr val="tx1"/>
                </a:solidFill>
              </a:rPr>
              <a:t>           arises </a:t>
            </a:r>
            <a:r>
              <a:rPr lang="en-GB" sz="2800" b="1" dirty="0">
                <a:solidFill>
                  <a:schemeClr val="tx1"/>
                </a:solidFill>
              </a:rPr>
              <a:t>through the proliferation of </a:t>
            </a:r>
            <a:r>
              <a:rPr lang="en-GB" sz="2800" b="1" dirty="0" smtClean="0">
                <a:solidFill>
                  <a:schemeClr val="tx1"/>
                </a:solidFill>
              </a:rPr>
              <a:t>non-places</a:t>
            </a:r>
          </a:p>
          <a:p>
            <a:pPr marL="0" indent="0">
              <a:buNone/>
            </a:pPr>
            <a:r>
              <a:rPr lang="en-GB" sz="2800" b="1" dirty="0">
                <a:solidFill>
                  <a:schemeClr val="tx1"/>
                </a:solidFill>
              </a:rPr>
              <a:t> </a:t>
            </a:r>
            <a:r>
              <a:rPr lang="en-GB" sz="2800" b="1" dirty="0" smtClean="0">
                <a:solidFill>
                  <a:schemeClr val="tx1"/>
                </a:solidFill>
              </a:rPr>
              <a:t>           and </a:t>
            </a:r>
            <a:r>
              <a:rPr lang="en-GB" sz="2800" b="1" dirty="0" err="1" smtClean="0">
                <a:solidFill>
                  <a:schemeClr val="tx1"/>
                </a:solidFill>
              </a:rPr>
              <a:t>placelessness</a:t>
            </a:r>
            <a:endParaRPr lang="en-GB" sz="2800" b="1" dirty="0">
              <a:solidFill>
                <a:schemeClr val="tx1"/>
              </a:solidFill>
            </a:endParaRPr>
          </a:p>
          <a:p>
            <a:endParaRPr lang="en-GB" dirty="0"/>
          </a:p>
        </p:txBody>
      </p:sp>
    </p:spTree>
    <p:extLst>
      <p:ext uri="{BB962C8B-B14F-4D97-AF65-F5344CB8AC3E}">
        <p14:creationId xmlns:p14="http://schemas.microsoft.com/office/powerpoint/2010/main" val="5680851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3"/>
          <a:stretch>
            <a:fillRect/>
          </a:stretch>
        </p:blipFill>
        <p:spPr>
          <a:xfrm>
            <a:off x="251520" y="404664"/>
            <a:ext cx="4320493" cy="3313961"/>
          </a:xfrm>
          <a:prstGeom prst="rect">
            <a:avLst/>
          </a:prstGeom>
          <a:ln>
            <a:noFill/>
          </a:ln>
          <a:effectLst>
            <a:outerShdw blurRad="292100" dist="139700" dir="2700000" algn="tl" rotWithShape="0">
              <a:srgbClr val="333333">
                <a:alpha val="65000"/>
              </a:srgbClr>
            </a:outerShdw>
          </a:effectLst>
        </p:spPr>
      </p:pic>
      <p:pic>
        <p:nvPicPr>
          <p:cNvPr id="5" name="Picture 4"/>
          <p:cNvPicPr/>
          <p:nvPr/>
        </p:nvPicPr>
        <p:blipFill>
          <a:blip r:embed="rId4"/>
          <a:stretch>
            <a:fillRect/>
          </a:stretch>
        </p:blipFill>
        <p:spPr>
          <a:xfrm>
            <a:off x="4001804" y="447896"/>
            <a:ext cx="4746659" cy="4641177"/>
          </a:xfrm>
          <a:prstGeom prst="rect">
            <a:avLst/>
          </a:prstGeom>
          <a:ln>
            <a:noFill/>
          </a:ln>
          <a:effectLst>
            <a:softEdge rad="112500"/>
          </a:effectLst>
        </p:spPr>
      </p:pic>
      <p:sp>
        <p:nvSpPr>
          <p:cNvPr id="6" name="TextBox 5"/>
          <p:cNvSpPr txBox="1"/>
          <p:nvPr/>
        </p:nvSpPr>
        <p:spPr>
          <a:xfrm>
            <a:off x="671358" y="4365104"/>
            <a:ext cx="6120680" cy="2015936"/>
          </a:xfrm>
          <a:prstGeom prst="rect">
            <a:avLst/>
          </a:prstGeom>
          <a:noFill/>
        </p:spPr>
        <p:txBody>
          <a:bodyPr wrap="square" rtlCol="0">
            <a:spAutoFit/>
          </a:bodyPr>
          <a:lstStyle/>
          <a:p>
            <a:r>
              <a:rPr lang="en-GB" sz="2500" b="1" dirty="0" err="1" smtClean="0"/>
              <a:t>Auge</a:t>
            </a:r>
            <a:r>
              <a:rPr lang="en-GB" sz="2500" b="1" dirty="0" smtClean="0"/>
              <a:t>: Non-place</a:t>
            </a:r>
          </a:p>
          <a:p>
            <a:endParaRPr lang="en-GB" sz="2500" b="1" dirty="0" smtClean="0"/>
          </a:p>
          <a:p>
            <a:r>
              <a:rPr lang="en-GB" sz="2500" b="1" dirty="0" smtClean="0"/>
              <a:t>Tuan: place as a pause in movement</a:t>
            </a:r>
          </a:p>
          <a:p>
            <a:endParaRPr lang="en-GB" sz="2500" b="1" dirty="0"/>
          </a:p>
          <a:p>
            <a:r>
              <a:rPr lang="en-GB" sz="2500" b="1" dirty="0" err="1" smtClean="0"/>
              <a:t>Relph</a:t>
            </a:r>
            <a:r>
              <a:rPr lang="en-GB" sz="2500" b="1" dirty="0" smtClean="0"/>
              <a:t>: incidental </a:t>
            </a:r>
            <a:r>
              <a:rPr lang="en-GB" sz="2500" b="1" dirty="0" err="1" smtClean="0"/>
              <a:t>insideness</a:t>
            </a:r>
            <a:endParaRPr lang="en-GB" sz="2500" b="1" dirty="0"/>
          </a:p>
        </p:txBody>
      </p:sp>
      <p:sp>
        <p:nvSpPr>
          <p:cNvPr id="2" name="Rectangle 1"/>
          <p:cNvSpPr/>
          <p:nvPr/>
        </p:nvSpPr>
        <p:spPr>
          <a:xfrm>
            <a:off x="2840874" y="5518881"/>
            <a:ext cx="5907589" cy="276999"/>
          </a:xfrm>
          <a:prstGeom prst="rect">
            <a:avLst/>
          </a:prstGeom>
        </p:spPr>
        <p:txBody>
          <a:bodyPr wrap="square">
            <a:spAutoFit/>
          </a:bodyPr>
          <a:lstStyle/>
          <a:p>
            <a:r>
              <a:rPr lang="en-GB" sz="1200" dirty="0" smtClean="0"/>
              <a:t>The intimate experience of place provides an occasion </a:t>
            </a:r>
            <a:r>
              <a:rPr lang="en-GB" sz="1200" dirty="0"/>
              <a:t>for genuine human exchange </a:t>
            </a:r>
          </a:p>
        </p:txBody>
      </p:sp>
    </p:spTree>
    <p:extLst>
      <p:ext uri="{BB962C8B-B14F-4D97-AF65-F5344CB8AC3E}">
        <p14:creationId xmlns:p14="http://schemas.microsoft.com/office/powerpoint/2010/main" val="30474282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196066" y="268379"/>
            <a:ext cx="3211135" cy="584775"/>
          </a:xfrm>
          <a:prstGeom prst="rect">
            <a:avLst/>
          </a:prstGeom>
        </p:spPr>
        <p:txBody>
          <a:bodyPr wrap="none">
            <a:spAutoFit/>
          </a:bodyPr>
          <a:lstStyle/>
          <a:p>
            <a:r>
              <a:rPr lang="en-GB" sz="3200" dirty="0"/>
              <a:t>transit-residence</a:t>
            </a:r>
          </a:p>
        </p:txBody>
      </p:sp>
      <p:sp>
        <p:nvSpPr>
          <p:cNvPr id="5" name="Text Box 2"/>
          <p:cNvSpPr txBox="1">
            <a:spLocks noChangeArrowheads="1"/>
          </p:cNvSpPr>
          <p:nvPr/>
        </p:nvSpPr>
        <p:spPr bwMode="auto">
          <a:xfrm>
            <a:off x="323528" y="116632"/>
            <a:ext cx="3600400" cy="6480720"/>
          </a:xfrm>
          <a:prstGeom prst="rect">
            <a:avLst/>
          </a:prstGeom>
          <a:noFill/>
          <a:ln w="12700">
            <a:solidFill>
              <a:srgbClr val="D99594"/>
            </a:solidFill>
            <a:miter lim="800000"/>
            <a:headEnd/>
            <a:tailEnd/>
          </a:ln>
          <a:effectLst/>
        </p:spPr>
        <p:txBody>
          <a:bodyPr rot="0" vert="horz" wrap="square" lIns="0" tIns="45720" rIns="90000" bIns="45720" anchor="t" anchorCtr="0" upright="1">
            <a:noAutofit/>
          </a:bodyPr>
          <a:lstStyle/>
          <a:p>
            <a:pPr marL="457200">
              <a:lnSpc>
                <a:spcPct val="115000"/>
              </a:lnSpc>
              <a:spcAft>
                <a:spcPts val="1000"/>
              </a:spcAft>
            </a:pPr>
            <a:r>
              <a:rPr lang="en-GB" sz="1100" b="1" dirty="0">
                <a:effectLst/>
                <a:latin typeface="Calibri"/>
                <a:ea typeface="Batang"/>
                <a:cs typeface="Calibri"/>
              </a:rPr>
              <a:t>       </a:t>
            </a:r>
            <a:r>
              <a:rPr lang="en-GB" sz="1100" b="1" dirty="0" smtClean="0">
                <a:effectLst/>
                <a:latin typeface="Calibri"/>
                <a:ea typeface="Batang"/>
                <a:cs typeface="Calibri"/>
              </a:rPr>
              <a:t>     </a:t>
            </a:r>
            <a:r>
              <a:rPr lang="en-GB" sz="1200" b="1" u="sng" dirty="0" smtClean="0">
                <a:effectLst/>
                <a:latin typeface="Calibri"/>
                <a:ea typeface="Batang"/>
                <a:cs typeface="Calibri"/>
              </a:rPr>
              <a:t>Visit </a:t>
            </a:r>
            <a:r>
              <a:rPr lang="en-GB" sz="1200" b="1" u="sng" dirty="0">
                <a:effectLst/>
                <a:latin typeface="Calibri"/>
                <a:ea typeface="Batang"/>
                <a:cs typeface="Calibri"/>
              </a:rPr>
              <a:t>to a Reception </a:t>
            </a:r>
            <a:r>
              <a:rPr lang="en-GB" sz="1200" b="1" u="sng" dirty="0" smtClean="0">
                <a:effectLst/>
                <a:latin typeface="Calibri"/>
                <a:ea typeface="Batang"/>
                <a:cs typeface="Calibri"/>
              </a:rPr>
              <a:t>class</a:t>
            </a:r>
            <a:endParaRPr lang="en-GB" sz="1050" u="sng" dirty="0" smtClean="0">
              <a:effectLst/>
              <a:latin typeface="Calibri"/>
              <a:ea typeface="Calibri"/>
              <a:cs typeface="Times New Roman"/>
            </a:endParaRPr>
          </a:p>
          <a:p>
            <a:pPr marL="457200">
              <a:spcAft>
                <a:spcPts val="0"/>
              </a:spcAft>
            </a:pPr>
            <a:r>
              <a:rPr lang="en-GB" sz="1200" b="1" dirty="0" smtClean="0">
                <a:solidFill>
                  <a:srgbClr val="000000"/>
                </a:solidFill>
                <a:effectLst/>
                <a:latin typeface="Arial" pitchFamily="34" charset="0"/>
                <a:ea typeface="Calibri"/>
                <a:cs typeface="Arial" pitchFamily="34" charset="0"/>
              </a:rPr>
              <a:t>Functional, purposeful, colourful</a:t>
            </a:r>
            <a:endParaRPr lang="en-GB" sz="1200" b="1" dirty="0" smtClean="0">
              <a:effectLst/>
              <a:latin typeface="Arial" pitchFamily="34" charset="0"/>
              <a:ea typeface="Calibri"/>
              <a:cs typeface="Arial" pitchFamily="34" charset="0"/>
            </a:endParaRPr>
          </a:p>
          <a:p>
            <a:pPr marL="457200">
              <a:spcAft>
                <a:spcPts val="0"/>
              </a:spcAft>
            </a:pPr>
            <a:r>
              <a:rPr lang="en-GB" sz="1200" b="1" dirty="0" smtClean="0">
                <a:solidFill>
                  <a:srgbClr val="000000"/>
                </a:solidFill>
                <a:effectLst/>
                <a:latin typeface="Arial" pitchFamily="34" charset="0"/>
                <a:ea typeface="Calibri"/>
                <a:cs typeface="Arial" pitchFamily="34" charset="0"/>
              </a:rPr>
              <a:t>Inside </a:t>
            </a:r>
            <a:r>
              <a:rPr lang="en-GB" sz="1200" b="1" dirty="0">
                <a:solidFill>
                  <a:srgbClr val="000000"/>
                </a:solidFill>
                <a:effectLst/>
                <a:latin typeface="Arial" pitchFamily="34" charset="0"/>
                <a:ea typeface="Calibri"/>
                <a:cs typeface="Arial" pitchFamily="34" charset="0"/>
              </a:rPr>
              <a:t>and out and calm</a:t>
            </a:r>
            <a:endParaRPr lang="en-GB" sz="1200" b="1" dirty="0">
              <a:effectLst/>
              <a:latin typeface="Arial" pitchFamily="34" charset="0"/>
              <a:ea typeface="Calibri"/>
              <a:cs typeface="Arial" pitchFamily="34" charset="0"/>
            </a:endParaRPr>
          </a:p>
          <a:p>
            <a:pPr marL="457200">
              <a:spcAft>
                <a:spcPts val="0"/>
              </a:spcAft>
            </a:pPr>
            <a:r>
              <a:rPr lang="en-GB" sz="1200" b="1" dirty="0">
                <a:solidFill>
                  <a:srgbClr val="000000"/>
                </a:solidFill>
                <a:effectLst/>
                <a:latin typeface="Arial" pitchFamily="34" charset="0"/>
                <a:ea typeface="Calibri"/>
                <a:cs typeface="Arial" pitchFamily="34" charset="0"/>
              </a:rPr>
              <a:t> </a:t>
            </a:r>
            <a:endParaRPr lang="en-GB" sz="1200" b="1" dirty="0" smtClean="0">
              <a:effectLst/>
              <a:latin typeface="Arial" pitchFamily="34" charset="0"/>
              <a:ea typeface="Calibri"/>
              <a:cs typeface="Arial" pitchFamily="34" charset="0"/>
            </a:endParaRPr>
          </a:p>
          <a:p>
            <a:pPr marL="914400">
              <a:spcAft>
                <a:spcPts val="0"/>
              </a:spcAft>
            </a:pPr>
            <a:r>
              <a:rPr lang="en-GB" sz="1200" b="1" dirty="0" smtClean="0">
                <a:solidFill>
                  <a:srgbClr val="000000"/>
                </a:solidFill>
                <a:effectLst/>
                <a:latin typeface="Arial" pitchFamily="34" charset="0"/>
                <a:ea typeface="Calibri"/>
                <a:cs typeface="Arial" pitchFamily="34" charset="0"/>
              </a:rPr>
              <a:t>Standing in the doorway</a:t>
            </a:r>
            <a:endParaRPr lang="en-GB" sz="1200" b="1" dirty="0" smtClean="0">
              <a:effectLst/>
              <a:latin typeface="Arial" pitchFamily="34" charset="0"/>
              <a:ea typeface="Calibri"/>
              <a:cs typeface="Arial" pitchFamily="34" charset="0"/>
            </a:endParaRPr>
          </a:p>
          <a:p>
            <a:pPr marL="914400">
              <a:spcAft>
                <a:spcPts val="0"/>
              </a:spcAft>
            </a:pPr>
            <a:r>
              <a:rPr lang="en-GB" sz="1200" b="1" dirty="0" smtClean="0">
                <a:solidFill>
                  <a:srgbClr val="000000"/>
                </a:solidFill>
                <a:effectLst/>
                <a:latin typeface="Arial" pitchFamily="34" charset="0"/>
                <a:ea typeface="Calibri"/>
                <a:cs typeface="Arial" pitchFamily="34" charset="0"/>
              </a:rPr>
              <a:t>Sleeves </a:t>
            </a:r>
            <a:r>
              <a:rPr lang="en-GB" sz="1200" b="1" dirty="0">
                <a:solidFill>
                  <a:srgbClr val="000000"/>
                </a:solidFill>
                <a:effectLst/>
                <a:latin typeface="Arial" pitchFamily="34" charset="0"/>
                <a:ea typeface="Calibri"/>
                <a:cs typeface="Arial" pitchFamily="34" charset="0"/>
              </a:rPr>
              <a:t>concealing hands</a:t>
            </a:r>
            <a:endParaRPr lang="en-GB" sz="1200" b="1" dirty="0">
              <a:effectLst/>
              <a:latin typeface="Arial" pitchFamily="34" charset="0"/>
              <a:ea typeface="Calibri"/>
              <a:cs typeface="Arial" pitchFamily="34" charset="0"/>
            </a:endParaRPr>
          </a:p>
          <a:p>
            <a:pPr marL="914400">
              <a:spcAft>
                <a:spcPts val="0"/>
              </a:spcAft>
            </a:pPr>
            <a:r>
              <a:rPr lang="en-GB" sz="1200" b="1" dirty="0">
                <a:solidFill>
                  <a:srgbClr val="000000"/>
                </a:solidFill>
                <a:latin typeface="Arial" pitchFamily="34" charset="0"/>
                <a:ea typeface="Calibri"/>
                <a:cs typeface="Arial" pitchFamily="34" charset="0"/>
              </a:rPr>
              <a:t> </a:t>
            </a:r>
            <a:r>
              <a:rPr lang="en-GB" sz="1200" b="1" dirty="0" smtClean="0">
                <a:solidFill>
                  <a:srgbClr val="000000"/>
                </a:solidFill>
                <a:latin typeface="Arial" pitchFamily="34" charset="0"/>
                <a:ea typeface="Calibri"/>
                <a:cs typeface="Arial" pitchFamily="34" charset="0"/>
              </a:rPr>
              <a:t>                                  </a:t>
            </a:r>
            <a:r>
              <a:rPr lang="en-GB" sz="1200" b="1" dirty="0" smtClean="0">
                <a:solidFill>
                  <a:srgbClr val="000000"/>
                </a:solidFill>
                <a:effectLst/>
                <a:latin typeface="Arial" pitchFamily="34" charset="0"/>
                <a:ea typeface="Calibri"/>
                <a:cs typeface="Arial" pitchFamily="34" charset="0"/>
              </a:rPr>
              <a:t> </a:t>
            </a:r>
            <a:r>
              <a:rPr lang="en-GB" sz="1200" b="1" dirty="0">
                <a:solidFill>
                  <a:srgbClr val="000000"/>
                </a:solidFill>
                <a:effectLst/>
                <a:latin typeface="Arial" pitchFamily="34" charset="0"/>
                <a:ea typeface="Calibri"/>
                <a:cs typeface="Arial" pitchFamily="34" charset="0"/>
              </a:rPr>
              <a:t>Looking out</a:t>
            </a:r>
            <a:endParaRPr lang="en-GB" sz="1200" b="1" dirty="0">
              <a:effectLst/>
              <a:latin typeface="Arial" pitchFamily="34" charset="0"/>
              <a:ea typeface="Calibri"/>
              <a:cs typeface="Arial" pitchFamily="34" charset="0"/>
            </a:endParaRPr>
          </a:p>
          <a:p>
            <a:pPr marL="914400">
              <a:spcAft>
                <a:spcPts val="0"/>
              </a:spcAft>
            </a:pPr>
            <a:r>
              <a:rPr lang="en-GB" sz="1200" b="1" dirty="0">
                <a:solidFill>
                  <a:srgbClr val="000000"/>
                </a:solidFill>
                <a:effectLst/>
                <a:latin typeface="Arial" pitchFamily="34" charset="0"/>
                <a:ea typeface="Calibri"/>
                <a:cs typeface="Arial" pitchFamily="34" charset="0"/>
              </a:rPr>
              <a:t>Hands in pockets</a:t>
            </a:r>
            <a:endParaRPr lang="en-GB" sz="1200" b="1" dirty="0">
              <a:effectLst/>
              <a:latin typeface="Arial" pitchFamily="34" charset="0"/>
              <a:ea typeface="Calibri"/>
              <a:cs typeface="Arial" pitchFamily="34" charset="0"/>
            </a:endParaRPr>
          </a:p>
          <a:p>
            <a:pPr marL="914400">
              <a:spcAft>
                <a:spcPts val="0"/>
              </a:spcAft>
            </a:pPr>
            <a:r>
              <a:rPr lang="en-GB" sz="1200" b="1" dirty="0">
                <a:solidFill>
                  <a:srgbClr val="000000"/>
                </a:solidFill>
                <a:effectLst/>
                <a:latin typeface="Arial" pitchFamily="34" charset="0"/>
                <a:ea typeface="Calibri"/>
                <a:cs typeface="Arial" pitchFamily="34" charset="0"/>
              </a:rPr>
              <a:t>	Wandering about</a:t>
            </a:r>
            <a:endParaRPr lang="en-GB" sz="1200" b="1" dirty="0">
              <a:effectLst/>
              <a:latin typeface="Arial" pitchFamily="34" charset="0"/>
              <a:ea typeface="Calibri"/>
              <a:cs typeface="Arial" pitchFamily="34" charset="0"/>
            </a:endParaRPr>
          </a:p>
          <a:p>
            <a:pPr marL="914400">
              <a:spcAft>
                <a:spcPts val="0"/>
              </a:spcAft>
            </a:pPr>
            <a:r>
              <a:rPr lang="en-GB" sz="1200" b="1" dirty="0">
                <a:solidFill>
                  <a:srgbClr val="000000"/>
                </a:solidFill>
                <a:effectLst/>
                <a:latin typeface="Arial" pitchFamily="34" charset="0"/>
                <a:ea typeface="Calibri"/>
                <a:cs typeface="Arial" pitchFamily="34" charset="0"/>
              </a:rPr>
              <a:t> </a:t>
            </a:r>
            <a:endParaRPr lang="en-GB" sz="1200" b="1" dirty="0">
              <a:effectLst/>
              <a:latin typeface="Arial" pitchFamily="34" charset="0"/>
              <a:ea typeface="Calibri"/>
              <a:cs typeface="Arial" pitchFamily="34" charset="0"/>
            </a:endParaRPr>
          </a:p>
          <a:p>
            <a:pPr marL="914400">
              <a:spcAft>
                <a:spcPts val="0"/>
              </a:spcAft>
            </a:pPr>
            <a:r>
              <a:rPr lang="en-GB" sz="1200" b="1" dirty="0">
                <a:solidFill>
                  <a:srgbClr val="000000"/>
                </a:solidFill>
                <a:effectLst/>
                <a:latin typeface="Arial" pitchFamily="34" charset="0"/>
                <a:ea typeface="Calibri"/>
                <a:cs typeface="Arial" pitchFamily="34" charset="0"/>
              </a:rPr>
              <a:t>And we’re not moving</a:t>
            </a:r>
            <a:endParaRPr lang="en-GB" sz="1200" b="1" dirty="0">
              <a:effectLst/>
              <a:latin typeface="Arial" pitchFamily="34" charset="0"/>
              <a:ea typeface="Calibri"/>
              <a:cs typeface="Arial" pitchFamily="34" charset="0"/>
            </a:endParaRPr>
          </a:p>
          <a:p>
            <a:pPr marL="914400">
              <a:spcAft>
                <a:spcPts val="0"/>
              </a:spcAft>
            </a:pPr>
            <a:r>
              <a:rPr lang="en-GB" sz="1200" b="1" dirty="0">
                <a:solidFill>
                  <a:srgbClr val="000000"/>
                </a:solidFill>
                <a:effectLst/>
                <a:latin typeface="Arial" pitchFamily="34" charset="0"/>
                <a:ea typeface="Calibri"/>
                <a:cs typeface="Arial" pitchFamily="34" charset="0"/>
              </a:rPr>
              <a:t>  Staying with the Blocks</a:t>
            </a:r>
            <a:endParaRPr lang="en-GB" sz="1200" b="1" dirty="0">
              <a:effectLst/>
              <a:latin typeface="Arial" pitchFamily="34" charset="0"/>
              <a:ea typeface="Calibri"/>
              <a:cs typeface="Arial" pitchFamily="34" charset="0"/>
            </a:endParaRPr>
          </a:p>
          <a:p>
            <a:pPr marL="914400">
              <a:spcAft>
                <a:spcPts val="0"/>
              </a:spcAft>
            </a:pPr>
            <a:r>
              <a:rPr lang="en-GB" sz="1200" b="1" dirty="0">
                <a:solidFill>
                  <a:srgbClr val="000000"/>
                </a:solidFill>
                <a:effectLst/>
                <a:latin typeface="Arial" pitchFamily="34" charset="0"/>
                <a:ea typeface="Calibri"/>
                <a:cs typeface="Arial" pitchFamily="34" charset="0"/>
              </a:rPr>
              <a:t>  Staying with the Towers</a:t>
            </a:r>
            <a:endParaRPr lang="en-GB" sz="1200" b="1" dirty="0">
              <a:effectLst/>
              <a:latin typeface="Arial" pitchFamily="34" charset="0"/>
              <a:ea typeface="Calibri"/>
              <a:cs typeface="Arial" pitchFamily="34" charset="0"/>
            </a:endParaRPr>
          </a:p>
          <a:p>
            <a:pPr marL="914400">
              <a:spcAft>
                <a:spcPts val="0"/>
              </a:spcAft>
            </a:pPr>
            <a:r>
              <a:rPr lang="en-GB" sz="1200" b="1" dirty="0">
                <a:solidFill>
                  <a:srgbClr val="000000"/>
                </a:solidFill>
                <a:effectLst/>
                <a:latin typeface="Arial" pitchFamily="34" charset="0"/>
                <a:ea typeface="Calibri"/>
                <a:cs typeface="Arial" pitchFamily="34" charset="0"/>
              </a:rPr>
              <a:t> </a:t>
            </a:r>
            <a:endParaRPr lang="en-GB" sz="1200" b="1" dirty="0">
              <a:effectLst/>
              <a:latin typeface="Arial" pitchFamily="34" charset="0"/>
              <a:ea typeface="Calibri"/>
              <a:cs typeface="Arial" pitchFamily="34" charset="0"/>
            </a:endParaRPr>
          </a:p>
          <a:p>
            <a:pPr marL="914400">
              <a:spcAft>
                <a:spcPts val="0"/>
              </a:spcAft>
            </a:pPr>
            <a:r>
              <a:rPr lang="en-GB" sz="1200" b="1" dirty="0">
                <a:solidFill>
                  <a:srgbClr val="000000"/>
                </a:solidFill>
                <a:effectLst/>
                <a:latin typeface="Arial" pitchFamily="34" charset="0"/>
                <a:ea typeface="Calibri"/>
                <a:cs typeface="Arial" pitchFamily="34" charset="0"/>
              </a:rPr>
              <a:t>And now we’re just together</a:t>
            </a:r>
            <a:endParaRPr lang="en-GB" sz="1200" b="1" dirty="0">
              <a:effectLst/>
              <a:latin typeface="Arial" pitchFamily="34" charset="0"/>
              <a:ea typeface="Calibri"/>
              <a:cs typeface="Arial" pitchFamily="34" charset="0"/>
            </a:endParaRPr>
          </a:p>
          <a:p>
            <a:pPr marL="914400">
              <a:spcAft>
                <a:spcPts val="0"/>
              </a:spcAft>
            </a:pPr>
            <a:r>
              <a:rPr lang="en-GB" sz="1200" b="1" dirty="0">
                <a:solidFill>
                  <a:srgbClr val="000000"/>
                </a:solidFill>
                <a:effectLst/>
                <a:latin typeface="Arial" pitchFamily="34" charset="0"/>
                <a:ea typeface="Calibri"/>
                <a:cs typeface="Arial" pitchFamily="34" charset="0"/>
              </a:rPr>
              <a:t>	Sitting on a chair</a:t>
            </a:r>
            <a:endParaRPr lang="en-GB" sz="1200" b="1" dirty="0">
              <a:effectLst/>
              <a:latin typeface="Arial" pitchFamily="34" charset="0"/>
              <a:ea typeface="Calibri"/>
              <a:cs typeface="Arial" pitchFamily="34" charset="0"/>
            </a:endParaRPr>
          </a:p>
          <a:p>
            <a:pPr marL="914400">
              <a:spcAft>
                <a:spcPts val="0"/>
              </a:spcAft>
            </a:pPr>
            <a:r>
              <a:rPr lang="en-GB" sz="1200" b="1" dirty="0">
                <a:solidFill>
                  <a:srgbClr val="000000"/>
                </a:solidFill>
                <a:effectLst/>
                <a:latin typeface="Arial" pitchFamily="34" charset="0"/>
                <a:ea typeface="Calibri"/>
                <a:cs typeface="Arial" pitchFamily="34" charset="0"/>
              </a:rPr>
              <a:t>	On the seat and arm</a:t>
            </a:r>
            <a:endParaRPr lang="en-GB" sz="1200" b="1" dirty="0">
              <a:effectLst/>
              <a:latin typeface="Arial" pitchFamily="34" charset="0"/>
              <a:ea typeface="Calibri"/>
              <a:cs typeface="Arial" pitchFamily="34" charset="0"/>
            </a:endParaRPr>
          </a:p>
          <a:p>
            <a:pPr marL="914400">
              <a:spcAft>
                <a:spcPts val="0"/>
              </a:spcAft>
            </a:pPr>
            <a:r>
              <a:rPr lang="en-GB" sz="1200" b="1" dirty="0">
                <a:solidFill>
                  <a:srgbClr val="000000"/>
                </a:solidFill>
                <a:effectLst/>
                <a:latin typeface="Arial" pitchFamily="34" charset="0"/>
                <a:ea typeface="Calibri"/>
                <a:cs typeface="Arial" pitchFamily="34" charset="0"/>
              </a:rPr>
              <a:t>No, wait… I’m crawling over there</a:t>
            </a:r>
            <a:endParaRPr lang="en-GB" sz="1200" b="1" dirty="0">
              <a:effectLst/>
              <a:latin typeface="Arial" pitchFamily="34" charset="0"/>
              <a:ea typeface="Calibri"/>
              <a:cs typeface="Arial" pitchFamily="34" charset="0"/>
            </a:endParaRPr>
          </a:p>
          <a:p>
            <a:pPr marL="914400">
              <a:spcAft>
                <a:spcPts val="0"/>
              </a:spcAft>
            </a:pPr>
            <a:r>
              <a:rPr lang="en-GB" sz="1200" b="1" dirty="0">
                <a:solidFill>
                  <a:srgbClr val="000000"/>
                </a:solidFill>
                <a:effectLst/>
                <a:latin typeface="Arial" pitchFamily="34" charset="0"/>
                <a:ea typeface="Calibri"/>
                <a:cs typeface="Arial" pitchFamily="34" charset="0"/>
              </a:rPr>
              <a:t>	        - And back again</a:t>
            </a:r>
            <a:endParaRPr lang="en-GB" sz="1200" b="1" dirty="0">
              <a:effectLst/>
              <a:latin typeface="Arial" pitchFamily="34" charset="0"/>
              <a:ea typeface="Calibri"/>
              <a:cs typeface="Arial" pitchFamily="34" charset="0"/>
            </a:endParaRPr>
          </a:p>
          <a:p>
            <a:pPr marL="914400">
              <a:spcAft>
                <a:spcPts val="0"/>
              </a:spcAft>
            </a:pPr>
            <a:r>
              <a:rPr lang="en-GB" sz="1200" b="1" dirty="0">
                <a:solidFill>
                  <a:srgbClr val="000000"/>
                </a:solidFill>
                <a:effectLst/>
                <a:latin typeface="Arial" pitchFamily="34" charset="0"/>
                <a:ea typeface="Calibri"/>
                <a:cs typeface="Arial" pitchFamily="34" charset="0"/>
              </a:rPr>
              <a:t>And to the winding train</a:t>
            </a:r>
            <a:endParaRPr lang="en-GB" sz="1200" b="1" dirty="0">
              <a:effectLst/>
              <a:latin typeface="Arial" pitchFamily="34" charset="0"/>
              <a:ea typeface="Calibri"/>
              <a:cs typeface="Arial" pitchFamily="34" charset="0"/>
            </a:endParaRPr>
          </a:p>
          <a:p>
            <a:pPr marL="914400">
              <a:spcAft>
                <a:spcPts val="0"/>
              </a:spcAft>
            </a:pPr>
            <a:r>
              <a:rPr lang="en-GB" sz="1200" b="1" dirty="0">
                <a:solidFill>
                  <a:srgbClr val="000000"/>
                </a:solidFill>
                <a:effectLst/>
                <a:latin typeface="Arial" pitchFamily="34" charset="0"/>
                <a:ea typeface="Calibri"/>
                <a:cs typeface="Arial" pitchFamily="34" charset="0"/>
              </a:rPr>
              <a:t> </a:t>
            </a:r>
            <a:endParaRPr lang="en-GB" sz="1200" b="1" dirty="0">
              <a:effectLst/>
              <a:latin typeface="Arial" pitchFamily="34" charset="0"/>
              <a:ea typeface="Calibri"/>
              <a:cs typeface="Arial" pitchFamily="34" charset="0"/>
            </a:endParaRPr>
          </a:p>
          <a:p>
            <a:pPr marL="914400">
              <a:spcAft>
                <a:spcPts val="0"/>
              </a:spcAft>
            </a:pPr>
            <a:r>
              <a:rPr lang="en-GB" sz="1200" b="1" dirty="0">
                <a:solidFill>
                  <a:srgbClr val="000000"/>
                </a:solidFill>
                <a:effectLst/>
                <a:latin typeface="Arial" pitchFamily="34" charset="0"/>
                <a:ea typeface="Calibri"/>
                <a:cs typeface="Arial" pitchFamily="34" charset="0"/>
              </a:rPr>
              <a:t>  Staying with the writing</a:t>
            </a:r>
            <a:endParaRPr lang="en-GB" sz="1200" b="1" dirty="0">
              <a:effectLst/>
              <a:latin typeface="Arial" pitchFamily="34" charset="0"/>
              <a:ea typeface="Calibri"/>
              <a:cs typeface="Arial" pitchFamily="34" charset="0"/>
            </a:endParaRPr>
          </a:p>
          <a:p>
            <a:pPr marL="914400">
              <a:spcAft>
                <a:spcPts val="0"/>
              </a:spcAft>
            </a:pPr>
            <a:r>
              <a:rPr lang="en-GB" sz="1200" b="1" dirty="0">
                <a:solidFill>
                  <a:srgbClr val="000000"/>
                </a:solidFill>
                <a:effectLst/>
                <a:latin typeface="Arial" pitchFamily="34" charset="0"/>
                <a:ea typeface="Calibri"/>
                <a:cs typeface="Arial" pitchFamily="34" charset="0"/>
              </a:rPr>
              <a:t>  Staying with sand</a:t>
            </a:r>
            <a:endParaRPr lang="en-GB" sz="1200" b="1" dirty="0">
              <a:effectLst/>
              <a:latin typeface="Arial" pitchFamily="34" charset="0"/>
              <a:ea typeface="Calibri"/>
              <a:cs typeface="Arial" pitchFamily="34" charset="0"/>
            </a:endParaRPr>
          </a:p>
          <a:p>
            <a:pPr marL="914400">
              <a:spcAft>
                <a:spcPts val="0"/>
              </a:spcAft>
            </a:pPr>
            <a:r>
              <a:rPr lang="en-GB" sz="1200" b="1" dirty="0">
                <a:solidFill>
                  <a:srgbClr val="000000"/>
                </a:solidFill>
                <a:effectLst/>
                <a:latin typeface="Arial" pitchFamily="34" charset="0"/>
                <a:ea typeface="Calibri"/>
                <a:cs typeface="Arial" pitchFamily="34" charset="0"/>
              </a:rPr>
              <a:t> </a:t>
            </a:r>
            <a:endParaRPr lang="en-GB" sz="1200" b="1" dirty="0">
              <a:effectLst/>
              <a:latin typeface="Arial" pitchFamily="34" charset="0"/>
              <a:ea typeface="Calibri"/>
              <a:cs typeface="Arial" pitchFamily="34" charset="0"/>
            </a:endParaRPr>
          </a:p>
          <a:p>
            <a:pPr marL="914400">
              <a:spcAft>
                <a:spcPts val="0"/>
              </a:spcAft>
            </a:pPr>
            <a:r>
              <a:rPr lang="en-GB" sz="1200" b="1" dirty="0">
                <a:solidFill>
                  <a:srgbClr val="000000"/>
                </a:solidFill>
                <a:effectLst/>
                <a:latin typeface="Arial" pitchFamily="34" charset="0"/>
                <a:ea typeface="Calibri"/>
                <a:cs typeface="Arial" pitchFamily="34" charset="0"/>
              </a:rPr>
              <a:t>Egg timer held on head</a:t>
            </a:r>
            <a:endParaRPr lang="en-GB" sz="1200" b="1" dirty="0">
              <a:effectLst/>
              <a:latin typeface="Arial" pitchFamily="34" charset="0"/>
              <a:ea typeface="Calibri"/>
              <a:cs typeface="Arial" pitchFamily="34" charset="0"/>
            </a:endParaRPr>
          </a:p>
          <a:p>
            <a:pPr marL="914400">
              <a:spcAft>
                <a:spcPts val="0"/>
              </a:spcAft>
            </a:pPr>
            <a:r>
              <a:rPr lang="en-GB" sz="1200" b="1" dirty="0">
                <a:solidFill>
                  <a:srgbClr val="000000"/>
                </a:solidFill>
                <a:effectLst/>
                <a:latin typeface="Arial" pitchFamily="34" charset="0"/>
                <a:ea typeface="Calibri"/>
                <a:cs typeface="Arial" pitchFamily="34" charset="0"/>
              </a:rPr>
              <a:t>And Action Man in hand</a:t>
            </a:r>
            <a:endParaRPr lang="en-GB" sz="1200" b="1" dirty="0">
              <a:effectLst/>
              <a:latin typeface="Arial" pitchFamily="34" charset="0"/>
              <a:ea typeface="Calibri"/>
              <a:cs typeface="Arial" pitchFamily="34" charset="0"/>
            </a:endParaRPr>
          </a:p>
          <a:p>
            <a:pPr marL="914400">
              <a:spcAft>
                <a:spcPts val="0"/>
              </a:spcAft>
            </a:pPr>
            <a:r>
              <a:rPr lang="en-GB" sz="1200" b="1" dirty="0">
                <a:solidFill>
                  <a:srgbClr val="000000"/>
                </a:solidFill>
                <a:effectLst/>
                <a:latin typeface="Arial" pitchFamily="34" charset="0"/>
                <a:ea typeface="Calibri"/>
                <a:cs typeface="Arial" pitchFamily="34" charset="0"/>
              </a:rPr>
              <a:t>Waving sleeves and flapping sleeves fun</a:t>
            </a:r>
            <a:endParaRPr lang="en-GB" sz="1200" b="1" dirty="0">
              <a:effectLst/>
              <a:latin typeface="Arial" pitchFamily="34" charset="0"/>
              <a:ea typeface="Calibri"/>
              <a:cs typeface="Arial" pitchFamily="34" charset="0"/>
            </a:endParaRPr>
          </a:p>
          <a:p>
            <a:pPr marL="914400">
              <a:spcAft>
                <a:spcPts val="0"/>
              </a:spcAft>
            </a:pPr>
            <a:r>
              <a:rPr lang="en-GB" sz="1200" b="1" dirty="0">
                <a:solidFill>
                  <a:srgbClr val="000000"/>
                </a:solidFill>
                <a:effectLst/>
                <a:latin typeface="Arial" pitchFamily="34" charset="0"/>
                <a:ea typeface="Calibri"/>
                <a:cs typeface="Arial" pitchFamily="34" charset="0"/>
              </a:rPr>
              <a:t>Hanging round the areas</a:t>
            </a:r>
            <a:endParaRPr lang="en-GB" sz="1200" b="1" dirty="0">
              <a:effectLst/>
              <a:latin typeface="Arial" pitchFamily="34" charset="0"/>
              <a:ea typeface="Calibri"/>
              <a:cs typeface="Arial" pitchFamily="34" charset="0"/>
            </a:endParaRPr>
          </a:p>
          <a:p>
            <a:pPr marL="914400">
              <a:spcAft>
                <a:spcPts val="0"/>
              </a:spcAft>
            </a:pPr>
            <a:r>
              <a:rPr lang="en-GB" sz="1200" b="1" dirty="0">
                <a:solidFill>
                  <a:srgbClr val="000000"/>
                </a:solidFill>
                <a:effectLst/>
                <a:latin typeface="Arial" pitchFamily="34" charset="0"/>
                <a:ea typeface="Calibri"/>
                <a:cs typeface="Arial" pitchFamily="34" charset="0"/>
              </a:rPr>
              <a:t>Jumping up and skipping</a:t>
            </a:r>
            <a:endParaRPr lang="en-GB" sz="1200" b="1" dirty="0">
              <a:effectLst/>
              <a:latin typeface="Arial" pitchFamily="34" charset="0"/>
              <a:ea typeface="Calibri"/>
              <a:cs typeface="Arial" pitchFamily="34" charset="0"/>
            </a:endParaRPr>
          </a:p>
          <a:p>
            <a:pPr marL="457200">
              <a:spcAft>
                <a:spcPts val="0"/>
              </a:spcAft>
            </a:pPr>
            <a:r>
              <a:rPr lang="en-GB" sz="1200" b="1" dirty="0">
                <a:solidFill>
                  <a:srgbClr val="000000"/>
                </a:solidFill>
                <a:effectLst/>
                <a:latin typeface="Arial" pitchFamily="34" charset="0"/>
                <a:ea typeface="Calibri"/>
                <a:cs typeface="Arial" pitchFamily="34" charset="0"/>
              </a:rPr>
              <a:t> </a:t>
            </a:r>
            <a:endParaRPr lang="en-GB" sz="1200" b="1" dirty="0">
              <a:effectLst/>
              <a:latin typeface="Arial" pitchFamily="34" charset="0"/>
              <a:ea typeface="Calibri"/>
              <a:cs typeface="Arial" pitchFamily="34" charset="0"/>
            </a:endParaRPr>
          </a:p>
          <a:p>
            <a:pPr marL="457200">
              <a:spcAft>
                <a:spcPts val="0"/>
              </a:spcAft>
            </a:pPr>
            <a:r>
              <a:rPr lang="en-GB" sz="1200" b="1" dirty="0">
                <a:solidFill>
                  <a:srgbClr val="000000"/>
                </a:solidFill>
                <a:effectLst/>
                <a:latin typeface="Arial" pitchFamily="34" charset="0"/>
                <a:ea typeface="Calibri"/>
                <a:cs typeface="Arial" pitchFamily="34" charset="0"/>
              </a:rPr>
              <a:t>Tidy up time… music - now the day is done</a:t>
            </a:r>
            <a:endParaRPr lang="en-GB" sz="1200" b="1" dirty="0">
              <a:effectLst/>
              <a:latin typeface="Arial" pitchFamily="34" charset="0"/>
              <a:ea typeface="Calibri"/>
              <a:cs typeface="Arial" pitchFamily="34" charset="0"/>
            </a:endParaRPr>
          </a:p>
          <a:p>
            <a:pPr marL="457200">
              <a:spcAft>
                <a:spcPts val="0"/>
              </a:spcAft>
            </a:pPr>
            <a:r>
              <a:rPr lang="en-GB" sz="1100" b="1" dirty="0">
                <a:solidFill>
                  <a:srgbClr val="000000"/>
                </a:solidFill>
                <a:effectLst/>
                <a:latin typeface="Calibri"/>
                <a:ea typeface="Calibri"/>
                <a:cs typeface="Calibri"/>
              </a:rPr>
              <a:t> </a:t>
            </a:r>
            <a:endParaRPr lang="en-GB" sz="1050" b="1" dirty="0">
              <a:effectLst/>
              <a:latin typeface="Calibri"/>
              <a:ea typeface="Calibri"/>
              <a:cs typeface="Times New Roman"/>
            </a:endParaRPr>
          </a:p>
          <a:p>
            <a:pPr>
              <a:lnSpc>
                <a:spcPct val="115000"/>
              </a:lnSpc>
              <a:spcAft>
                <a:spcPts val="1000"/>
              </a:spcAft>
            </a:pPr>
            <a:r>
              <a:rPr lang="en-GB" sz="800" dirty="0">
                <a:solidFill>
                  <a:srgbClr val="000000"/>
                </a:solidFill>
                <a:effectLst/>
                <a:latin typeface="Calibri"/>
                <a:ea typeface="Calibri"/>
                <a:cs typeface="Calibri"/>
              </a:rPr>
              <a:t>16/11/2010</a:t>
            </a:r>
            <a:endParaRPr lang="en-GB" sz="1050" dirty="0">
              <a:effectLst/>
              <a:latin typeface="Calibri"/>
              <a:ea typeface="Calibri"/>
              <a:cs typeface="Times New Roman"/>
            </a:endParaRPr>
          </a:p>
        </p:txBody>
      </p:sp>
      <p:pic>
        <p:nvPicPr>
          <p:cNvPr id="6" name="Picture 5"/>
          <p:cNvPicPr/>
          <p:nvPr/>
        </p:nvPicPr>
        <p:blipFill>
          <a:blip r:embed="rId2">
            <a:extLst>
              <a:ext uri="{28A0092B-C50C-407E-A947-70E740481C1C}">
                <a14:useLocalDpi xmlns:a14="http://schemas.microsoft.com/office/drawing/2010/main" val="0"/>
              </a:ext>
            </a:extLst>
          </a:blip>
          <a:stretch>
            <a:fillRect/>
          </a:stretch>
        </p:blipFill>
        <p:spPr>
          <a:xfrm>
            <a:off x="3995936" y="3284984"/>
            <a:ext cx="4906645" cy="2825115"/>
          </a:xfrm>
          <a:prstGeom prst="rect">
            <a:avLst/>
          </a:prstGeom>
          <a:ln>
            <a:noFill/>
          </a:ln>
          <a:effectLst>
            <a:softEdge rad="112500"/>
          </a:effectLst>
        </p:spPr>
      </p:pic>
      <p:sp>
        <p:nvSpPr>
          <p:cNvPr id="2" name="TextBox 1"/>
          <p:cNvSpPr txBox="1"/>
          <p:nvPr/>
        </p:nvSpPr>
        <p:spPr>
          <a:xfrm>
            <a:off x="4572000" y="1988840"/>
            <a:ext cx="1656184" cy="461665"/>
          </a:xfrm>
          <a:prstGeom prst="rect">
            <a:avLst/>
          </a:prstGeom>
          <a:noFill/>
        </p:spPr>
        <p:txBody>
          <a:bodyPr wrap="square" rtlCol="0">
            <a:spAutoFit/>
          </a:bodyPr>
          <a:lstStyle/>
          <a:p>
            <a:r>
              <a:rPr lang="en-GB" sz="2400" dirty="0" smtClean="0"/>
              <a:t>‘floitering’</a:t>
            </a:r>
            <a:endParaRPr lang="en-GB" sz="2400" dirty="0"/>
          </a:p>
        </p:txBody>
      </p:sp>
      <p:sp>
        <p:nvSpPr>
          <p:cNvPr id="3" name="TextBox 2"/>
          <p:cNvSpPr txBox="1"/>
          <p:nvPr/>
        </p:nvSpPr>
        <p:spPr>
          <a:xfrm>
            <a:off x="4788024" y="6135687"/>
            <a:ext cx="3163302" cy="461665"/>
          </a:xfrm>
          <a:prstGeom prst="rect">
            <a:avLst/>
          </a:prstGeom>
          <a:noFill/>
        </p:spPr>
        <p:txBody>
          <a:bodyPr wrap="square" rtlCol="0">
            <a:spAutoFit/>
          </a:bodyPr>
          <a:lstStyle/>
          <a:p>
            <a:r>
              <a:rPr lang="en-GB" sz="2400" dirty="0"/>
              <a:t>e</a:t>
            </a:r>
            <a:r>
              <a:rPr lang="en-GB" sz="2400" dirty="0" smtClean="0"/>
              <a:t>xistential </a:t>
            </a:r>
            <a:r>
              <a:rPr lang="en-GB" sz="2400" dirty="0" err="1" smtClean="0"/>
              <a:t>insideness</a:t>
            </a:r>
            <a:endParaRPr lang="en-GB" sz="2400" dirty="0"/>
          </a:p>
        </p:txBody>
      </p:sp>
    </p:spTree>
    <p:extLst>
      <p:ext uri="{BB962C8B-B14F-4D97-AF65-F5344CB8AC3E}">
        <p14:creationId xmlns:p14="http://schemas.microsoft.com/office/powerpoint/2010/main" val="27771430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a:stretch>
            <a:fillRect/>
          </a:stretch>
        </p:blipFill>
        <p:spPr>
          <a:xfrm>
            <a:off x="2555776" y="1484784"/>
            <a:ext cx="4765070" cy="4248472"/>
          </a:xfrm>
          <a:prstGeom prst="rect">
            <a:avLst/>
          </a:prstGeom>
          <a:ln>
            <a:noFill/>
          </a:ln>
          <a:effectLst>
            <a:softEdge rad="112500"/>
          </a:effectLst>
        </p:spPr>
      </p:pic>
    </p:spTree>
    <p:extLst>
      <p:ext uri="{BB962C8B-B14F-4D97-AF65-F5344CB8AC3E}">
        <p14:creationId xmlns:p14="http://schemas.microsoft.com/office/powerpoint/2010/main" val="19070960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539969"/>
            <a:ext cx="4608512" cy="584775"/>
          </a:xfrm>
          <a:prstGeom prst="rect">
            <a:avLst/>
          </a:prstGeom>
          <a:noFill/>
        </p:spPr>
        <p:txBody>
          <a:bodyPr wrap="square" rtlCol="0">
            <a:spAutoFit/>
          </a:bodyPr>
          <a:lstStyle/>
          <a:p>
            <a:r>
              <a:rPr lang="en-GB" sz="3200" dirty="0" smtClean="0"/>
              <a:t>Housing estates</a:t>
            </a:r>
            <a:endParaRPr lang="en-GB" sz="3200" dirty="0"/>
          </a:p>
        </p:txBody>
      </p:sp>
      <p:pic>
        <p:nvPicPr>
          <p:cNvPr id="2050" name="Picture 2" descr="http://static.guim.co.uk/sys-images/Guardian/Pix/pictures/2011/2/19/1298147821123/Housing-estate-in-Notting-00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149063"/>
            <a:ext cx="5301774" cy="3181064"/>
          </a:xfrm>
          <a:prstGeom prst="rect">
            <a:avLst/>
          </a:prstGeom>
          <a:noFill/>
          <a:extLst>
            <a:ext uri="{909E8E84-426E-40DD-AFC4-6F175D3DCCD1}">
              <a14:hiddenFill xmlns:a14="http://schemas.microsoft.com/office/drawing/2010/main">
                <a:solidFill>
                  <a:srgbClr val="FFFFFF"/>
                </a:solidFill>
              </a14:hiddenFill>
            </a:ext>
          </a:extLst>
        </p:spPr>
      </p:pic>
      <p:pic>
        <p:nvPicPr>
          <p:cNvPr id="4" name="Content Placeholder 3" descr="C:\Users\Anthony Barnett\Desktop\New Folder\display6aopt.jpg"/>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572000" y="2924944"/>
            <a:ext cx="4084634" cy="3516238"/>
          </a:xfrm>
          <a:prstGeom prst="rect">
            <a:avLst/>
          </a:prstGeom>
          <a:ln/>
          <a:extLst/>
        </p:spPr>
        <p:style>
          <a:lnRef idx="0">
            <a:schemeClr val="accent1"/>
          </a:lnRef>
          <a:fillRef idx="3">
            <a:schemeClr val="accent1"/>
          </a:fillRef>
          <a:effectRef idx="3">
            <a:schemeClr val="accent1"/>
          </a:effectRef>
          <a:fontRef idx="minor">
            <a:schemeClr val="lt1"/>
          </a:fontRef>
        </p:style>
      </p:pic>
      <p:sp>
        <p:nvSpPr>
          <p:cNvPr id="7" name="Rectangle 6"/>
          <p:cNvSpPr/>
          <p:nvPr/>
        </p:nvSpPr>
        <p:spPr>
          <a:xfrm>
            <a:off x="467544" y="3847891"/>
            <a:ext cx="4572000" cy="430887"/>
          </a:xfrm>
          <a:prstGeom prst="rect">
            <a:avLst/>
          </a:prstGeom>
        </p:spPr>
        <p:txBody>
          <a:bodyPr>
            <a:spAutoFit/>
          </a:bodyPr>
          <a:lstStyle/>
          <a:p>
            <a:r>
              <a:rPr lang="en-GB" sz="1100" dirty="0">
                <a:hlinkClick r:id="rId4"/>
              </a:rPr>
              <a:t>http://www.guardian.co.uk/politics/2011/feb/19/inequality-uk-growing-before-recession</a:t>
            </a:r>
            <a:endParaRPr lang="en-GB" sz="1100" dirty="0"/>
          </a:p>
        </p:txBody>
      </p:sp>
    </p:spTree>
    <p:extLst>
      <p:ext uri="{BB962C8B-B14F-4D97-AF65-F5344CB8AC3E}">
        <p14:creationId xmlns:p14="http://schemas.microsoft.com/office/powerpoint/2010/main" val="11569043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99592" y="476672"/>
            <a:ext cx="6840760" cy="584775"/>
          </a:xfrm>
          <a:prstGeom prst="rect">
            <a:avLst/>
          </a:prstGeom>
        </p:spPr>
        <p:txBody>
          <a:bodyPr wrap="square">
            <a:spAutoFit/>
          </a:bodyPr>
          <a:lstStyle/>
          <a:p>
            <a:r>
              <a:rPr lang="en-GB" sz="3200" dirty="0"/>
              <a:t>M</a:t>
            </a:r>
            <a:r>
              <a:rPr lang="en-GB" sz="3200" dirty="0" smtClean="0"/>
              <a:t>onuments</a:t>
            </a:r>
            <a:endParaRPr lang="en-GB" sz="3200" dirty="0"/>
          </a:p>
        </p:txBody>
      </p:sp>
      <p:pic>
        <p:nvPicPr>
          <p:cNvPr id="6" name="Picture 5" descr="C:\Users\Anthony Barnett\Desktop\New Folder\LSdisplay5opt.jpg"/>
          <p:cNvPicPr/>
          <p:nvPr/>
        </p:nvPicPr>
        <p:blipFill>
          <a:blip r:embed="rId2">
            <a:extLst>
              <a:ext uri="{28A0092B-C50C-407E-A947-70E740481C1C}">
                <a14:useLocalDpi xmlns:a14="http://schemas.microsoft.com/office/drawing/2010/main" val="0"/>
              </a:ext>
            </a:extLst>
          </a:blip>
          <a:srcRect/>
          <a:stretch>
            <a:fillRect/>
          </a:stretch>
        </p:blipFill>
        <p:spPr bwMode="auto">
          <a:xfrm>
            <a:off x="4427984" y="1225279"/>
            <a:ext cx="3807867" cy="3407336"/>
          </a:xfrm>
          <a:prstGeom prst="rect">
            <a:avLst/>
          </a:prstGeom>
          <a:ln/>
          <a:extLst/>
        </p:spPr>
        <p:style>
          <a:lnRef idx="0">
            <a:schemeClr val="accent1"/>
          </a:lnRef>
          <a:fillRef idx="3">
            <a:schemeClr val="accent1"/>
          </a:fillRef>
          <a:effectRef idx="3">
            <a:schemeClr val="accent1"/>
          </a:effectRef>
          <a:fontRef idx="minor">
            <a:schemeClr val="lt1"/>
          </a:fontRef>
        </p:style>
      </p:pic>
      <p:pic>
        <p:nvPicPr>
          <p:cNvPr id="1026" name="Picture 2" descr="http://carnets.de.route.free.fr/Images/Screensaver/Trafalgar%20Square%20-%20Londres%201024x728.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1225279"/>
            <a:ext cx="3618402" cy="48245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52485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260648"/>
            <a:ext cx="3744416" cy="3117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ounded Rectangle 4"/>
          <p:cNvSpPr/>
          <p:nvPr/>
        </p:nvSpPr>
        <p:spPr>
          <a:xfrm>
            <a:off x="4568048" y="5187021"/>
            <a:ext cx="347764" cy="311409"/>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p>
        </p:txBody>
      </p:sp>
      <p:sp>
        <p:nvSpPr>
          <p:cNvPr id="6" name="Rounded Rectangle 5"/>
          <p:cNvSpPr/>
          <p:nvPr/>
        </p:nvSpPr>
        <p:spPr>
          <a:xfrm>
            <a:off x="3599892" y="4509120"/>
            <a:ext cx="648072" cy="301966"/>
          </a:xfrm>
          <a:prstGeom prst="roundRect">
            <a:avLst/>
          </a:prstGeom>
          <a:solidFill>
            <a:schemeClr val="accent2">
              <a:lumMod val="60000"/>
              <a:lumOff val="40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a:p>
        </p:txBody>
      </p:sp>
      <p:sp>
        <p:nvSpPr>
          <p:cNvPr id="9" name="Rounded Rectangle 8"/>
          <p:cNvSpPr/>
          <p:nvPr/>
        </p:nvSpPr>
        <p:spPr>
          <a:xfrm>
            <a:off x="5400092" y="4509120"/>
            <a:ext cx="648072" cy="30196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ounded Rectangle 10"/>
          <p:cNvSpPr/>
          <p:nvPr/>
        </p:nvSpPr>
        <p:spPr>
          <a:xfrm>
            <a:off x="4175956" y="6021288"/>
            <a:ext cx="1980220" cy="1800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ounded Rectangle 11"/>
          <p:cNvSpPr/>
          <p:nvPr/>
        </p:nvSpPr>
        <p:spPr>
          <a:xfrm>
            <a:off x="2979920" y="3717032"/>
            <a:ext cx="3176256" cy="1800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ounded Rectangle 12"/>
          <p:cNvSpPr/>
          <p:nvPr/>
        </p:nvSpPr>
        <p:spPr>
          <a:xfrm>
            <a:off x="4968044" y="5187021"/>
            <a:ext cx="86941" cy="121382"/>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GB"/>
          </a:p>
        </p:txBody>
      </p:sp>
      <p:sp>
        <p:nvSpPr>
          <p:cNvPr id="14" name="Rounded Rectangle 13"/>
          <p:cNvSpPr/>
          <p:nvPr/>
        </p:nvSpPr>
        <p:spPr>
          <a:xfrm rot="5400000">
            <a:off x="2781887" y="5414828"/>
            <a:ext cx="648072" cy="301966"/>
          </a:xfrm>
          <a:prstGeom prst="roundRect">
            <a:avLst/>
          </a:prstGeom>
          <a:solidFill>
            <a:schemeClr val="accent2">
              <a:lumMod val="60000"/>
              <a:lumOff val="40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a:p>
        </p:txBody>
      </p:sp>
      <p:sp>
        <p:nvSpPr>
          <p:cNvPr id="15" name="Rounded Rectangle 14"/>
          <p:cNvSpPr/>
          <p:nvPr/>
        </p:nvSpPr>
        <p:spPr>
          <a:xfrm>
            <a:off x="5745199" y="4869160"/>
            <a:ext cx="86941" cy="121382"/>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GB"/>
          </a:p>
        </p:txBody>
      </p:sp>
      <p:sp>
        <p:nvSpPr>
          <p:cNvPr id="16" name="Rounded Rectangle 15"/>
          <p:cNvSpPr/>
          <p:nvPr/>
        </p:nvSpPr>
        <p:spPr>
          <a:xfrm>
            <a:off x="4319972" y="4797152"/>
            <a:ext cx="86941" cy="121382"/>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GB"/>
          </a:p>
        </p:txBody>
      </p:sp>
      <p:sp>
        <p:nvSpPr>
          <p:cNvPr id="17" name="Rounded Rectangle 16"/>
          <p:cNvSpPr/>
          <p:nvPr/>
        </p:nvSpPr>
        <p:spPr>
          <a:xfrm>
            <a:off x="5745199" y="4315730"/>
            <a:ext cx="86941" cy="121382"/>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GB"/>
          </a:p>
        </p:txBody>
      </p:sp>
      <p:sp>
        <p:nvSpPr>
          <p:cNvPr id="7" name="Freeform 6"/>
          <p:cNvSpPr/>
          <p:nvPr/>
        </p:nvSpPr>
        <p:spPr>
          <a:xfrm>
            <a:off x="3953694" y="4385123"/>
            <a:ext cx="1770434" cy="553430"/>
          </a:xfrm>
          <a:custGeom>
            <a:avLst/>
            <a:gdLst>
              <a:gd name="connsiteX0" fmla="*/ 1770434 w 1770434"/>
              <a:gd name="connsiteY0" fmla="*/ 915500 h 915500"/>
              <a:gd name="connsiteX1" fmla="*/ 1741251 w 1770434"/>
              <a:gd name="connsiteY1" fmla="*/ 866862 h 915500"/>
              <a:gd name="connsiteX2" fmla="*/ 1624519 w 1770434"/>
              <a:gd name="connsiteY2" fmla="*/ 847406 h 915500"/>
              <a:gd name="connsiteX3" fmla="*/ 1595336 w 1770434"/>
              <a:gd name="connsiteY3" fmla="*/ 837679 h 915500"/>
              <a:gd name="connsiteX4" fmla="*/ 1566153 w 1770434"/>
              <a:gd name="connsiteY4" fmla="*/ 818223 h 915500"/>
              <a:gd name="connsiteX5" fmla="*/ 1468876 w 1770434"/>
              <a:gd name="connsiteY5" fmla="*/ 789040 h 915500"/>
              <a:gd name="connsiteX6" fmla="*/ 1371600 w 1770434"/>
              <a:gd name="connsiteY6" fmla="*/ 750130 h 915500"/>
              <a:gd name="connsiteX7" fmla="*/ 1313234 w 1770434"/>
              <a:gd name="connsiteY7" fmla="*/ 740402 h 915500"/>
              <a:gd name="connsiteX8" fmla="*/ 963038 w 1770434"/>
              <a:gd name="connsiteY8" fmla="*/ 759857 h 915500"/>
              <a:gd name="connsiteX9" fmla="*/ 933855 w 1770434"/>
              <a:gd name="connsiteY9" fmla="*/ 769585 h 915500"/>
              <a:gd name="connsiteX10" fmla="*/ 904672 w 1770434"/>
              <a:gd name="connsiteY10" fmla="*/ 789040 h 915500"/>
              <a:gd name="connsiteX11" fmla="*/ 856034 w 1770434"/>
              <a:gd name="connsiteY11" fmla="*/ 827951 h 915500"/>
              <a:gd name="connsiteX12" fmla="*/ 797668 w 1770434"/>
              <a:gd name="connsiteY12" fmla="*/ 866862 h 915500"/>
              <a:gd name="connsiteX13" fmla="*/ 768485 w 1770434"/>
              <a:gd name="connsiteY13" fmla="*/ 633398 h 915500"/>
              <a:gd name="connsiteX14" fmla="*/ 749029 w 1770434"/>
              <a:gd name="connsiteY14" fmla="*/ 555577 h 915500"/>
              <a:gd name="connsiteX15" fmla="*/ 729574 w 1770434"/>
              <a:gd name="connsiteY15" fmla="*/ 526394 h 915500"/>
              <a:gd name="connsiteX16" fmla="*/ 710119 w 1770434"/>
              <a:gd name="connsiteY16" fmla="*/ 468028 h 915500"/>
              <a:gd name="connsiteX17" fmla="*/ 671208 w 1770434"/>
              <a:gd name="connsiteY17" fmla="*/ 419389 h 915500"/>
              <a:gd name="connsiteX18" fmla="*/ 642025 w 1770434"/>
              <a:gd name="connsiteY18" fmla="*/ 361023 h 915500"/>
              <a:gd name="connsiteX19" fmla="*/ 603114 w 1770434"/>
              <a:gd name="connsiteY19" fmla="*/ 331840 h 915500"/>
              <a:gd name="connsiteX20" fmla="*/ 564204 w 1770434"/>
              <a:gd name="connsiteY20" fmla="*/ 273474 h 915500"/>
              <a:gd name="connsiteX21" fmla="*/ 515565 w 1770434"/>
              <a:gd name="connsiteY21" fmla="*/ 215108 h 915500"/>
              <a:gd name="connsiteX22" fmla="*/ 486382 w 1770434"/>
              <a:gd name="connsiteY22" fmla="*/ 205381 h 915500"/>
              <a:gd name="connsiteX23" fmla="*/ 466927 w 1770434"/>
              <a:gd name="connsiteY23" fmla="*/ 185925 h 915500"/>
              <a:gd name="connsiteX24" fmla="*/ 437744 w 1770434"/>
              <a:gd name="connsiteY24" fmla="*/ 166470 h 915500"/>
              <a:gd name="connsiteX25" fmla="*/ 389106 w 1770434"/>
              <a:gd name="connsiteY25" fmla="*/ 127560 h 915500"/>
              <a:gd name="connsiteX26" fmla="*/ 369651 w 1770434"/>
              <a:gd name="connsiteY26" fmla="*/ 108104 h 915500"/>
              <a:gd name="connsiteX27" fmla="*/ 340468 w 1770434"/>
              <a:gd name="connsiteY27" fmla="*/ 98377 h 915500"/>
              <a:gd name="connsiteX28" fmla="*/ 301557 w 1770434"/>
              <a:gd name="connsiteY28" fmla="*/ 78921 h 915500"/>
              <a:gd name="connsiteX29" fmla="*/ 272374 w 1770434"/>
              <a:gd name="connsiteY29" fmla="*/ 59466 h 915500"/>
              <a:gd name="connsiteX30" fmla="*/ 233463 w 1770434"/>
              <a:gd name="connsiteY30" fmla="*/ 30283 h 915500"/>
              <a:gd name="connsiteX31" fmla="*/ 194553 w 1770434"/>
              <a:gd name="connsiteY31" fmla="*/ 20555 h 915500"/>
              <a:gd name="connsiteX32" fmla="*/ 126459 w 1770434"/>
              <a:gd name="connsiteY32" fmla="*/ 1100 h 915500"/>
              <a:gd name="connsiteX33" fmla="*/ 0 w 1770434"/>
              <a:gd name="connsiteY33" fmla="*/ 1100 h 915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770434" h="915500">
                <a:moveTo>
                  <a:pt x="1770434" y="915500"/>
                </a:moveTo>
                <a:cubicBezTo>
                  <a:pt x="1760706" y="899287"/>
                  <a:pt x="1758384" y="874858"/>
                  <a:pt x="1741251" y="866862"/>
                </a:cubicBezTo>
                <a:cubicBezTo>
                  <a:pt x="1705504" y="850180"/>
                  <a:pt x="1663200" y="855142"/>
                  <a:pt x="1624519" y="847406"/>
                </a:cubicBezTo>
                <a:cubicBezTo>
                  <a:pt x="1614464" y="845395"/>
                  <a:pt x="1605064" y="840921"/>
                  <a:pt x="1595336" y="837679"/>
                </a:cubicBezTo>
                <a:cubicBezTo>
                  <a:pt x="1585608" y="831194"/>
                  <a:pt x="1576899" y="822828"/>
                  <a:pt x="1566153" y="818223"/>
                </a:cubicBezTo>
                <a:cubicBezTo>
                  <a:pt x="1468371" y="776317"/>
                  <a:pt x="1599711" y="854456"/>
                  <a:pt x="1468876" y="789040"/>
                </a:cubicBezTo>
                <a:cubicBezTo>
                  <a:pt x="1437123" y="773164"/>
                  <a:pt x="1407660" y="756140"/>
                  <a:pt x="1371600" y="750130"/>
                </a:cubicBezTo>
                <a:lnTo>
                  <a:pt x="1313234" y="740402"/>
                </a:lnTo>
                <a:cubicBezTo>
                  <a:pt x="1200880" y="744026"/>
                  <a:pt x="1076473" y="731498"/>
                  <a:pt x="963038" y="759857"/>
                </a:cubicBezTo>
                <a:cubicBezTo>
                  <a:pt x="953090" y="762344"/>
                  <a:pt x="943026" y="764999"/>
                  <a:pt x="933855" y="769585"/>
                </a:cubicBezTo>
                <a:cubicBezTo>
                  <a:pt x="923398" y="774813"/>
                  <a:pt x="914400" y="782555"/>
                  <a:pt x="904672" y="789040"/>
                </a:cubicBezTo>
                <a:cubicBezTo>
                  <a:pt x="868725" y="842961"/>
                  <a:pt x="905784" y="800312"/>
                  <a:pt x="856034" y="827951"/>
                </a:cubicBezTo>
                <a:cubicBezTo>
                  <a:pt x="835594" y="839307"/>
                  <a:pt x="797668" y="866862"/>
                  <a:pt x="797668" y="866862"/>
                </a:cubicBezTo>
                <a:cubicBezTo>
                  <a:pt x="726832" y="796026"/>
                  <a:pt x="785527" y="863467"/>
                  <a:pt x="768485" y="633398"/>
                </a:cubicBezTo>
                <a:cubicBezTo>
                  <a:pt x="767520" y="620367"/>
                  <a:pt x="757304" y="572127"/>
                  <a:pt x="749029" y="555577"/>
                </a:cubicBezTo>
                <a:cubicBezTo>
                  <a:pt x="743801" y="545120"/>
                  <a:pt x="734322" y="537078"/>
                  <a:pt x="729574" y="526394"/>
                </a:cubicBezTo>
                <a:cubicBezTo>
                  <a:pt x="721245" y="507654"/>
                  <a:pt x="724620" y="482529"/>
                  <a:pt x="710119" y="468028"/>
                </a:cubicBezTo>
                <a:cubicBezTo>
                  <a:pt x="692022" y="449931"/>
                  <a:pt x="683480" y="443933"/>
                  <a:pt x="671208" y="419389"/>
                </a:cubicBezTo>
                <a:cubicBezTo>
                  <a:pt x="655386" y="387744"/>
                  <a:pt x="669901" y="388899"/>
                  <a:pt x="642025" y="361023"/>
                </a:cubicBezTo>
                <a:cubicBezTo>
                  <a:pt x="630561" y="349559"/>
                  <a:pt x="616084" y="341568"/>
                  <a:pt x="603114" y="331840"/>
                </a:cubicBezTo>
                <a:cubicBezTo>
                  <a:pt x="563903" y="253418"/>
                  <a:pt x="603814" y="322986"/>
                  <a:pt x="564204" y="273474"/>
                </a:cubicBezTo>
                <a:cubicBezTo>
                  <a:pt x="543698" y="247841"/>
                  <a:pt x="545271" y="234912"/>
                  <a:pt x="515565" y="215108"/>
                </a:cubicBezTo>
                <a:cubicBezTo>
                  <a:pt x="507033" y="209420"/>
                  <a:pt x="496110" y="208623"/>
                  <a:pt x="486382" y="205381"/>
                </a:cubicBezTo>
                <a:cubicBezTo>
                  <a:pt x="479897" y="198896"/>
                  <a:pt x="474089" y="191654"/>
                  <a:pt x="466927" y="185925"/>
                </a:cubicBezTo>
                <a:cubicBezTo>
                  <a:pt x="457798" y="178622"/>
                  <a:pt x="446011" y="174737"/>
                  <a:pt x="437744" y="166470"/>
                </a:cubicBezTo>
                <a:cubicBezTo>
                  <a:pt x="393744" y="122470"/>
                  <a:pt x="445919" y="146496"/>
                  <a:pt x="389106" y="127560"/>
                </a:cubicBezTo>
                <a:cubicBezTo>
                  <a:pt x="382621" y="121075"/>
                  <a:pt x="377515" y="112823"/>
                  <a:pt x="369651" y="108104"/>
                </a:cubicBezTo>
                <a:cubicBezTo>
                  <a:pt x="360858" y="102828"/>
                  <a:pt x="349893" y="102416"/>
                  <a:pt x="340468" y="98377"/>
                </a:cubicBezTo>
                <a:cubicBezTo>
                  <a:pt x="327139" y="92665"/>
                  <a:pt x="314148" y="86116"/>
                  <a:pt x="301557" y="78921"/>
                </a:cubicBezTo>
                <a:cubicBezTo>
                  <a:pt x="291406" y="73121"/>
                  <a:pt x="281888" y="66261"/>
                  <a:pt x="272374" y="59466"/>
                </a:cubicBezTo>
                <a:cubicBezTo>
                  <a:pt x="259181" y="50043"/>
                  <a:pt x="247964" y="37534"/>
                  <a:pt x="233463" y="30283"/>
                </a:cubicBezTo>
                <a:cubicBezTo>
                  <a:pt x="221505" y="24304"/>
                  <a:pt x="207408" y="24228"/>
                  <a:pt x="194553" y="20555"/>
                </a:cubicBezTo>
                <a:cubicBezTo>
                  <a:pt x="175478" y="15105"/>
                  <a:pt x="145600" y="2226"/>
                  <a:pt x="126459" y="1100"/>
                </a:cubicBezTo>
                <a:cubicBezTo>
                  <a:pt x="84379" y="-1375"/>
                  <a:pt x="42153" y="1100"/>
                  <a:pt x="0" y="1100"/>
                </a:cubicBezTo>
              </a:path>
            </a:pathLst>
          </a:cu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ounded Rectangle 18"/>
          <p:cNvSpPr/>
          <p:nvPr/>
        </p:nvSpPr>
        <p:spPr>
          <a:xfrm>
            <a:off x="5897599" y="4869160"/>
            <a:ext cx="86941" cy="121382"/>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GB"/>
          </a:p>
        </p:txBody>
      </p:sp>
      <p:sp>
        <p:nvSpPr>
          <p:cNvPr id="8" name="Freeform 7"/>
          <p:cNvSpPr/>
          <p:nvPr/>
        </p:nvSpPr>
        <p:spPr>
          <a:xfrm>
            <a:off x="5011514" y="4124528"/>
            <a:ext cx="909024" cy="1123184"/>
          </a:xfrm>
          <a:custGeom>
            <a:avLst/>
            <a:gdLst>
              <a:gd name="connsiteX0" fmla="*/ 953310 w 953310"/>
              <a:gd name="connsiteY0" fmla="*/ 953310 h 1245140"/>
              <a:gd name="connsiteX1" fmla="*/ 885217 w 953310"/>
              <a:gd name="connsiteY1" fmla="*/ 1060315 h 1245140"/>
              <a:gd name="connsiteX2" fmla="*/ 846306 w 953310"/>
              <a:gd name="connsiteY2" fmla="*/ 1108953 h 1245140"/>
              <a:gd name="connsiteX3" fmla="*/ 817123 w 953310"/>
              <a:gd name="connsiteY3" fmla="*/ 1118681 h 1245140"/>
              <a:gd name="connsiteX4" fmla="*/ 787940 w 953310"/>
              <a:gd name="connsiteY4" fmla="*/ 1138136 h 1245140"/>
              <a:gd name="connsiteX5" fmla="*/ 719847 w 953310"/>
              <a:gd name="connsiteY5" fmla="*/ 1157591 h 1245140"/>
              <a:gd name="connsiteX6" fmla="*/ 690664 w 953310"/>
              <a:gd name="connsiteY6" fmla="*/ 1177046 h 1245140"/>
              <a:gd name="connsiteX7" fmla="*/ 593387 w 953310"/>
              <a:gd name="connsiteY7" fmla="*/ 1206229 h 1245140"/>
              <a:gd name="connsiteX8" fmla="*/ 535021 w 953310"/>
              <a:gd name="connsiteY8" fmla="*/ 1225685 h 1245140"/>
              <a:gd name="connsiteX9" fmla="*/ 505838 w 953310"/>
              <a:gd name="connsiteY9" fmla="*/ 1235412 h 1245140"/>
              <a:gd name="connsiteX10" fmla="*/ 447472 w 953310"/>
              <a:gd name="connsiteY10" fmla="*/ 1245140 h 1245140"/>
              <a:gd name="connsiteX11" fmla="*/ 350196 w 953310"/>
              <a:gd name="connsiteY11" fmla="*/ 1225685 h 1245140"/>
              <a:gd name="connsiteX12" fmla="*/ 321013 w 953310"/>
              <a:gd name="connsiteY12" fmla="*/ 1215957 h 1245140"/>
              <a:gd name="connsiteX13" fmla="*/ 311285 w 953310"/>
              <a:gd name="connsiteY13" fmla="*/ 1167319 h 1245140"/>
              <a:gd name="connsiteX14" fmla="*/ 291830 w 953310"/>
              <a:gd name="connsiteY14" fmla="*/ 1108953 h 1245140"/>
              <a:gd name="connsiteX15" fmla="*/ 272374 w 953310"/>
              <a:gd name="connsiteY15" fmla="*/ 1021404 h 1245140"/>
              <a:gd name="connsiteX16" fmla="*/ 252919 w 953310"/>
              <a:gd name="connsiteY16" fmla="*/ 963038 h 1245140"/>
              <a:gd name="connsiteX17" fmla="*/ 243191 w 953310"/>
              <a:gd name="connsiteY17" fmla="*/ 933855 h 1245140"/>
              <a:gd name="connsiteX18" fmla="*/ 223736 w 953310"/>
              <a:gd name="connsiteY18" fmla="*/ 904672 h 1245140"/>
              <a:gd name="connsiteX19" fmla="*/ 204281 w 953310"/>
              <a:gd name="connsiteY19" fmla="*/ 836578 h 1245140"/>
              <a:gd name="connsiteX20" fmla="*/ 184825 w 953310"/>
              <a:gd name="connsiteY20" fmla="*/ 817123 h 1245140"/>
              <a:gd name="connsiteX21" fmla="*/ 165370 w 953310"/>
              <a:gd name="connsiteY21" fmla="*/ 749029 h 1245140"/>
              <a:gd name="connsiteX22" fmla="*/ 155642 w 953310"/>
              <a:gd name="connsiteY22" fmla="*/ 710119 h 1245140"/>
              <a:gd name="connsiteX23" fmla="*/ 136187 w 953310"/>
              <a:gd name="connsiteY23" fmla="*/ 690663 h 1245140"/>
              <a:gd name="connsiteX24" fmla="*/ 116732 w 953310"/>
              <a:gd name="connsiteY24" fmla="*/ 573932 h 1245140"/>
              <a:gd name="connsiteX25" fmla="*/ 87549 w 953310"/>
              <a:gd name="connsiteY25" fmla="*/ 447472 h 1245140"/>
              <a:gd name="connsiteX26" fmla="*/ 68093 w 953310"/>
              <a:gd name="connsiteY26" fmla="*/ 428017 h 1245140"/>
              <a:gd name="connsiteX27" fmla="*/ 58366 w 953310"/>
              <a:gd name="connsiteY27" fmla="*/ 398834 h 1245140"/>
              <a:gd name="connsiteX28" fmla="*/ 38910 w 953310"/>
              <a:gd name="connsiteY28" fmla="*/ 359923 h 1245140"/>
              <a:gd name="connsiteX29" fmla="*/ 29183 w 953310"/>
              <a:gd name="connsiteY29" fmla="*/ 321012 h 1245140"/>
              <a:gd name="connsiteX30" fmla="*/ 9727 w 953310"/>
              <a:gd name="connsiteY30" fmla="*/ 262646 h 1245140"/>
              <a:gd name="connsiteX31" fmla="*/ 0 w 953310"/>
              <a:gd name="connsiteY31" fmla="*/ 233463 h 1245140"/>
              <a:gd name="connsiteX32" fmla="*/ 9727 w 953310"/>
              <a:gd name="connsiteY32" fmla="*/ 165370 h 1245140"/>
              <a:gd name="connsiteX33" fmla="*/ 19455 w 953310"/>
              <a:gd name="connsiteY33" fmla="*/ 136187 h 1245140"/>
              <a:gd name="connsiteX34" fmla="*/ 48638 w 953310"/>
              <a:gd name="connsiteY34" fmla="*/ 116732 h 1245140"/>
              <a:gd name="connsiteX35" fmla="*/ 97276 w 953310"/>
              <a:gd name="connsiteY35" fmla="*/ 87549 h 1245140"/>
              <a:gd name="connsiteX36" fmla="*/ 184825 w 953310"/>
              <a:gd name="connsiteY36" fmla="*/ 29183 h 1245140"/>
              <a:gd name="connsiteX37" fmla="*/ 233464 w 953310"/>
              <a:gd name="connsiteY37" fmla="*/ 0 h 12451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953310" h="1245140">
                <a:moveTo>
                  <a:pt x="953310" y="953310"/>
                </a:moveTo>
                <a:cubicBezTo>
                  <a:pt x="898476" y="1041046"/>
                  <a:pt x="921640" y="1005679"/>
                  <a:pt x="885217" y="1060315"/>
                </a:cubicBezTo>
                <a:cubicBezTo>
                  <a:pt x="876379" y="1073572"/>
                  <a:pt x="861710" y="1099711"/>
                  <a:pt x="846306" y="1108953"/>
                </a:cubicBezTo>
                <a:cubicBezTo>
                  <a:pt x="837513" y="1114229"/>
                  <a:pt x="826294" y="1114095"/>
                  <a:pt x="817123" y="1118681"/>
                </a:cubicBezTo>
                <a:cubicBezTo>
                  <a:pt x="806666" y="1123909"/>
                  <a:pt x="798686" y="1133531"/>
                  <a:pt x="787940" y="1138136"/>
                </a:cubicBezTo>
                <a:cubicBezTo>
                  <a:pt x="744292" y="1156842"/>
                  <a:pt x="757717" y="1138656"/>
                  <a:pt x="719847" y="1157591"/>
                </a:cubicBezTo>
                <a:cubicBezTo>
                  <a:pt x="709390" y="1162819"/>
                  <a:pt x="701347" y="1172298"/>
                  <a:pt x="690664" y="1177046"/>
                </a:cubicBezTo>
                <a:cubicBezTo>
                  <a:pt x="643027" y="1198218"/>
                  <a:pt x="636930" y="1193166"/>
                  <a:pt x="593387" y="1206229"/>
                </a:cubicBezTo>
                <a:cubicBezTo>
                  <a:pt x="573744" y="1212122"/>
                  <a:pt x="554476" y="1219200"/>
                  <a:pt x="535021" y="1225685"/>
                </a:cubicBezTo>
                <a:cubicBezTo>
                  <a:pt x="525293" y="1228928"/>
                  <a:pt x="515952" y="1233726"/>
                  <a:pt x="505838" y="1235412"/>
                </a:cubicBezTo>
                <a:lnTo>
                  <a:pt x="447472" y="1245140"/>
                </a:lnTo>
                <a:cubicBezTo>
                  <a:pt x="415047" y="1238655"/>
                  <a:pt x="382417" y="1233121"/>
                  <a:pt x="350196" y="1225685"/>
                </a:cubicBezTo>
                <a:cubicBezTo>
                  <a:pt x="340205" y="1223379"/>
                  <a:pt x="326701" y="1224489"/>
                  <a:pt x="321013" y="1215957"/>
                </a:cubicBezTo>
                <a:cubicBezTo>
                  <a:pt x="311842" y="1202200"/>
                  <a:pt x="315635" y="1183270"/>
                  <a:pt x="311285" y="1167319"/>
                </a:cubicBezTo>
                <a:cubicBezTo>
                  <a:pt x="305889" y="1147534"/>
                  <a:pt x="295852" y="1129062"/>
                  <a:pt x="291830" y="1108953"/>
                </a:cubicBezTo>
                <a:cubicBezTo>
                  <a:pt x="286275" y="1081182"/>
                  <a:pt x="280617" y="1048881"/>
                  <a:pt x="272374" y="1021404"/>
                </a:cubicBezTo>
                <a:cubicBezTo>
                  <a:pt x="266481" y="1001761"/>
                  <a:pt x="259404" y="982493"/>
                  <a:pt x="252919" y="963038"/>
                </a:cubicBezTo>
                <a:cubicBezTo>
                  <a:pt x="249676" y="953310"/>
                  <a:pt x="248879" y="942387"/>
                  <a:pt x="243191" y="933855"/>
                </a:cubicBezTo>
                <a:lnTo>
                  <a:pt x="223736" y="904672"/>
                </a:lnTo>
                <a:cubicBezTo>
                  <a:pt x="221920" y="897409"/>
                  <a:pt x="210260" y="846543"/>
                  <a:pt x="204281" y="836578"/>
                </a:cubicBezTo>
                <a:cubicBezTo>
                  <a:pt x="199562" y="828714"/>
                  <a:pt x="191310" y="823608"/>
                  <a:pt x="184825" y="817123"/>
                </a:cubicBezTo>
                <a:cubicBezTo>
                  <a:pt x="154434" y="695548"/>
                  <a:pt x="193268" y="846666"/>
                  <a:pt x="165370" y="749029"/>
                </a:cubicBezTo>
                <a:cubicBezTo>
                  <a:pt x="161697" y="736174"/>
                  <a:pt x="161621" y="722077"/>
                  <a:pt x="155642" y="710119"/>
                </a:cubicBezTo>
                <a:cubicBezTo>
                  <a:pt x="151540" y="701916"/>
                  <a:pt x="142672" y="697148"/>
                  <a:pt x="136187" y="690663"/>
                </a:cubicBezTo>
                <a:cubicBezTo>
                  <a:pt x="119286" y="623062"/>
                  <a:pt x="129745" y="671529"/>
                  <a:pt x="116732" y="573932"/>
                </a:cubicBezTo>
                <a:cubicBezTo>
                  <a:pt x="114263" y="555414"/>
                  <a:pt x="105168" y="465090"/>
                  <a:pt x="87549" y="447472"/>
                </a:cubicBezTo>
                <a:lnTo>
                  <a:pt x="68093" y="428017"/>
                </a:lnTo>
                <a:cubicBezTo>
                  <a:pt x="64851" y="418289"/>
                  <a:pt x="62405" y="408259"/>
                  <a:pt x="58366" y="398834"/>
                </a:cubicBezTo>
                <a:cubicBezTo>
                  <a:pt x="52654" y="385505"/>
                  <a:pt x="44002" y="373501"/>
                  <a:pt x="38910" y="359923"/>
                </a:cubicBezTo>
                <a:cubicBezTo>
                  <a:pt x="34216" y="347405"/>
                  <a:pt x="33025" y="333818"/>
                  <a:pt x="29183" y="321012"/>
                </a:cubicBezTo>
                <a:cubicBezTo>
                  <a:pt x="23290" y="301369"/>
                  <a:pt x="16212" y="282101"/>
                  <a:pt x="9727" y="262646"/>
                </a:cubicBezTo>
                <a:lnTo>
                  <a:pt x="0" y="233463"/>
                </a:lnTo>
                <a:cubicBezTo>
                  <a:pt x="3242" y="210765"/>
                  <a:pt x="5230" y="187853"/>
                  <a:pt x="9727" y="165370"/>
                </a:cubicBezTo>
                <a:cubicBezTo>
                  <a:pt x="11738" y="155315"/>
                  <a:pt x="13049" y="144194"/>
                  <a:pt x="19455" y="136187"/>
                </a:cubicBezTo>
                <a:cubicBezTo>
                  <a:pt x="26758" y="127058"/>
                  <a:pt x="39509" y="124035"/>
                  <a:pt x="48638" y="116732"/>
                </a:cubicBezTo>
                <a:cubicBezTo>
                  <a:pt x="86790" y="86210"/>
                  <a:pt x="46595" y="104442"/>
                  <a:pt x="97276" y="87549"/>
                </a:cubicBezTo>
                <a:lnTo>
                  <a:pt x="184825" y="29183"/>
                </a:lnTo>
                <a:cubicBezTo>
                  <a:pt x="220044" y="5703"/>
                  <a:pt x="203549" y="14956"/>
                  <a:pt x="233464" y="0"/>
                </a:cubicBezTo>
              </a:path>
            </a:pathLst>
          </a:cu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Freeform 19"/>
          <p:cNvSpPr/>
          <p:nvPr/>
        </p:nvSpPr>
        <p:spPr>
          <a:xfrm>
            <a:off x="3906913" y="4114360"/>
            <a:ext cx="688801" cy="671649"/>
          </a:xfrm>
          <a:custGeom>
            <a:avLst/>
            <a:gdLst>
              <a:gd name="connsiteX0" fmla="*/ 505838 w 688801"/>
              <a:gd name="connsiteY0" fmla="*/ 671649 h 671649"/>
              <a:gd name="connsiteX1" fmla="*/ 535021 w 688801"/>
              <a:gd name="connsiteY1" fmla="*/ 623010 h 671649"/>
              <a:gd name="connsiteX2" fmla="*/ 544749 w 688801"/>
              <a:gd name="connsiteY2" fmla="*/ 593827 h 671649"/>
              <a:gd name="connsiteX3" fmla="*/ 583660 w 688801"/>
              <a:gd name="connsiteY3" fmla="*/ 554917 h 671649"/>
              <a:gd name="connsiteX4" fmla="*/ 622570 w 688801"/>
              <a:gd name="connsiteY4" fmla="*/ 477095 h 671649"/>
              <a:gd name="connsiteX5" fmla="*/ 642025 w 688801"/>
              <a:gd name="connsiteY5" fmla="*/ 409002 h 671649"/>
              <a:gd name="connsiteX6" fmla="*/ 661481 w 688801"/>
              <a:gd name="connsiteY6" fmla="*/ 370091 h 671649"/>
              <a:gd name="connsiteX7" fmla="*/ 671208 w 688801"/>
              <a:gd name="connsiteY7" fmla="*/ 126900 h 671649"/>
              <a:gd name="connsiteX8" fmla="*/ 573932 w 688801"/>
              <a:gd name="connsiteY8" fmla="*/ 78261 h 671649"/>
              <a:gd name="connsiteX9" fmla="*/ 408562 w 688801"/>
              <a:gd name="connsiteY9" fmla="*/ 29623 h 671649"/>
              <a:gd name="connsiteX10" fmla="*/ 350196 w 688801"/>
              <a:gd name="connsiteY10" fmla="*/ 10168 h 671649"/>
              <a:gd name="connsiteX11" fmla="*/ 107004 w 688801"/>
              <a:gd name="connsiteY11" fmla="*/ 440 h 671649"/>
              <a:gd name="connsiteX12" fmla="*/ 0 w 688801"/>
              <a:gd name="connsiteY12" fmla="*/ 440 h 671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801" h="671649">
                <a:moveTo>
                  <a:pt x="505838" y="671649"/>
                </a:moveTo>
                <a:cubicBezTo>
                  <a:pt x="515566" y="655436"/>
                  <a:pt x="526565" y="639921"/>
                  <a:pt x="535021" y="623010"/>
                </a:cubicBezTo>
                <a:cubicBezTo>
                  <a:pt x="539607" y="613839"/>
                  <a:pt x="538789" y="602171"/>
                  <a:pt x="544749" y="593827"/>
                </a:cubicBezTo>
                <a:cubicBezTo>
                  <a:pt x="555411" y="578901"/>
                  <a:pt x="570690" y="567887"/>
                  <a:pt x="583660" y="554917"/>
                </a:cubicBezTo>
                <a:cubicBezTo>
                  <a:pt x="606015" y="487850"/>
                  <a:pt x="588614" y="511052"/>
                  <a:pt x="622570" y="477095"/>
                </a:cubicBezTo>
                <a:cubicBezTo>
                  <a:pt x="627504" y="457359"/>
                  <a:pt x="633655" y="428533"/>
                  <a:pt x="642025" y="409002"/>
                </a:cubicBezTo>
                <a:cubicBezTo>
                  <a:pt x="647737" y="395673"/>
                  <a:pt x="654996" y="383061"/>
                  <a:pt x="661481" y="370091"/>
                </a:cubicBezTo>
                <a:cubicBezTo>
                  <a:pt x="683387" y="282466"/>
                  <a:pt x="705102" y="228580"/>
                  <a:pt x="671208" y="126900"/>
                </a:cubicBezTo>
                <a:cubicBezTo>
                  <a:pt x="660038" y="93390"/>
                  <a:pt x="602181" y="86332"/>
                  <a:pt x="573932" y="78261"/>
                </a:cubicBezTo>
                <a:cubicBezTo>
                  <a:pt x="518685" y="62476"/>
                  <a:pt x="463072" y="47793"/>
                  <a:pt x="408562" y="29623"/>
                </a:cubicBezTo>
                <a:cubicBezTo>
                  <a:pt x="389107" y="23138"/>
                  <a:pt x="370687" y="10988"/>
                  <a:pt x="350196" y="10168"/>
                </a:cubicBezTo>
                <a:lnTo>
                  <a:pt x="107004" y="440"/>
                </a:lnTo>
                <a:cubicBezTo>
                  <a:pt x="71350" y="-550"/>
                  <a:pt x="35668" y="440"/>
                  <a:pt x="0" y="440"/>
                </a:cubicBezTo>
              </a:path>
            </a:pathLst>
          </a:cu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Freeform 20"/>
          <p:cNvSpPr/>
          <p:nvPr/>
        </p:nvSpPr>
        <p:spPr>
          <a:xfrm>
            <a:off x="3644266" y="4328809"/>
            <a:ext cx="2042809" cy="1128408"/>
          </a:xfrm>
          <a:custGeom>
            <a:avLst/>
            <a:gdLst>
              <a:gd name="connsiteX0" fmla="*/ 2042809 w 2042809"/>
              <a:gd name="connsiteY0" fmla="*/ 38910 h 1128408"/>
              <a:gd name="connsiteX1" fmla="*/ 1945532 w 2042809"/>
              <a:gd name="connsiteY1" fmla="*/ 29182 h 1128408"/>
              <a:gd name="connsiteX2" fmla="*/ 1780162 w 2042809"/>
              <a:gd name="connsiteY2" fmla="*/ 19455 h 1128408"/>
              <a:gd name="connsiteX3" fmla="*/ 1721796 w 2042809"/>
              <a:gd name="connsiteY3" fmla="*/ 9727 h 1128408"/>
              <a:gd name="connsiteX4" fmla="*/ 1614792 w 2042809"/>
              <a:gd name="connsiteY4" fmla="*/ 0 h 1128408"/>
              <a:gd name="connsiteX5" fmla="*/ 1517515 w 2042809"/>
              <a:gd name="connsiteY5" fmla="*/ 9727 h 1128408"/>
              <a:gd name="connsiteX6" fmla="*/ 1449421 w 2042809"/>
              <a:gd name="connsiteY6" fmla="*/ 38910 h 1128408"/>
              <a:gd name="connsiteX7" fmla="*/ 1410511 w 2042809"/>
              <a:gd name="connsiteY7" fmla="*/ 48638 h 1128408"/>
              <a:gd name="connsiteX8" fmla="*/ 1381328 w 2042809"/>
              <a:gd name="connsiteY8" fmla="*/ 58365 h 1128408"/>
              <a:gd name="connsiteX9" fmla="*/ 1352145 w 2042809"/>
              <a:gd name="connsiteY9" fmla="*/ 126459 h 1128408"/>
              <a:gd name="connsiteX10" fmla="*/ 1274324 w 2042809"/>
              <a:gd name="connsiteY10" fmla="*/ 214008 h 1128408"/>
              <a:gd name="connsiteX11" fmla="*/ 1245141 w 2042809"/>
              <a:gd name="connsiteY11" fmla="*/ 223736 h 1128408"/>
              <a:gd name="connsiteX12" fmla="*/ 1196502 w 2042809"/>
              <a:gd name="connsiteY12" fmla="*/ 252919 h 1128408"/>
              <a:gd name="connsiteX13" fmla="*/ 1157592 w 2042809"/>
              <a:gd name="connsiteY13" fmla="*/ 291829 h 1128408"/>
              <a:gd name="connsiteX14" fmla="*/ 1070043 w 2042809"/>
              <a:gd name="connsiteY14" fmla="*/ 340468 h 1128408"/>
              <a:gd name="connsiteX15" fmla="*/ 1050587 w 2042809"/>
              <a:gd name="connsiteY15" fmla="*/ 398834 h 1128408"/>
              <a:gd name="connsiteX16" fmla="*/ 1031132 w 2042809"/>
              <a:gd name="connsiteY16" fmla="*/ 428017 h 1128408"/>
              <a:gd name="connsiteX17" fmla="*/ 1021404 w 2042809"/>
              <a:gd name="connsiteY17" fmla="*/ 457200 h 1128408"/>
              <a:gd name="connsiteX18" fmla="*/ 982494 w 2042809"/>
              <a:gd name="connsiteY18" fmla="*/ 505838 h 1128408"/>
              <a:gd name="connsiteX19" fmla="*/ 972766 w 2042809"/>
              <a:gd name="connsiteY19" fmla="*/ 535021 h 1128408"/>
              <a:gd name="connsiteX20" fmla="*/ 865762 w 2042809"/>
              <a:gd name="connsiteY20" fmla="*/ 583659 h 1128408"/>
              <a:gd name="connsiteX21" fmla="*/ 836579 w 2042809"/>
              <a:gd name="connsiteY21" fmla="*/ 612842 h 1128408"/>
              <a:gd name="connsiteX22" fmla="*/ 807396 w 2042809"/>
              <a:gd name="connsiteY22" fmla="*/ 622570 h 1128408"/>
              <a:gd name="connsiteX23" fmla="*/ 787941 w 2042809"/>
              <a:gd name="connsiteY23" fmla="*/ 651753 h 1128408"/>
              <a:gd name="connsiteX24" fmla="*/ 758758 w 2042809"/>
              <a:gd name="connsiteY24" fmla="*/ 671208 h 1128408"/>
              <a:gd name="connsiteX25" fmla="*/ 739302 w 2042809"/>
              <a:gd name="connsiteY25" fmla="*/ 690663 h 1128408"/>
              <a:gd name="connsiteX26" fmla="*/ 710119 w 2042809"/>
              <a:gd name="connsiteY26" fmla="*/ 700391 h 1128408"/>
              <a:gd name="connsiteX27" fmla="*/ 651753 w 2042809"/>
              <a:gd name="connsiteY27" fmla="*/ 739302 h 1128408"/>
              <a:gd name="connsiteX28" fmla="*/ 622570 w 2042809"/>
              <a:gd name="connsiteY28" fmla="*/ 749029 h 1128408"/>
              <a:gd name="connsiteX29" fmla="*/ 583660 w 2042809"/>
              <a:gd name="connsiteY29" fmla="*/ 768485 h 1128408"/>
              <a:gd name="connsiteX30" fmla="*/ 544749 w 2042809"/>
              <a:gd name="connsiteY30" fmla="*/ 778212 h 1128408"/>
              <a:gd name="connsiteX31" fmla="*/ 515566 w 2042809"/>
              <a:gd name="connsiteY31" fmla="*/ 787940 h 1128408"/>
              <a:gd name="connsiteX32" fmla="*/ 476655 w 2042809"/>
              <a:gd name="connsiteY32" fmla="*/ 797668 h 1128408"/>
              <a:gd name="connsiteX33" fmla="*/ 408562 w 2042809"/>
              <a:gd name="connsiteY33" fmla="*/ 836578 h 1128408"/>
              <a:gd name="connsiteX34" fmla="*/ 359924 w 2042809"/>
              <a:gd name="connsiteY34" fmla="*/ 856034 h 1128408"/>
              <a:gd name="connsiteX35" fmla="*/ 330741 w 2042809"/>
              <a:gd name="connsiteY35" fmla="*/ 875489 h 1128408"/>
              <a:gd name="connsiteX36" fmla="*/ 272375 w 2042809"/>
              <a:gd name="connsiteY36" fmla="*/ 943582 h 1128408"/>
              <a:gd name="connsiteX37" fmla="*/ 243192 w 2042809"/>
              <a:gd name="connsiteY37" fmla="*/ 992221 h 1128408"/>
              <a:gd name="connsiteX38" fmla="*/ 184826 w 2042809"/>
              <a:gd name="connsiteY38" fmla="*/ 1040859 h 1128408"/>
              <a:gd name="connsiteX39" fmla="*/ 155643 w 2042809"/>
              <a:gd name="connsiteY39" fmla="*/ 1050587 h 1128408"/>
              <a:gd name="connsiteX40" fmla="*/ 107004 w 2042809"/>
              <a:gd name="connsiteY40" fmla="*/ 1089497 h 1128408"/>
              <a:gd name="connsiteX41" fmla="*/ 48638 w 2042809"/>
              <a:gd name="connsiteY41" fmla="*/ 1108953 h 1128408"/>
              <a:gd name="connsiteX42" fmla="*/ 19455 w 2042809"/>
              <a:gd name="connsiteY42" fmla="*/ 1118680 h 1128408"/>
              <a:gd name="connsiteX43" fmla="*/ 0 w 2042809"/>
              <a:gd name="connsiteY43" fmla="*/ 1128408 h 1128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2042809" h="1128408">
                <a:moveTo>
                  <a:pt x="2042809" y="38910"/>
                </a:moveTo>
                <a:cubicBezTo>
                  <a:pt x="2010383" y="35667"/>
                  <a:pt x="1978030" y="31589"/>
                  <a:pt x="1945532" y="29182"/>
                </a:cubicBezTo>
                <a:cubicBezTo>
                  <a:pt x="1890464" y="25103"/>
                  <a:pt x="1835173" y="24238"/>
                  <a:pt x="1780162" y="19455"/>
                </a:cubicBezTo>
                <a:cubicBezTo>
                  <a:pt x="1760512" y="17746"/>
                  <a:pt x="1741385" y="12032"/>
                  <a:pt x="1721796" y="9727"/>
                </a:cubicBezTo>
                <a:cubicBezTo>
                  <a:pt x="1686226" y="5542"/>
                  <a:pt x="1650460" y="3242"/>
                  <a:pt x="1614792" y="0"/>
                </a:cubicBezTo>
                <a:cubicBezTo>
                  <a:pt x="1582366" y="3242"/>
                  <a:pt x="1549723" y="4772"/>
                  <a:pt x="1517515" y="9727"/>
                </a:cubicBezTo>
                <a:cubicBezTo>
                  <a:pt x="1490213" y="13927"/>
                  <a:pt x="1475389" y="29172"/>
                  <a:pt x="1449421" y="38910"/>
                </a:cubicBezTo>
                <a:cubicBezTo>
                  <a:pt x="1436903" y="43604"/>
                  <a:pt x="1423366" y="44965"/>
                  <a:pt x="1410511" y="48638"/>
                </a:cubicBezTo>
                <a:cubicBezTo>
                  <a:pt x="1400652" y="51455"/>
                  <a:pt x="1391056" y="55123"/>
                  <a:pt x="1381328" y="58365"/>
                </a:cubicBezTo>
                <a:cubicBezTo>
                  <a:pt x="1310514" y="164583"/>
                  <a:pt x="1414957" y="834"/>
                  <a:pt x="1352145" y="126459"/>
                </a:cubicBezTo>
                <a:cubicBezTo>
                  <a:pt x="1331395" y="167959"/>
                  <a:pt x="1313112" y="191843"/>
                  <a:pt x="1274324" y="214008"/>
                </a:cubicBezTo>
                <a:cubicBezTo>
                  <a:pt x="1265421" y="219095"/>
                  <a:pt x="1254869" y="220493"/>
                  <a:pt x="1245141" y="223736"/>
                </a:cubicBezTo>
                <a:cubicBezTo>
                  <a:pt x="1173248" y="295626"/>
                  <a:pt x="1284906" y="189773"/>
                  <a:pt x="1196502" y="252919"/>
                </a:cubicBezTo>
                <a:cubicBezTo>
                  <a:pt x="1181576" y="263580"/>
                  <a:pt x="1171915" y="280371"/>
                  <a:pt x="1157592" y="291829"/>
                </a:cubicBezTo>
                <a:cubicBezTo>
                  <a:pt x="1109808" y="330056"/>
                  <a:pt x="1113027" y="326140"/>
                  <a:pt x="1070043" y="340468"/>
                </a:cubicBezTo>
                <a:cubicBezTo>
                  <a:pt x="1063558" y="359923"/>
                  <a:pt x="1061963" y="381770"/>
                  <a:pt x="1050587" y="398834"/>
                </a:cubicBezTo>
                <a:cubicBezTo>
                  <a:pt x="1044102" y="408562"/>
                  <a:pt x="1036360" y="417560"/>
                  <a:pt x="1031132" y="428017"/>
                </a:cubicBezTo>
                <a:cubicBezTo>
                  <a:pt x="1026546" y="437188"/>
                  <a:pt x="1025990" y="448029"/>
                  <a:pt x="1021404" y="457200"/>
                </a:cubicBezTo>
                <a:cubicBezTo>
                  <a:pt x="1009134" y="481740"/>
                  <a:pt x="1000588" y="487743"/>
                  <a:pt x="982494" y="505838"/>
                </a:cubicBezTo>
                <a:cubicBezTo>
                  <a:pt x="979251" y="515566"/>
                  <a:pt x="980860" y="528726"/>
                  <a:pt x="972766" y="535021"/>
                </a:cubicBezTo>
                <a:cubicBezTo>
                  <a:pt x="940146" y="560392"/>
                  <a:pt x="903235" y="571168"/>
                  <a:pt x="865762" y="583659"/>
                </a:cubicBezTo>
                <a:cubicBezTo>
                  <a:pt x="856034" y="593387"/>
                  <a:pt x="848025" y="605211"/>
                  <a:pt x="836579" y="612842"/>
                </a:cubicBezTo>
                <a:cubicBezTo>
                  <a:pt x="828047" y="618530"/>
                  <a:pt x="815403" y="616164"/>
                  <a:pt x="807396" y="622570"/>
                </a:cubicBezTo>
                <a:cubicBezTo>
                  <a:pt x="798267" y="629873"/>
                  <a:pt x="796208" y="643486"/>
                  <a:pt x="787941" y="651753"/>
                </a:cubicBezTo>
                <a:cubicBezTo>
                  <a:pt x="779674" y="660020"/>
                  <a:pt x="767887" y="663905"/>
                  <a:pt x="758758" y="671208"/>
                </a:cubicBezTo>
                <a:cubicBezTo>
                  <a:pt x="751596" y="676937"/>
                  <a:pt x="747166" y="685944"/>
                  <a:pt x="739302" y="690663"/>
                </a:cubicBezTo>
                <a:cubicBezTo>
                  <a:pt x="730509" y="695939"/>
                  <a:pt x="719082" y="695411"/>
                  <a:pt x="710119" y="700391"/>
                </a:cubicBezTo>
                <a:cubicBezTo>
                  <a:pt x="689679" y="711747"/>
                  <a:pt x="673936" y="731908"/>
                  <a:pt x="651753" y="739302"/>
                </a:cubicBezTo>
                <a:cubicBezTo>
                  <a:pt x="642025" y="742544"/>
                  <a:pt x="631995" y="744990"/>
                  <a:pt x="622570" y="749029"/>
                </a:cubicBezTo>
                <a:cubicBezTo>
                  <a:pt x="609241" y="754741"/>
                  <a:pt x="597238" y="763393"/>
                  <a:pt x="583660" y="768485"/>
                </a:cubicBezTo>
                <a:cubicBezTo>
                  <a:pt x="571142" y="773179"/>
                  <a:pt x="557604" y="774539"/>
                  <a:pt x="544749" y="778212"/>
                </a:cubicBezTo>
                <a:cubicBezTo>
                  <a:pt x="534890" y="781029"/>
                  <a:pt x="525425" y="785123"/>
                  <a:pt x="515566" y="787940"/>
                </a:cubicBezTo>
                <a:cubicBezTo>
                  <a:pt x="502711" y="791613"/>
                  <a:pt x="489173" y="792974"/>
                  <a:pt x="476655" y="797668"/>
                </a:cubicBezTo>
                <a:cubicBezTo>
                  <a:pt x="408447" y="823246"/>
                  <a:pt x="465001" y="808358"/>
                  <a:pt x="408562" y="836578"/>
                </a:cubicBezTo>
                <a:cubicBezTo>
                  <a:pt x="392944" y="844387"/>
                  <a:pt x="375542" y="848225"/>
                  <a:pt x="359924" y="856034"/>
                </a:cubicBezTo>
                <a:cubicBezTo>
                  <a:pt x="349467" y="861262"/>
                  <a:pt x="339618" y="867881"/>
                  <a:pt x="330741" y="875489"/>
                </a:cubicBezTo>
                <a:cubicBezTo>
                  <a:pt x="298896" y="902785"/>
                  <a:pt x="292233" y="911810"/>
                  <a:pt x="272375" y="943582"/>
                </a:cubicBezTo>
                <a:cubicBezTo>
                  <a:pt x="262354" y="959615"/>
                  <a:pt x="254536" y="977095"/>
                  <a:pt x="243192" y="992221"/>
                </a:cubicBezTo>
                <a:cubicBezTo>
                  <a:pt x="230283" y="1009433"/>
                  <a:pt x="204600" y="1030972"/>
                  <a:pt x="184826" y="1040859"/>
                </a:cubicBezTo>
                <a:cubicBezTo>
                  <a:pt x="175655" y="1045445"/>
                  <a:pt x="165371" y="1047344"/>
                  <a:pt x="155643" y="1050587"/>
                </a:cubicBezTo>
                <a:cubicBezTo>
                  <a:pt x="139472" y="1066757"/>
                  <a:pt x="129092" y="1079680"/>
                  <a:pt x="107004" y="1089497"/>
                </a:cubicBezTo>
                <a:cubicBezTo>
                  <a:pt x="88264" y="1097826"/>
                  <a:pt x="68093" y="1102468"/>
                  <a:pt x="48638" y="1108953"/>
                </a:cubicBezTo>
                <a:cubicBezTo>
                  <a:pt x="38910" y="1112196"/>
                  <a:pt x="28626" y="1114094"/>
                  <a:pt x="19455" y="1118680"/>
                </a:cubicBezTo>
                <a:lnTo>
                  <a:pt x="0" y="1128408"/>
                </a:lnTo>
              </a:path>
            </a:pathLst>
          </a:cu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ounded Rectangle 23"/>
          <p:cNvSpPr/>
          <p:nvPr/>
        </p:nvSpPr>
        <p:spPr>
          <a:xfrm>
            <a:off x="3167844" y="5971914"/>
            <a:ext cx="86941" cy="121382"/>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GB"/>
          </a:p>
        </p:txBody>
      </p:sp>
      <p:sp>
        <p:nvSpPr>
          <p:cNvPr id="22" name="Freeform 21"/>
          <p:cNvSpPr/>
          <p:nvPr/>
        </p:nvSpPr>
        <p:spPr>
          <a:xfrm>
            <a:off x="3284343" y="5817140"/>
            <a:ext cx="2130357" cy="214009"/>
          </a:xfrm>
          <a:custGeom>
            <a:avLst/>
            <a:gdLst>
              <a:gd name="connsiteX0" fmla="*/ 0 w 2130357"/>
              <a:gd name="connsiteY0" fmla="*/ 214009 h 214009"/>
              <a:gd name="connsiteX1" fmla="*/ 87549 w 2130357"/>
              <a:gd name="connsiteY1" fmla="*/ 184826 h 214009"/>
              <a:gd name="connsiteX2" fmla="*/ 145915 w 2130357"/>
              <a:gd name="connsiteY2" fmla="*/ 165371 h 214009"/>
              <a:gd name="connsiteX3" fmla="*/ 175098 w 2130357"/>
              <a:gd name="connsiteY3" fmla="*/ 155643 h 214009"/>
              <a:gd name="connsiteX4" fmla="*/ 252919 w 2130357"/>
              <a:gd name="connsiteY4" fmla="*/ 107005 h 214009"/>
              <a:gd name="connsiteX5" fmla="*/ 282102 w 2130357"/>
              <a:gd name="connsiteY5" fmla="*/ 97277 h 214009"/>
              <a:gd name="connsiteX6" fmla="*/ 311285 w 2130357"/>
              <a:gd name="connsiteY6" fmla="*/ 77822 h 214009"/>
              <a:gd name="connsiteX7" fmla="*/ 369651 w 2130357"/>
              <a:gd name="connsiteY7" fmla="*/ 58366 h 214009"/>
              <a:gd name="connsiteX8" fmla="*/ 612842 w 2130357"/>
              <a:gd name="connsiteY8" fmla="*/ 68094 h 214009"/>
              <a:gd name="connsiteX9" fmla="*/ 671208 w 2130357"/>
              <a:gd name="connsiteY9" fmla="*/ 87549 h 214009"/>
              <a:gd name="connsiteX10" fmla="*/ 719847 w 2130357"/>
              <a:gd name="connsiteY10" fmla="*/ 97277 h 214009"/>
              <a:gd name="connsiteX11" fmla="*/ 836578 w 2130357"/>
              <a:gd name="connsiteY11" fmla="*/ 126460 h 214009"/>
              <a:gd name="connsiteX12" fmla="*/ 924127 w 2130357"/>
              <a:gd name="connsiteY12" fmla="*/ 29183 h 214009"/>
              <a:gd name="connsiteX13" fmla="*/ 963038 w 2130357"/>
              <a:gd name="connsiteY13" fmla="*/ 19456 h 214009"/>
              <a:gd name="connsiteX14" fmla="*/ 1060315 w 2130357"/>
              <a:gd name="connsiteY14" fmla="*/ 0 h 214009"/>
              <a:gd name="connsiteX15" fmla="*/ 1225685 w 2130357"/>
              <a:gd name="connsiteY15" fmla="*/ 19456 h 214009"/>
              <a:gd name="connsiteX16" fmla="*/ 1313234 w 2130357"/>
              <a:gd name="connsiteY16" fmla="*/ 48639 h 214009"/>
              <a:gd name="connsiteX17" fmla="*/ 1342417 w 2130357"/>
              <a:gd name="connsiteY17" fmla="*/ 58366 h 214009"/>
              <a:gd name="connsiteX18" fmla="*/ 1381327 w 2130357"/>
              <a:gd name="connsiteY18" fmla="*/ 68094 h 214009"/>
              <a:gd name="connsiteX19" fmla="*/ 1410510 w 2130357"/>
              <a:gd name="connsiteY19" fmla="*/ 77822 h 214009"/>
              <a:gd name="connsiteX20" fmla="*/ 1488332 w 2130357"/>
              <a:gd name="connsiteY20" fmla="*/ 87549 h 214009"/>
              <a:gd name="connsiteX21" fmla="*/ 1556425 w 2130357"/>
              <a:gd name="connsiteY21" fmla="*/ 97277 h 214009"/>
              <a:gd name="connsiteX22" fmla="*/ 1605064 w 2130357"/>
              <a:gd name="connsiteY22" fmla="*/ 107005 h 214009"/>
              <a:gd name="connsiteX23" fmla="*/ 1789889 w 2130357"/>
              <a:gd name="connsiteY23" fmla="*/ 126460 h 214009"/>
              <a:gd name="connsiteX24" fmla="*/ 1984442 w 2130357"/>
              <a:gd name="connsiteY24" fmla="*/ 116732 h 214009"/>
              <a:gd name="connsiteX25" fmla="*/ 2013625 w 2130357"/>
              <a:gd name="connsiteY25" fmla="*/ 107005 h 214009"/>
              <a:gd name="connsiteX26" fmla="*/ 2062264 w 2130357"/>
              <a:gd name="connsiteY26" fmla="*/ 87549 h 214009"/>
              <a:gd name="connsiteX27" fmla="*/ 2130357 w 2130357"/>
              <a:gd name="connsiteY27" fmla="*/ 77822 h 214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130357" h="214009">
                <a:moveTo>
                  <a:pt x="0" y="214009"/>
                </a:moveTo>
                <a:cubicBezTo>
                  <a:pt x="93472" y="195314"/>
                  <a:pt x="6999" y="217045"/>
                  <a:pt x="87549" y="184826"/>
                </a:cubicBezTo>
                <a:cubicBezTo>
                  <a:pt x="106590" y="177210"/>
                  <a:pt x="126460" y="171856"/>
                  <a:pt x="145915" y="165371"/>
                </a:cubicBezTo>
                <a:lnTo>
                  <a:pt x="175098" y="155643"/>
                </a:lnTo>
                <a:cubicBezTo>
                  <a:pt x="212341" y="127710"/>
                  <a:pt x="211374" y="124810"/>
                  <a:pt x="252919" y="107005"/>
                </a:cubicBezTo>
                <a:cubicBezTo>
                  <a:pt x="262344" y="102966"/>
                  <a:pt x="272931" y="101863"/>
                  <a:pt x="282102" y="97277"/>
                </a:cubicBezTo>
                <a:cubicBezTo>
                  <a:pt x="292559" y="92049"/>
                  <a:pt x="300602" y="82570"/>
                  <a:pt x="311285" y="77822"/>
                </a:cubicBezTo>
                <a:cubicBezTo>
                  <a:pt x="330025" y="69493"/>
                  <a:pt x="369651" y="58366"/>
                  <a:pt x="369651" y="58366"/>
                </a:cubicBezTo>
                <a:cubicBezTo>
                  <a:pt x="450715" y="61609"/>
                  <a:pt x="532091" y="60279"/>
                  <a:pt x="612842" y="68094"/>
                </a:cubicBezTo>
                <a:cubicBezTo>
                  <a:pt x="633254" y="70069"/>
                  <a:pt x="651423" y="82153"/>
                  <a:pt x="671208" y="87549"/>
                </a:cubicBezTo>
                <a:cubicBezTo>
                  <a:pt x="687160" y="91899"/>
                  <a:pt x="703680" y="93813"/>
                  <a:pt x="719847" y="97277"/>
                </a:cubicBezTo>
                <a:cubicBezTo>
                  <a:pt x="810903" y="116789"/>
                  <a:pt x="781265" y="108022"/>
                  <a:pt x="836578" y="126460"/>
                </a:cubicBezTo>
                <a:cubicBezTo>
                  <a:pt x="867505" y="80070"/>
                  <a:pt x="874546" y="56728"/>
                  <a:pt x="924127" y="29183"/>
                </a:cubicBezTo>
                <a:cubicBezTo>
                  <a:pt x="935814" y="22690"/>
                  <a:pt x="949928" y="22078"/>
                  <a:pt x="963038" y="19456"/>
                </a:cubicBezTo>
                <a:cubicBezTo>
                  <a:pt x="1082270" y="-4390"/>
                  <a:pt x="969951" y="22592"/>
                  <a:pt x="1060315" y="0"/>
                </a:cubicBezTo>
                <a:cubicBezTo>
                  <a:pt x="1143462" y="6396"/>
                  <a:pt x="1163671" y="852"/>
                  <a:pt x="1225685" y="19456"/>
                </a:cubicBezTo>
                <a:cubicBezTo>
                  <a:pt x="1225735" y="19471"/>
                  <a:pt x="1298618" y="43767"/>
                  <a:pt x="1313234" y="48639"/>
                </a:cubicBezTo>
                <a:cubicBezTo>
                  <a:pt x="1322962" y="51881"/>
                  <a:pt x="1332469" y="55879"/>
                  <a:pt x="1342417" y="58366"/>
                </a:cubicBezTo>
                <a:cubicBezTo>
                  <a:pt x="1355387" y="61609"/>
                  <a:pt x="1368472" y="64421"/>
                  <a:pt x="1381327" y="68094"/>
                </a:cubicBezTo>
                <a:cubicBezTo>
                  <a:pt x="1391186" y="70911"/>
                  <a:pt x="1400421" y="75988"/>
                  <a:pt x="1410510" y="77822"/>
                </a:cubicBezTo>
                <a:cubicBezTo>
                  <a:pt x="1436231" y="82498"/>
                  <a:pt x="1462419" y="84094"/>
                  <a:pt x="1488332" y="87549"/>
                </a:cubicBezTo>
                <a:cubicBezTo>
                  <a:pt x="1511059" y="90579"/>
                  <a:pt x="1533809" y="93508"/>
                  <a:pt x="1556425" y="97277"/>
                </a:cubicBezTo>
                <a:cubicBezTo>
                  <a:pt x="1572734" y="99995"/>
                  <a:pt x="1588722" y="104491"/>
                  <a:pt x="1605064" y="107005"/>
                </a:cubicBezTo>
                <a:cubicBezTo>
                  <a:pt x="1666453" y="116449"/>
                  <a:pt x="1728051" y="120838"/>
                  <a:pt x="1789889" y="126460"/>
                </a:cubicBezTo>
                <a:cubicBezTo>
                  <a:pt x="1854740" y="123217"/>
                  <a:pt x="1919754" y="122357"/>
                  <a:pt x="1984442" y="116732"/>
                </a:cubicBezTo>
                <a:cubicBezTo>
                  <a:pt x="1994657" y="115844"/>
                  <a:pt x="2004024" y="110605"/>
                  <a:pt x="2013625" y="107005"/>
                </a:cubicBezTo>
                <a:cubicBezTo>
                  <a:pt x="2029975" y="100874"/>
                  <a:pt x="2045538" y="92567"/>
                  <a:pt x="2062264" y="87549"/>
                </a:cubicBezTo>
                <a:cubicBezTo>
                  <a:pt x="2098927" y="76550"/>
                  <a:pt x="2101560" y="77822"/>
                  <a:pt x="2130357" y="77822"/>
                </a:cubicBezTo>
              </a:path>
            </a:pathLst>
          </a:cu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p:cNvSpPr/>
          <p:nvPr/>
        </p:nvSpPr>
        <p:spPr>
          <a:xfrm>
            <a:off x="4568048" y="2901568"/>
            <a:ext cx="4115970" cy="477054"/>
          </a:xfrm>
          <a:prstGeom prst="rect">
            <a:avLst/>
          </a:prstGeom>
        </p:spPr>
        <p:txBody>
          <a:bodyPr wrap="square">
            <a:spAutoFit/>
          </a:bodyPr>
          <a:lstStyle/>
          <a:p>
            <a:r>
              <a:rPr lang="en-GB" sz="2500" b="1" dirty="0" smtClean="0"/>
              <a:t>     interchange-crossroads</a:t>
            </a:r>
            <a:endParaRPr lang="en-GB" sz="2500" b="1" dirty="0"/>
          </a:p>
        </p:txBody>
      </p:sp>
    </p:spTree>
    <p:extLst>
      <p:ext uri="{BB962C8B-B14F-4D97-AF65-F5344CB8AC3E}">
        <p14:creationId xmlns:p14="http://schemas.microsoft.com/office/powerpoint/2010/main" val="183099059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2078</TotalTime>
  <Words>509</Words>
  <Application>Microsoft Office PowerPoint</Application>
  <PresentationFormat>On-screen Show (4:3)</PresentationFormat>
  <Paragraphs>86</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Executive</vt:lpstr>
      <vt:lpstr>Context for the presentation</vt:lpstr>
      <vt:lpstr>Supermodernity and the early-years learning environment</vt:lpstr>
      <vt:lpstr>Supermodernity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Signs of non-place and anthropological place</vt:lpstr>
      <vt:lpstr>Associated ideas</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Anthony</dc:creator>
  <cp:lastModifiedBy>Anthony</cp:lastModifiedBy>
  <cp:revision>65</cp:revision>
  <dcterms:created xsi:type="dcterms:W3CDTF">2012-04-27T13:58:51Z</dcterms:created>
  <dcterms:modified xsi:type="dcterms:W3CDTF">2015-06-26T20:27:03Z</dcterms:modified>
</cp:coreProperties>
</file>