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7"/>
  </p:notesMasterIdLst>
  <p:sldIdLst>
    <p:sldId id="256" r:id="rId2"/>
    <p:sldId id="266" r:id="rId3"/>
    <p:sldId id="267" r:id="rId4"/>
    <p:sldId id="270" r:id="rId5"/>
    <p:sldId id="257" r:id="rId6"/>
    <p:sldId id="268" r:id="rId7"/>
    <p:sldId id="265" r:id="rId8"/>
    <p:sldId id="259" r:id="rId9"/>
    <p:sldId id="260" r:id="rId10"/>
    <p:sldId id="261" r:id="rId11"/>
    <p:sldId id="262" r:id="rId12"/>
    <p:sldId id="272" r:id="rId13"/>
    <p:sldId id="263" r:id="rId14"/>
    <p:sldId id="264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739548-3248-4BAC-89BD-24CE26D36426}" type="doc">
      <dgm:prSet loTypeId="urn:microsoft.com/office/officeart/2011/layout/HexagonRadial" loCatId="officeon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46FFBDD-5843-489E-9A23-043482FBC56C}">
      <dgm:prSet phldrT="[Text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GB" dirty="0" smtClean="0">
              <a:solidFill>
                <a:schemeClr val="tx2"/>
              </a:solidFill>
            </a:rPr>
            <a:t>Home domain: </a:t>
          </a:r>
          <a:r>
            <a:rPr lang="en-GB" dirty="0" smtClean="0">
              <a:solidFill>
                <a:srgbClr val="FF0000"/>
              </a:solidFill>
            </a:rPr>
            <a:t>organising the day</a:t>
          </a:r>
          <a:endParaRPr lang="en-GB" dirty="0">
            <a:solidFill>
              <a:srgbClr val="FF0000"/>
            </a:solidFill>
          </a:endParaRPr>
        </a:p>
      </dgm:t>
    </dgm:pt>
    <dgm:pt modelId="{AD4D4FBC-F7E9-4656-BD3E-D7612196C4FA}" type="parTrans" cxnId="{9CF5DFBD-DF93-487D-AF95-8F24BDAFA24C}">
      <dgm:prSet/>
      <dgm:spPr/>
      <dgm:t>
        <a:bodyPr/>
        <a:lstStyle/>
        <a:p>
          <a:endParaRPr lang="en-GB"/>
        </a:p>
      </dgm:t>
    </dgm:pt>
    <dgm:pt modelId="{644DFD17-57E4-42C6-9789-3F69906D3039}" type="sibTrans" cxnId="{9CF5DFBD-DF93-487D-AF95-8F24BDAFA24C}">
      <dgm:prSet/>
      <dgm:spPr/>
      <dgm:t>
        <a:bodyPr/>
        <a:lstStyle/>
        <a:p>
          <a:endParaRPr lang="en-GB"/>
        </a:p>
      </dgm:t>
    </dgm:pt>
    <dgm:pt modelId="{B8D721A1-D7C6-4153-8941-292F95447069}">
      <dgm:prSet phldrT="[Text]"/>
      <dgm:spPr/>
      <dgm:t>
        <a:bodyPr/>
        <a:lstStyle/>
        <a:p>
          <a:r>
            <a:rPr lang="en-GB" b="1" dirty="0" smtClean="0">
              <a:solidFill>
                <a:schemeClr val="tx2"/>
              </a:solidFill>
            </a:rPr>
            <a:t>Alternative domain: </a:t>
          </a:r>
          <a:r>
            <a:rPr lang="en-GB" dirty="0" smtClean="0"/>
            <a:t>support for learning</a:t>
          </a:r>
          <a:endParaRPr lang="en-GB" dirty="0"/>
        </a:p>
      </dgm:t>
    </dgm:pt>
    <dgm:pt modelId="{473AE33F-8C2D-47EC-A05B-40300E41048F}" type="parTrans" cxnId="{02C683D4-214D-436F-88A0-7F8809A4CD1D}">
      <dgm:prSet/>
      <dgm:spPr/>
      <dgm:t>
        <a:bodyPr/>
        <a:lstStyle/>
        <a:p>
          <a:endParaRPr lang="en-GB"/>
        </a:p>
      </dgm:t>
    </dgm:pt>
    <dgm:pt modelId="{143DA84C-4063-427B-AF37-187E109C23B2}" type="sibTrans" cxnId="{02C683D4-214D-436F-88A0-7F8809A4CD1D}">
      <dgm:prSet/>
      <dgm:spPr/>
      <dgm:t>
        <a:bodyPr/>
        <a:lstStyle/>
        <a:p>
          <a:endParaRPr lang="en-GB"/>
        </a:p>
      </dgm:t>
    </dgm:pt>
    <dgm:pt modelId="{173A1C67-9CBC-4A53-A2F0-C50961F37CAC}">
      <dgm:prSet phldrT="[Text]"/>
      <dgm:spPr/>
      <dgm:t>
        <a:bodyPr/>
        <a:lstStyle/>
        <a:p>
          <a:r>
            <a:rPr lang="en-GB" b="1" dirty="0" smtClean="0">
              <a:solidFill>
                <a:schemeClr val="tx2"/>
              </a:solidFill>
            </a:rPr>
            <a:t>Alternative domain: </a:t>
          </a:r>
          <a:r>
            <a:rPr lang="en-GB" dirty="0" smtClean="0"/>
            <a:t>parental involvement</a:t>
          </a:r>
          <a:endParaRPr lang="en-GB" dirty="0"/>
        </a:p>
      </dgm:t>
    </dgm:pt>
    <dgm:pt modelId="{9A28855D-3A65-4B3E-AA62-2BFCF5065FE2}" type="parTrans" cxnId="{32B48779-F4BF-4E65-A161-84680EF276BF}">
      <dgm:prSet/>
      <dgm:spPr/>
      <dgm:t>
        <a:bodyPr/>
        <a:lstStyle/>
        <a:p>
          <a:endParaRPr lang="en-GB"/>
        </a:p>
      </dgm:t>
    </dgm:pt>
    <dgm:pt modelId="{D50AE822-2167-46FD-BE01-6A8A4FF299C8}" type="sibTrans" cxnId="{32B48779-F4BF-4E65-A161-84680EF276BF}">
      <dgm:prSet/>
      <dgm:spPr/>
      <dgm:t>
        <a:bodyPr/>
        <a:lstStyle/>
        <a:p>
          <a:endParaRPr lang="en-GB"/>
        </a:p>
      </dgm:t>
    </dgm:pt>
    <dgm:pt modelId="{C42E75ED-A765-4239-9981-09C2D08D5BE7}">
      <dgm:prSet phldrT="[Text]"/>
      <dgm:spPr/>
      <dgm:t>
        <a:bodyPr/>
        <a:lstStyle/>
        <a:p>
          <a:r>
            <a:rPr lang="en-GB" b="1" dirty="0" smtClean="0">
              <a:solidFill>
                <a:schemeClr val="tx2"/>
              </a:solidFill>
            </a:rPr>
            <a:t>Alternative domain: </a:t>
          </a:r>
          <a:r>
            <a:rPr lang="en-GB" dirty="0" smtClean="0"/>
            <a:t>design</a:t>
          </a:r>
          <a:endParaRPr lang="en-GB" dirty="0"/>
        </a:p>
      </dgm:t>
    </dgm:pt>
    <dgm:pt modelId="{DF9A1FAE-B973-40E2-BC5A-F961722CDBE0}" type="parTrans" cxnId="{5D71F06F-C332-46BA-AFC1-ACD83DD45A4B}">
      <dgm:prSet/>
      <dgm:spPr/>
      <dgm:t>
        <a:bodyPr/>
        <a:lstStyle/>
        <a:p>
          <a:endParaRPr lang="en-GB"/>
        </a:p>
      </dgm:t>
    </dgm:pt>
    <dgm:pt modelId="{F6870ECF-A11B-4D59-BBE8-8BC710DE53A8}" type="sibTrans" cxnId="{5D71F06F-C332-46BA-AFC1-ACD83DD45A4B}">
      <dgm:prSet/>
      <dgm:spPr/>
      <dgm:t>
        <a:bodyPr/>
        <a:lstStyle/>
        <a:p>
          <a:endParaRPr lang="en-GB"/>
        </a:p>
      </dgm:t>
    </dgm:pt>
    <dgm:pt modelId="{8C753A96-4AE7-493E-B21F-2C5AD86DB5BF}">
      <dgm:prSet phldrT="[Text]"/>
      <dgm:spPr/>
      <dgm:t>
        <a:bodyPr/>
        <a:lstStyle/>
        <a:p>
          <a:r>
            <a:rPr lang="en-GB" b="1" dirty="0" smtClean="0">
              <a:solidFill>
                <a:schemeClr val="tx2"/>
              </a:solidFill>
            </a:rPr>
            <a:t>Alternative domain: </a:t>
          </a:r>
          <a:r>
            <a:rPr lang="en-GB" dirty="0" smtClean="0"/>
            <a:t>authority of the teacher</a:t>
          </a:r>
          <a:endParaRPr lang="en-GB" dirty="0"/>
        </a:p>
      </dgm:t>
    </dgm:pt>
    <dgm:pt modelId="{58869B00-1B4A-4363-A4AB-E3B212B05448}" type="parTrans" cxnId="{628EF2B3-0C94-4176-9D19-88C20999A04A}">
      <dgm:prSet/>
      <dgm:spPr/>
      <dgm:t>
        <a:bodyPr/>
        <a:lstStyle/>
        <a:p>
          <a:endParaRPr lang="en-GB"/>
        </a:p>
      </dgm:t>
    </dgm:pt>
    <dgm:pt modelId="{5045C4EF-8EC1-45B4-8726-48ADA16012E0}" type="sibTrans" cxnId="{628EF2B3-0C94-4176-9D19-88C20999A04A}">
      <dgm:prSet/>
      <dgm:spPr/>
      <dgm:t>
        <a:bodyPr/>
        <a:lstStyle/>
        <a:p>
          <a:endParaRPr lang="en-GB"/>
        </a:p>
      </dgm:t>
    </dgm:pt>
    <dgm:pt modelId="{2B41B844-1618-4525-9A13-DB1ACB1D3F0F}" type="pres">
      <dgm:prSet presAssocID="{7E739548-3248-4BAC-89BD-24CE26D36426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B11C81D3-A735-4816-A40A-E7F26362AFEC}" type="pres">
      <dgm:prSet presAssocID="{F46FFBDD-5843-489E-9A23-043482FBC56C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GB"/>
        </a:p>
      </dgm:t>
    </dgm:pt>
    <dgm:pt modelId="{D9E52458-F196-4C11-B9BE-F97FF534DE6B}" type="pres">
      <dgm:prSet presAssocID="{B8D721A1-D7C6-4153-8941-292F95447069}" presName="Accent1" presStyleCnt="0"/>
      <dgm:spPr/>
    </dgm:pt>
    <dgm:pt modelId="{3C749D21-4E72-4743-947B-D9635E683002}" type="pres">
      <dgm:prSet presAssocID="{B8D721A1-D7C6-4153-8941-292F95447069}" presName="Accent" presStyleLbl="bgShp" presStyleIdx="0" presStyleCnt="4"/>
      <dgm:spPr/>
    </dgm:pt>
    <dgm:pt modelId="{C1A4329E-53F0-4B61-B8E1-6250253FAFD7}" type="pres">
      <dgm:prSet presAssocID="{B8D721A1-D7C6-4153-8941-292F95447069}" presName="Chil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9732D89-DB84-4416-A4DF-450CDED0E2B8}" type="pres">
      <dgm:prSet presAssocID="{173A1C67-9CBC-4A53-A2F0-C50961F37CAC}" presName="Accent2" presStyleCnt="0"/>
      <dgm:spPr/>
    </dgm:pt>
    <dgm:pt modelId="{70A6C3CB-8A9D-49D9-B420-8397E4FC53E1}" type="pres">
      <dgm:prSet presAssocID="{173A1C67-9CBC-4A53-A2F0-C50961F37CAC}" presName="Accent" presStyleLbl="bgShp" presStyleIdx="1" presStyleCnt="4"/>
      <dgm:spPr/>
    </dgm:pt>
    <dgm:pt modelId="{A94BC3EE-31DB-45A8-9E69-D1FF83C68772}" type="pres">
      <dgm:prSet presAssocID="{173A1C67-9CBC-4A53-A2F0-C50961F37CAC}" presName="Chil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D5B45B3-3BEB-4537-9D06-E7FEFEB9BE39}" type="pres">
      <dgm:prSet presAssocID="{C42E75ED-A765-4239-9981-09C2D08D5BE7}" presName="Accent3" presStyleCnt="0"/>
      <dgm:spPr/>
    </dgm:pt>
    <dgm:pt modelId="{610FBA48-3B63-4A41-BEF2-27236BDAE7D0}" type="pres">
      <dgm:prSet presAssocID="{C42E75ED-A765-4239-9981-09C2D08D5BE7}" presName="Accent" presStyleLbl="bgShp" presStyleIdx="2" presStyleCnt="4"/>
      <dgm:spPr/>
    </dgm:pt>
    <dgm:pt modelId="{1DC85F8D-4889-4966-B500-464D0D6F6608}" type="pres">
      <dgm:prSet presAssocID="{C42E75ED-A765-4239-9981-09C2D08D5BE7}" presName="Chil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286026B-1D74-46DE-BE54-5148F4F01FB8}" type="pres">
      <dgm:prSet presAssocID="{8C753A96-4AE7-493E-B21F-2C5AD86DB5BF}" presName="Accent4" presStyleCnt="0"/>
      <dgm:spPr/>
    </dgm:pt>
    <dgm:pt modelId="{D8970F4F-28E4-4D71-8E12-245BC39ED647}" type="pres">
      <dgm:prSet presAssocID="{8C753A96-4AE7-493E-B21F-2C5AD86DB5BF}" presName="Accent" presStyleLbl="bgShp" presStyleIdx="3" presStyleCnt="4"/>
      <dgm:spPr/>
    </dgm:pt>
    <dgm:pt modelId="{0CF26798-7D2B-4F13-8FFD-C129585A1567}" type="pres">
      <dgm:prSet presAssocID="{8C753A96-4AE7-493E-B21F-2C5AD86DB5BF}" presName="Chil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B085A1A-50E4-4FBA-8A6A-C040A0433540}" type="presOf" srcId="{7E739548-3248-4BAC-89BD-24CE26D36426}" destId="{2B41B844-1618-4525-9A13-DB1ACB1D3F0F}" srcOrd="0" destOrd="0" presId="urn:microsoft.com/office/officeart/2011/layout/HexagonRadial"/>
    <dgm:cxn modelId="{A027D73B-BF01-4924-ADC4-B10D3C1A0E03}" type="presOf" srcId="{F46FFBDD-5843-489E-9A23-043482FBC56C}" destId="{B11C81D3-A735-4816-A40A-E7F26362AFEC}" srcOrd="0" destOrd="0" presId="urn:microsoft.com/office/officeart/2011/layout/HexagonRadial"/>
    <dgm:cxn modelId="{5D71F06F-C332-46BA-AFC1-ACD83DD45A4B}" srcId="{F46FFBDD-5843-489E-9A23-043482FBC56C}" destId="{C42E75ED-A765-4239-9981-09C2D08D5BE7}" srcOrd="2" destOrd="0" parTransId="{DF9A1FAE-B973-40E2-BC5A-F961722CDBE0}" sibTransId="{F6870ECF-A11B-4D59-BBE8-8BC710DE53A8}"/>
    <dgm:cxn modelId="{06ACEF28-DF0D-4B2C-AF8A-E7ED368DC843}" type="presOf" srcId="{B8D721A1-D7C6-4153-8941-292F95447069}" destId="{C1A4329E-53F0-4B61-B8E1-6250253FAFD7}" srcOrd="0" destOrd="0" presId="urn:microsoft.com/office/officeart/2011/layout/HexagonRadial"/>
    <dgm:cxn modelId="{2843AB52-A11B-4B5A-AEB2-3227ED954C40}" type="presOf" srcId="{173A1C67-9CBC-4A53-A2F0-C50961F37CAC}" destId="{A94BC3EE-31DB-45A8-9E69-D1FF83C68772}" srcOrd="0" destOrd="0" presId="urn:microsoft.com/office/officeart/2011/layout/HexagonRadial"/>
    <dgm:cxn modelId="{0307F050-A344-4024-8B36-FC1AE78C363D}" type="presOf" srcId="{C42E75ED-A765-4239-9981-09C2D08D5BE7}" destId="{1DC85F8D-4889-4966-B500-464D0D6F6608}" srcOrd="0" destOrd="0" presId="urn:microsoft.com/office/officeart/2011/layout/HexagonRadial"/>
    <dgm:cxn modelId="{9CF5DFBD-DF93-487D-AF95-8F24BDAFA24C}" srcId="{7E739548-3248-4BAC-89BD-24CE26D36426}" destId="{F46FFBDD-5843-489E-9A23-043482FBC56C}" srcOrd="0" destOrd="0" parTransId="{AD4D4FBC-F7E9-4656-BD3E-D7612196C4FA}" sibTransId="{644DFD17-57E4-42C6-9789-3F69906D3039}"/>
    <dgm:cxn modelId="{628EF2B3-0C94-4176-9D19-88C20999A04A}" srcId="{F46FFBDD-5843-489E-9A23-043482FBC56C}" destId="{8C753A96-4AE7-493E-B21F-2C5AD86DB5BF}" srcOrd="3" destOrd="0" parTransId="{58869B00-1B4A-4363-A4AB-E3B212B05448}" sibTransId="{5045C4EF-8EC1-45B4-8726-48ADA16012E0}"/>
    <dgm:cxn modelId="{02C683D4-214D-436F-88A0-7F8809A4CD1D}" srcId="{F46FFBDD-5843-489E-9A23-043482FBC56C}" destId="{B8D721A1-D7C6-4153-8941-292F95447069}" srcOrd="0" destOrd="0" parTransId="{473AE33F-8C2D-47EC-A05B-40300E41048F}" sibTransId="{143DA84C-4063-427B-AF37-187E109C23B2}"/>
    <dgm:cxn modelId="{32B48779-F4BF-4E65-A161-84680EF276BF}" srcId="{F46FFBDD-5843-489E-9A23-043482FBC56C}" destId="{173A1C67-9CBC-4A53-A2F0-C50961F37CAC}" srcOrd="1" destOrd="0" parTransId="{9A28855D-3A65-4B3E-AA62-2BFCF5065FE2}" sibTransId="{D50AE822-2167-46FD-BE01-6A8A4FF299C8}"/>
    <dgm:cxn modelId="{FE632D5B-1AA8-4B57-9F99-138128111FF1}" type="presOf" srcId="{8C753A96-4AE7-493E-B21F-2C5AD86DB5BF}" destId="{0CF26798-7D2B-4F13-8FFD-C129585A1567}" srcOrd="0" destOrd="0" presId="urn:microsoft.com/office/officeart/2011/layout/HexagonRadial"/>
    <dgm:cxn modelId="{3AE996F4-1D76-4460-B384-9A263E0EED52}" type="presParOf" srcId="{2B41B844-1618-4525-9A13-DB1ACB1D3F0F}" destId="{B11C81D3-A735-4816-A40A-E7F26362AFEC}" srcOrd="0" destOrd="0" presId="urn:microsoft.com/office/officeart/2011/layout/HexagonRadial"/>
    <dgm:cxn modelId="{3220526F-8951-40AD-B92F-C9529ABE38DC}" type="presParOf" srcId="{2B41B844-1618-4525-9A13-DB1ACB1D3F0F}" destId="{D9E52458-F196-4C11-B9BE-F97FF534DE6B}" srcOrd="1" destOrd="0" presId="urn:microsoft.com/office/officeart/2011/layout/HexagonRadial"/>
    <dgm:cxn modelId="{7165BEF8-EFB0-41C2-971B-09C07F2AAEF2}" type="presParOf" srcId="{D9E52458-F196-4C11-B9BE-F97FF534DE6B}" destId="{3C749D21-4E72-4743-947B-D9635E683002}" srcOrd="0" destOrd="0" presId="urn:microsoft.com/office/officeart/2011/layout/HexagonRadial"/>
    <dgm:cxn modelId="{44DCEA1B-F8E4-491D-B092-FE0DB96E778D}" type="presParOf" srcId="{2B41B844-1618-4525-9A13-DB1ACB1D3F0F}" destId="{C1A4329E-53F0-4B61-B8E1-6250253FAFD7}" srcOrd="2" destOrd="0" presId="urn:microsoft.com/office/officeart/2011/layout/HexagonRadial"/>
    <dgm:cxn modelId="{C7E71E2C-7EB3-4C05-84CC-39D7E65BB675}" type="presParOf" srcId="{2B41B844-1618-4525-9A13-DB1ACB1D3F0F}" destId="{39732D89-DB84-4416-A4DF-450CDED0E2B8}" srcOrd="3" destOrd="0" presId="urn:microsoft.com/office/officeart/2011/layout/HexagonRadial"/>
    <dgm:cxn modelId="{A0F3A934-E0BD-4345-8E4E-720827C888A5}" type="presParOf" srcId="{39732D89-DB84-4416-A4DF-450CDED0E2B8}" destId="{70A6C3CB-8A9D-49D9-B420-8397E4FC53E1}" srcOrd="0" destOrd="0" presId="urn:microsoft.com/office/officeart/2011/layout/HexagonRadial"/>
    <dgm:cxn modelId="{2C9B097A-635A-4F5E-9BB5-69F170B0065C}" type="presParOf" srcId="{2B41B844-1618-4525-9A13-DB1ACB1D3F0F}" destId="{A94BC3EE-31DB-45A8-9E69-D1FF83C68772}" srcOrd="4" destOrd="0" presId="urn:microsoft.com/office/officeart/2011/layout/HexagonRadial"/>
    <dgm:cxn modelId="{C0163B2C-9A14-4F02-85C6-BFD69C7A7895}" type="presParOf" srcId="{2B41B844-1618-4525-9A13-DB1ACB1D3F0F}" destId="{FD5B45B3-3BEB-4537-9D06-E7FEFEB9BE39}" srcOrd="5" destOrd="0" presId="urn:microsoft.com/office/officeart/2011/layout/HexagonRadial"/>
    <dgm:cxn modelId="{28549939-708C-48E5-BD60-294A95BF1F4D}" type="presParOf" srcId="{FD5B45B3-3BEB-4537-9D06-E7FEFEB9BE39}" destId="{610FBA48-3B63-4A41-BEF2-27236BDAE7D0}" srcOrd="0" destOrd="0" presId="urn:microsoft.com/office/officeart/2011/layout/HexagonRadial"/>
    <dgm:cxn modelId="{86F64F7E-84C5-48A3-8E6B-2CAF2DB6B7DD}" type="presParOf" srcId="{2B41B844-1618-4525-9A13-DB1ACB1D3F0F}" destId="{1DC85F8D-4889-4966-B500-464D0D6F6608}" srcOrd="6" destOrd="0" presId="urn:microsoft.com/office/officeart/2011/layout/HexagonRadial"/>
    <dgm:cxn modelId="{27E87F9C-5AC2-4903-91DF-AE8C69DFB8AF}" type="presParOf" srcId="{2B41B844-1618-4525-9A13-DB1ACB1D3F0F}" destId="{1286026B-1D74-46DE-BE54-5148F4F01FB8}" srcOrd="7" destOrd="0" presId="urn:microsoft.com/office/officeart/2011/layout/HexagonRadial"/>
    <dgm:cxn modelId="{4D5A7F05-476C-491A-A6BB-CA7924D1A46B}" type="presParOf" srcId="{1286026B-1D74-46DE-BE54-5148F4F01FB8}" destId="{D8970F4F-28E4-4D71-8E12-245BC39ED647}" srcOrd="0" destOrd="0" presId="urn:microsoft.com/office/officeart/2011/layout/HexagonRadial"/>
    <dgm:cxn modelId="{6704E7F4-91A0-4E20-B306-C6D04B2F02A1}" type="presParOf" srcId="{2B41B844-1618-4525-9A13-DB1ACB1D3F0F}" destId="{0CF26798-7D2B-4F13-8FFD-C129585A1567}" srcOrd="8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739548-3248-4BAC-89BD-24CE26D36426}" type="doc">
      <dgm:prSet loTypeId="urn:microsoft.com/office/officeart/2011/layout/HexagonRadial" loCatId="officeon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46FFBDD-5843-489E-9A23-043482FBC56C}">
      <dgm:prSet phldrT="[Text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GB" b="1" dirty="0" smtClean="0">
              <a:solidFill>
                <a:schemeClr val="tx2"/>
              </a:solidFill>
            </a:rPr>
            <a:t>Home domain: </a:t>
          </a:r>
          <a:r>
            <a:rPr lang="en-GB" dirty="0" smtClean="0">
              <a:solidFill>
                <a:srgbClr val="FF0000"/>
              </a:solidFill>
            </a:rPr>
            <a:t>organising the day</a:t>
          </a:r>
          <a:endParaRPr lang="en-GB" dirty="0">
            <a:solidFill>
              <a:srgbClr val="FF0000"/>
            </a:solidFill>
          </a:endParaRPr>
        </a:p>
      </dgm:t>
    </dgm:pt>
    <dgm:pt modelId="{AD4D4FBC-F7E9-4656-BD3E-D7612196C4FA}" type="parTrans" cxnId="{9CF5DFBD-DF93-487D-AF95-8F24BDAFA24C}">
      <dgm:prSet/>
      <dgm:spPr/>
      <dgm:t>
        <a:bodyPr/>
        <a:lstStyle/>
        <a:p>
          <a:endParaRPr lang="en-GB"/>
        </a:p>
      </dgm:t>
    </dgm:pt>
    <dgm:pt modelId="{644DFD17-57E4-42C6-9789-3F69906D3039}" type="sibTrans" cxnId="{9CF5DFBD-DF93-487D-AF95-8F24BDAFA24C}">
      <dgm:prSet/>
      <dgm:spPr/>
      <dgm:t>
        <a:bodyPr/>
        <a:lstStyle/>
        <a:p>
          <a:endParaRPr lang="en-GB"/>
        </a:p>
      </dgm:t>
    </dgm:pt>
    <dgm:pt modelId="{B8D721A1-D7C6-4153-8941-292F95447069}">
      <dgm:prSet phldrT="[Text]"/>
      <dgm:spPr/>
      <dgm:t>
        <a:bodyPr/>
        <a:lstStyle/>
        <a:p>
          <a:r>
            <a:rPr lang="en-GB" b="1" dirty="0" smtClean="0">
              <a:solidFill>
                <a:schemeClr val="tx2"/>
              </a:solidFill>
            </a:rPr>
            <a:t>Alternative domain: </a:t>
          </a:r>
          <a:r>
            <a:rPr lang="en-GB" dirty="0" smtClean="0">
              <a:solidFill>
                <a:schemeClr val="bg1"/>
              </a:solidFill>
            </a:rPr>
            <a:t>support for learning</a:t>
          </a:r>
          <a:endParaRPr lang="en-GB" dirty="0">
            <a:solidFill>
              <a:schemeClr val="bg1"/>
            </a:solidFill>
          </a:endParaRPr>
        </a:p>
      </dgm:t>
    </dgm:pt>
    <dgm:pt modelId="{473AE33F-8C2D-47EC-A05B-40300E41048F}" type="parTrans" cxnId="{02C683D4-214D-436F-88A0-7F8809A4CD1D}">
      <dgm:prSet/>
      <dgm:spPr/>
      <dgm:t>
        <a:bodyPr/>
        <a:lstStyle/>
        <a:p>
          <a:endParaRPr lang="en-GB"/>
        </a:p>
      </dgm:t>
    </dgm:pt>
    <dgm:pt modelId="{143DA84C-4063-427B-AF37-187E109C23B2}" type="sibTrans" cxnId="{02C683D4-214D-436F-88A0-7F8809A4CD1D}">
      <dgm:prSet/>
      <dgm:spPr/>
      <dgm:t>
        <a:bodyPr/>
        <a:lstStyle/>
        <a:p>
          <a:endParaRPr lang="en-GB"/>
        </a:p>
      </dgm:t>
    </dgm:pt>
    <dgm:pt modelId="{173A1C67-9CBC-4A53-A2F0-C50961F37CAC}">
      <dgm:prSet phldrT="[Text]"/>
      <dgm:spPr/>
      <dgm:t>
        <a:bodyPr/>
        <a:lstStyle/>
        <a:p>
          <a:r>
            <a:rPr lang="en-GB" b="1" dirty="0" smtClean="0">
              <a:solidFill>
                <a:schemeClr val="tx2"/>
              </a:solidFill>
            </a:rPr>
            <a:t>Alternative domain: </a:t>
          </a:r>
          <a:r>
            <a:rPr lang="en-GB" dirty="0" smtClean="0"/>
            <a:t>parental involvement</a:t>
          </a:r>
          <a:endParaRPr lang="en-GB" dirty="0"/>
        </a:p>
      </dgm:t>
    </dgm:pt>
    <dgm:pt modelId="{9A28855D-3A65-4B3E-AA62-2BFCF5065FE2}" type="parTrans" cxnId="{32B48779-F4BF-4E65-A161-84680EF276BF}">
      <dgm:prSet/>
      <dgm:spPr/>
      <dgm:t>
        <a:bodyPr/>
        <a:lstStyle/>
        <a:p>
          <a:endParaRPr lang="en-GB"/>
        </a:p>
      </dgm:t>
    </dgm:pt>
    <dgm:pt modelId="{D50AE822-2167-46FD-BE01-6A8A4FF299C8}" type="sibTrans" cxnId="{32B48779-F4BF-4E65-A161-84680EF276BF}">
      <dgm:prSet/>
      <dgm:spPr/>
      <dgm:t>
        <a:bodyPr/>
        <a:lstStyle/>
        <a:p>
          <a:endParaRPr lang="en-GB"/>
        </a:p>
      </dgm:t>
    </dgm:pt>
    <dgm:pt modelId="{C42E75ED-A765-4239-9981-09C2D08D5BE7}">
      <dgm:prSet phldrT="[Text]"/>
      <dgm:spPr/>
      <dgm:t>
        <a:bodyPr/>
        <a:lstStyle/>
        <a:p>
          <a:r>
            <a:rPr lang="en-GB" b="1" dirty="0" smtClean="0">
              <a:solidFill>
                <a:schemeClr val="tx2"/>
              </a:solidFill>
            </a:rPr>
            <a:t>Alternative domain: </a:t>
          </a:r>
          <a:r>
            <a:rPr lang="en-GB" dirty="0" smtClean="0"/>
            <a:t>design</a:t>
          </a:r>
          <a:endParaRPr lang="en-GB" dirty="0"/>
        </a:p>
      </dgm:t>
    </dgm:pt>
    <dgm:pt modelId="{DF9A1FAE-B973-40E2-BC5A-F961722CDBE0}" type="parTrans" cxnId="{5D71F06F-C332-46BA-AFC1-ACD83DD45A4B}">
      <dgm:prSet/>
      <dgm:spPr/>
      <dgm:t>
        <a:bodyPr/>
        <a:lstStyle/>
        <a:p>
          <a:endParaRPr lang="en-GB"/>
        </a:p>
      </dgm:t>
    </dgm:pt>
    <dgm:pt modelId="{F6870ECF-A11B-4D59-BBE8-8BC710DE53A8}" type="sibTrans" cxnId="{5D71F06F-C332-46BA-AFC1-ACD83DD45A4B}">
      <dgm:prSet/>
      <dgm:spPr/>
      <dgm:t>
        <a:bodyPr/>
        <a:lstStyle/>
        <a:p>
          <a:endParaRPr lang="en-GB"/>
        </a:p>
      </dgm:t>
    </dgm:pt>
    <dgm:pt modelId="{8C753A96-4AE7-493E-B21F-2C5AD86DB5BF}">
      <dgm:prSet phldrT="[Text]"/>
      <dgm:spPr/>
      <dgm:t>
        <a:bodyPr/>
        <a:lstStyle/>
        <a:p>
          <a:r>
            <a:rPr lang="en-GB" b="1" dirty="0" smtClean="0">
              <a:solidFill>
                <a:schemeClr val="tx2"/>
              </a:solidFill>
            </a:rPr>
            <a:t>Alternative domain: </a:t>
          </a:r>
          <a:r>
            <a:rPr lang="en-GB" dirty="0" smtClean="0"/>
            <a:t>authority of the teacher</a:t>
          </a:r>
          <a:endParaRPr lang="en-GB" dirty="0"/>
        </a:p>
      </dgm:t>
    </dgm:pt>
    <dgm:pt modelId="{58869B00-1B4A-4363-A4AB-E3B212B05448}" type="parTrans" cxnId="{628EF2B3-0C94-4176-9D19-88C20999A04A}">
      <dgm:prSet/>
      <dgm:spPr/>
      <dgm:t>
        <a:bodyPr/>
        <a:lstStyle/>
        <a:p>
          <a:endParaRPr lang="en-GB"/>
        </a:p>
      </dgm:t>
    </dgm:pt>
    <dgm:pt modelId="{5045C4EF-8EC1-45B4-8726-48ADA16012E0}" type="sibTrans" cxnId="{628EF2B3-0C94-4176-9D19-88C20999A04A}">
      <dgm:prSet/>
      <dgm:spPr/>
      <dgm:t>
        <a:bodyPr/>
        <a:lstStyle/>
        <a:p>
          <a:endParaRPr lang="en-GB"/>
        </a:p>
      </dgm:t>
    </dgm:pt>
    <dgm:pt modelId="{2B41B844-1618-4525-9A13-DB1ACB1D3F0F}" type="pres">
      <dgm:prSet presAssocID="{7E739548-3248-4BAC-89BD-24CE26D36426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B11C81D3-A735-4816-A40A-E7F26362AFEC}" type="pres">
      <dgm:prSet presAssocID="{F46FFBDD-5843-489E-9A23-043482FBC56C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GB"/>
        </a:p>
      </dgm:t>
    </dgm:pt>
    <dgm:pt modelId="{D9E52458-F196-4C11-B9BE-F97FF534DE6B}" type="pres">
      <dgm:prSet presAssocID="{B8D721A1-D7C6-4153-8941-292F95447069}" presName="Accent1" presStyleCnt="0"/>
      <dgm:spPr/>
    </dgm:pt>
    <dgm:pt modelId="{3C749D21-4E72-4743-947B-D9635E683002}" type="pres">
      <dgm:prSet presAssocID="{B8D721A1-D7C6-4153-8941-292F95447069}" presName="Accent" presStyleLbl="bgShp" presStyleIdx="0" presStyleCnt="4"/>
      <dgm:spPr/>
    </dgm:pt>
    <dgm:pt modelId="{C1A4329E-53F0-4B61-B8E1-6250253FAFD7}" type="pres">
      <dgm:prSet presAssocID="{B8D721A1-D7C6-4153-8941-292F95447069}" presName="Chil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9732D89-DB84-4416-A4DF-450CDED0E2B8}" type="pres">
      <dgm:prSet presAssocID="{173A1C67-9CBC-4A53-A2F0-C50961F37CAC}" presName="Accent2" presStyleCnt="0"/>
      <dgm:spPr/>
    </dgm:pt>
    <dgm:pt modelId="{70A6C3CB-8A9D-49D9-B420-8397E4FC53E1}" type="pres">
      <dgm:prSet presAssocID="{173A1C67-9CBC-4A53-A2F0-C50961F37CAC}" presName="Accent" presStyleLbl="bgShp" presStyleIdx="1" presStyleCnt="4"/>
      <dgm:spPr/>
    </dgm:pt>
    <dgm:pt modelId="{A94BC3EE-31DB-45A8-9E69-D1FF83C68772}" type="pres">
      <dgm:prSet presAssocID="{173A1C67-9CBC-4A53-A2F0-C50961F37CAC}" presName="Chil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D5B45B3-3BEB-4537-9D06-E7FEFEB9BE39}" type="pres">
      <dgm:prSet presAssocID="{C42E75ED-A765-4239-9981-09C2D08D5BE7}" presName="Accent3" presStyleCnt="0"/>
      <dgm:spPr/>
    </dgm:pt>
    <dgm:pt modelId="{610FBA48-3B63-4A41-BEF2-27236BDAE7D0}" type="pres">
      <dgm:prSet presAssocID="{C42E75ED-A765-4239-9981-09C2D08D5BE7}" presName="Accent" presStyleLbl="bgShp" presStyleIdx="2" presStyleCnt="4"/>
      <dgm:spPr/>
    </dgm:pt>
    <dgm:pt modelId="{1DC85F8D-4889-4966-B500-464D0D6F6608}" type="pres">
      <dgm:prSet presAssocID="{C42E75ED-A765-4239-9981-09C2D08D5BE7}" presName="Chil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286026B-1D74-46DE-BE54-5148F4F01FB8}" type="pres">
      <dgm:prSet presAssocID="{8C753A96-4AE7-493E-B21F-2C5AD86DB5BF}" presName="Accent4" presStyleCnt="0"/>
      <dgm:spPr/>
    </dgm:pt>
    <dgm:pt modelId="{D8970F4F-28E4-4D71-8E12-245BC39ED647}" type="pres">
      <dgm:prSet presAssocID="{8C753A96-4AE7-493E-B21F-2C5AD86DB5BF}" presName="Accent" presStyleLbl="bgShp" presStyleIdx="3" presStyleCnt="4"/>
      <dgm:spPr/>
    </dgm:pt>
    <dgm:pt modelId="{0CF26798-7D2B-4F13-8FFD-C129585A1567}" type="pres">
      <dgm:prSet presAssocID="{8C753A96-4AE7-493E-B21F-2C5AD86DB5BF}" presName="Chil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D7AA421-3FCB-4826-AAAD-F780F868B300}" type="presOf" srcId="{F46FFBDD-5843-489E-9A23-043482FBC56C}" destId="{B11C81D3-A735-4816-A40A-E7F26362AFEC}" srcOrd="0" destOrd="0" presId="urn:microsoft.com/office/officeart/2011/layout/HexagonRadial"/>
    <dgm:cxn modelId="{5D71F06F-C332-46BA-AFC1-ACD83DD45A4B}" srcId="{F46FFBDD-5843-489E-9A23-043482FBC56C}" destId="{C42E75ED-A765-4239-9981-09C2D08D5BE7}" srcOrd="2" destOrd="0" parTransId="{DF9A1FAE-B973-40E2-BC5A-F961722CDBE0}" sibTransId="{F6870ECF-A11B-4D59-BBE8-8BC710DE53A8}"/>
    <dgm:cxn modelId="{2E272558-88A2-4E56-95EE-C7A1D2884757}" type="presOf" srcId="{B8D721A1-D7C6-4153-8941-292F95447069}" destId="{C1A4329E-53F0-4B61-B8E1-6250253FAFD7}" srcOrd="0" destOrd="0" presId="urn:microsoft.com/office/officeart/2011/layout/HexagonRadial"/>
    <dgm:cxn modelId="{FA28F6C1-92D5-4108-9F1E-72E69435B95F}" type="presOf" srcId="{173A1C67-9CBC-4A53-A2F0-C50961F37CAC}" destId="{A94BC3EE-31DB-45A8-9E69-D1FF83C68772}" srcOrd="0" destOrd="0" presId="urn:microsoft.com/office/officeart/2011/layout/HexagonRadial"/>
    <dgm:cxn modelId="{FCE7D5CC-3380-4728-94DD-42AF762D45F9}" type="presOf" srcId="{8C753A96-4AE7-493E-B21F-2C5AD86DB5BF}" destId="{0CF26798-7D2B-4F13-8FFD-C129585A1567}" srcOrd="0" destOrd="0" presId="urn:microsoft.com/office/officeart/2011/layout/HexagonRadial"/>
    <dgm:cxn modelId="{628EF2B3-0C94-4176-9D19-88C20999A04A}" srcId="{F46FFBDD-5843-489E-9A23-043482FBC56C}" destId="{8C753A96-4AE7-493E-B21F-2C5AD86DB5BF}" srcOrd="3" destOrd="0" parTransId="{58869B00-1B4A-4363-A4AB-E3B212B05448}" sibTransId="{5045C4EF-8EC1-45B4-8726-48ADA16012E0}"/>
    <dgm:cxn modelId="{32B48779-F4BF-4E65-A161-84680EF276BF}" srcId="{F46FFBDD-5843-489E-9A23-043482FBC56C}" destId="{173A1C67-9CBC-4A53-A2F0-C50961F37CAC}" srcOrd="1" destOrd="0" parTransId="{9A28855D-3A65-4B3E-AA62-2BFCF5065FE2}" sibTransId="{D50AE822-2167-46FD-BE01-6A8A4FF299C8}"/>
    <dgm:cxn modelId="{2ED2F456-1E4F-4AD9-AA5A-EC9AE51C147D}" type="presOf" srcId="{7E739548-3248-4BAC-89BD-24CE26D36426}" destId="{2B41B844-1618-4525-9A13-DB1ACB1D3F0F}" srcOrd="0" destOrd="0" presId="urn:microsoft.com/office/officeart/2011/layout/HexagonRadial"/>
    <dgm:cxn modelId="{02C683D4-214D-436F-88A0-7F8809A4CD1D}" srcId="{F46FFBDD-5843-489E-9A23-043482FBC56C}" destId="{B8D721A1-D7C6-4153-8941-292F95447069}" srcOrd="0" destOrd="0" parTransId="{473AE33F-8C2D-47EC-A05B-40300E41048F}" sibTransId="{143DA84C-4063-427B-AF37-187E109C23B2}"/>
    <dgm:cxn modelId="{9CF5DFBD-DF93-487D-AF95-8F24BDAFA24C}" srcId="{7E739548-3248-4BAC-89BD-24CE26D36426}" destId="{F46FFBDD-5843-489E-9A23-043482FBC56C}" srcOrd="0" destOrd="0" parTransId="{AD4D4FBC-F7E9-4656-BD3E-D7612196C4FA}" sibTransId="{644DFD17-57E4-42C6-9789-3F69906D3039}"/>
    <dgm:cxn modelId="{4B653C48-77C9-4137-BC5F-7CEB1F00ACDE}" type="presOf" srcId="{C42E75ED-A765-4239-9981-09C2D08D5BE7}" destId="{1DC85F8D-4889-4966-B500-464D0D6F6608}" srcOrd="0" destOrd="0" presId="urn:microsoft.com/office/officeart/2011/layout/HexagonRadial"/>
    <dgm:cxn modelId="{06D417D1-AFA8-4121-82CC-81111BFFB419}" type="presParOf" srcId="{2B41B844-1618-4525-9A13-DB1ACB1D3F0F}" destId="{B11C81D3-A735-4816-A40A-E7F26362AFEC}" srcOrd="0" destOrd="0" presId="urn:microsoft.com/office/officeart/2011/layout/HexagonRadial"/>
    <dgm:cxn modelId="{BC680919-B705-442F-8B26-110C12B17E91}" type="presParOf" srcId="{2B41B844-1618-4525-9A13-DB1ACB1D3F0F}" destId="{D9E52458-F196-4C11-B9BE-F97FF534DE6B}" srcOrd="1" destOrd="0" presId="urn:microsoft.com/office/officeart/2011/layout/HexagonRadial"/>
    <dgm:cxn modelId="{29A9215D-27FC-481C-9D38-00E515B14273}" type="presParOf" srcId="{D9E52458-F196-4C11-B9BE-F97FF534DE6B}" destId="{3C749D21-4E72-4743-947B-D9635E683002}" srcOrd="0" destOrd="0" presId="urn:microsoft.com/office/officeart/2011/layout/HexagonRadial"/>
    <dgm:cxn modelId="{0F7B42F2-45F0-4DF5-8626-81DB7B2B8CE7}" type="presParOf" srcId="{2B41B844-1618-4525-9A13-DB1ACB1D3F0F}" destId="{C1A4329E-53F0-4B61-B8E1-6250253FAFD7}" srcOrd="2" destOrd="0" presId="urn:microsoft.com/office/officeart/2011/layout/HexagonRadial"/>
    <dgm:cxn modelId="{960C2092-0F08-4208-9436-CDBCDF64FBDF}" type="presParOf" srcId="{2B41B844-1618-4525-9A13-DB1ACB1D3F0F}" destId="{39732D89-DB84-4416-A4DF-450CDED0E2B8}" srcOrd="3" destOrd="0" presId="urn:microsoft.com/office/officeart/2011/layout/HexagonRadial"/>
    <dgm:cxn modelId="{8419F1EC-C0B7-4B37-9BFE-5C8BBEE60B62}" type="presParOf" srcId="{39732D89-DB84-4416-A4DF-450CDED0E2B8}" destId="{70A6C3CB-8A9D-49D9-B420-8397E4FC53E1}" srcOrd="0" destOrd="0" presId="urn:microsoft.com/office/officeart/2011/layout/HexagonRadial"/>
    <dgm:cxn modelId="{200959CD-B2AD-4922-B612-2A0B831D1DC1}" type="presParOf" srcId="{2B41B844-1618-4525-9A13-DB1ACB1D3F0F}" destId="{A94BC3EE-31DB-45A8-9E69-D1FF83C68772}" srcOrd="4" destOrd="0" presId="urn:microsoft.com/office/officeart/2011/layout/HexagonRadial"/>
    <dgm:cxn modelId="{B65BCF34-35B4-436D-8C7C-956FB41E9F7C}" type="presParOf" srcId="{2B41B844-1618-4525-9A13-DB1ACB1D3F0F}" destId="{FD5B45B3-3BEB-4537-9D06-E7FEFEB9BE39}" srcOrd="5" destOrd="0" presId="urn:microsoft.com/office/officeart/2011/layout/HexagonRadial"/>
    <dgm:cxn modelId="{F2C2EFC5-E325-4A50-AF2D-691D01C2EB47}" type="presParOf" srcId="{FD5B45B3-3BEB-4537-9D06-E7FEFEB9BE39}" destId="{610FBA48-3B63-4A41-BEF2-27236BDAE7D0}" srcOrd="0" destOrd="0" presId="urn:microsoft.com/office/officeart/2011/layout/HexagonRadial"/>
    <dgm:cxn modelId="{B787F5BA-A0E4-41E9-BB2C-4AD11BCA9230}" type="presParOf" srcId="{2B41B844-1618-4525-9A13-DB1ACB1D3F0F}" destId="{1DC85F8D-4889-4966-B500-464D0D6F6608}" srcOrd="6" destOrd="0" presId="urn:microsoft.com/office/officeart/2011/layout/HexagonRadial"/>
    <dgm:cxn modelId="{97C16D10-8A37-4638-86AB-8541D7637E8F}" type="presParOf" srcId="{2B41B844-1618-4525-9A13-DB1ACB1D3F0F}" destId="{1286026B-1D74-46DE-BE54-5148F4F01FB8}" srcOrd="7" destOrd="0" presId="urn:microsoft.com/office/officeart/2011/layout/HexagonRadial"/>
    <dgm:cxn modelId="{6732F36E-6753-485B-BC0B-2658AB8B9A09}" type="presParOf" srcId="{1286026B-1D74-46DE-BE54-5148F4F01FB8}" destId="{D8970F4F-28E4-4D71-8E12-245BC39ED647}" srcOrd="0" destOrd="0" presId="urn:microsoft.com/office/officeart/2011/layout/HexagonRadial"/>
    <dgm:cxn modelId="{89C3B75E-A49E-459F-B43A-4DCED203D114}" type="presParOf" srcId="{2B41B844-1618-4525-9A13-DB1ACB1D3F0F}" destId="{0CF26798-7D2B-4F13-8FFD-C129585A1567}" srcOrd="8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5BDCB-7E2E-45A3-984B-C852F1698013}" type="datetimeFigureOut">
              <a:rPr lang="en-GB" smtClean="0"/>
              <a:t>26/06/2015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C3FAD0-A0B9-476B-A804-15CBB3DC4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378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smtClean="0"/>
              <a:t>1/ I didn’t notice the coats and bags until these were pointed out to me</a:t>
            </a:r>
          </a:p>
          <a:p>
            <a:pPr eaLnBrk="1" hangingPunct="1">
              <a:spcBef>
                <a:spcPct val="0"/>
              </a:spcBef>
            </a:pPr>
            <a:r>
              <a:rPr lang="en-GB" smtClean="0"/>
              <a:t>2/ The student teacher was unaware of the pictorial timeline/timetable. When attention was focused on it she explained, not very convincingly, that there was no room at the front of the class so it had to go there!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F2FD8F9-0C0E-4E6D-BF2C-A61DDD09B95C}" type="slidenum">
              <a:rPr lang="en-GB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GB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 smtClean="0"/>
              <a:t> - Size of timeline may suggest the rigidity of the organisation of the day  and the power of the teacher when changing what happens</a:t>
            </a:r>
          </a:p>
          <a:p>
            <a:r>
              <a:rPr lang="en-GB" sz="1200" dirty="0" smtClean="0"/>
              <a:t>during the day</a:t>
            </a:r>
          </a:p>
          <a:p>
            <a:r>
              <a:rPr lang="en-GB" sz="1200" dirty="0" smtClean="0"/>
              <a:t> - The nature of the images may suggest: the character  of the activity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0AD517-88A8-41A0-A3B8-634B6B6563EC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266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NB</a:t>
            </a:r>
            <a:r>
              <a:rPr lang="en-GB" baseline="0" dirty="0" smtClean="0"/>
              <a:t>: constructivist perspective on classroom displays as resources </a:t>
            </a:r>
            <a:r>
              <a:rPr lang="en-GB" baseline="0" smtClean="0"/>
              <a:t>for learning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0AD517-88A8-41A0-A3B8-634B6B6563EC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357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CF7AF-7610-4C18-9E18-55ACC2BBF17A}" type="datetimeFigureOut">
              <a:rPr lang="en-GB" smtClean="0"/>
              <a:t>26/06/2015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A25D-DC78-4F92-9B82-2E24EA26BB6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CF7AF-7610-4C18-9E18-55ACC2BBF17A}" type="datetimeFigureOut">
              <a:rPr lang="en-GB" smtClean="0"/>
              <a:t>26/06/2015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A25D-DC78-4F92-9B82-2E24EA26BB6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CF7AF-7610-4C18-9E18-55ACC2BBF17A}" type="datetimeFigureOut">
              <a:rPr lang="en-GB" smtClean="0"/>
              <a:t>26/06/2015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A25D-DC78-4F92-9B82-2E24EA26BB6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CF7AF-7610-4C18-9E18-55ACC2BBF17A}" type="datetimeFigureOut">
              <a:rPr lang="en-GB" smtClean="0"/>
              <a:t>26/06/2015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A25D-DC78-4F92-9B82-2E24EA26BB6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CF7AF-7610-4C18-9E18-55ACC2BBF17A}" type="datetimeFigureOut">
              <a:rPr lang="en-GB" smtClean="0"/>
              <a:t>26/06/2015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A25D-DC78-4F92-9B82-2E24EA26BB6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CF7AF-7610-4C18-9E18-55ACC2BBF17A}" type="datetimeFigureOut">
              <a:rPr lang="en-GB" smtClean="0"/>
              <a:t>26/06/2015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A25D-DC78-4F92-9B82-2E24EA26BB6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CF7AF-7610-4C18-9E18-55ACC2BBF17A}" type="datetimeFigureOut">
              <a:rPr lang="en-GB" smtClean="0"/>
              <a:t>26/06/2015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A25D-DC78-4F92-9B82-2E24EA26BB6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CF7AF-7610-4C18-9E18-55ACC2BBF17A}" type="datetimeFigureOut">
              <a:rPr lang="en-GB" smtClean="0"/>
              <a:t>26/06/2015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A25D-DC78-4F92-9B82-2E24EA26BB6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CF7AF-7610-4C18-9E18-55ACC2BBF17A}" type="datetimeFigureOut">
              <a:rPr lang="en-GB" smtClean="0"/>
              <a:t>26/06/2015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A25D-DC78-4F92-9B82-2E24EA26BB6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CF7AF-7610-4C18-9E18-55ACC2BBF17A}" type="datetimeFigureOut">
              <a:rPr lang="en-GB" smtClean="0"/>
              <a:t>26/06/2015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A25D-DC78-4F92-9B82-2E24EA26BB6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CF7AF-7610-4C18-9E18-55ACC2BBF17A}" type="datetimeFigureOut">
              <a:rPr lang="en-GB" smtClean="0"/>
              <a:t>26/06/2015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A25D-DC78-4F92-9B82-2E24EA26BB6B}" type="slidenum">
              <a:rPr lang="en-GB" smtClean="0"/>
              <a:t>‹#›</a:t>
            </a:fld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802CF7AF-7610-4C18-9E18-55ACC2BBF17A}" type="datetimeFigureOut">
              <a:rPr lang="en-GB" smtClean="0"/>
              <a:t>26/06/2015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536FA25D-DC78-4F92-9B82-2E24EA26BB6B}" type="slidenum">
              <a:rPr lang="en-GB" smtClean="0"/>
              <a:t>‹#›</a:t>
            </a:fld>
            <a:endParaRPr lang="en-GB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yle.org/eyle_virtualtour/eyle_virtualtour_home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The Creative Analytic Paradigm: raising the insignificant details of experience to significance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05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imetable1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548680"/>
            <a:ext cx="3642821" cy="285559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85532" y="381725"/>
            <a:ext cx="7649851" cy="594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Possible meanings:</a:t>
            </a:r>
          </a:p>
          <a:p>
            <a:endParaRPr lang="en-GB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 smtClean="0"/>
              <a:t>Reminder </a:t>
            </a:r>
          </a:p>
          <a:p>
            <a:endParaRPr lang="en-GB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 smtClean="0"/>
              <a:t>Independence</a:t>
            </a:r>
          </a:p>
          <a:p>
            <a:endParaRPr lang="en-GB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 smtClean="0"/>
              <a:t>Teacher’s authority </a:t>
            </a:r>
          </a:p>
          <a:p>
            <a:endParaRPr lang="en-GB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 smtClean="0"/>
              <a:t>Communication </a:t>
            </a:r>
            <a:r>
              <a:rPr lang="en-GB" sz="2000" dirty="0"/>
              <a:t>with parents</a:t>
            </a:r>
          </a:p>
          <a:p>
            <a:endParaRPr lang="en-GB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 smtClean="0"/>
              <a:t>Timetable design –</a:t>
            </a:r>
          </a:p>
          <a:p>
            <a:r>
              <a:rPr lang="en-GB" sz="2000" dirty="0" smtClean="0"/>
              <a:t>        e.g. size and </a:t>
            </a:r>
          </a:p>
          <a:p>
            <a:r>
              <a:rPr lang="en-GB" sz="2000" dirty="0"/>
              <a:t> </a:t>
            </a:r>
            <a:r>
              <a:rPr lang="en-GB" sz="2000" dirty="0" smtClean="0"/>
              <a:t>            nature of the images</a:t>
            </a:r>
          </a:p>
          <a:p>
            <a:endParaRPr lang="en-GB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 smtClean="0"/>
              <a:t>Learning support –</a:t>
            </a:r>
          </a:p>
          <a:p>
            <a:r>
              <a:rPr lang="en-GB" sz="2000" dirty="0" smtClean="0"/>
              <a:t>       e.g. if relocated to maths area</a:t>
            </a:r>
          </a:p>
          <a:p>
            <a:endParaRPr lang="en-GB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 smtClean="0"/>
              <a:t>‘to do’ list / message board within </a:t>
            </a:r>
            <a:r>
              <a:rPr lang="en-GB" sz="2000" dirty="0" err="1" smtClean="0"/>
              <a:t>HighScope</a:t>
            </a:r>
            <a:r>
              <a:rPr lang="en-GB" sz="2000" dirty="0" smtClean="0"/>
              <a:t> approach</a:t>
            </a:r>
            <a:endParaRPr lang="en-GB" sz="2000" dirty="0"/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74894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435280" cy="570392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Applying the GDA model</a:t>
            </a:r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694186850"/>
              </p:ext>
            </p:extLst>
          </p:nvPr>
        </p:nvGraphicFramePr>
        <p:xfrm>
          <a:off x="4408062" y="908720"/>
          <a:ext cx="4117981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11560" y="1052736"/>
            <a:ext cx="4320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tx2"/>
                </a:solidFill>
              </a:rPr>
              <a:t>Alternative domains </a:t>
            </a:r>
            <a:r>
              <a:rPr lang="en-GB" sz="2400" dirty="0" smtClean="0"/>
              <a:t>relate to fluency and flexibility – possible meanings</a:t>
            </a:r>
            <a:endParaRPr lang="en-GB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82760" y="3068960"/>
            <a:ext cx="3816424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tx2"/>
                </a:solidFill>
              </a:rPr>
              <a:t>‘Turning towards’: </a:t>
            </a:r>
            <a:r>
              <a:rPr lang="en-GB" sz="2400" dirty="0" smtClean="0"/>
              <a:t>children leave their book bags in the reading area and incidentally get reminded of how the day is structured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75445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125113" cy="924475"/>
          </a:xfrm>
        </p:spPr>
        <p:txBody>
          <a:bodyPr/>
          <a:lstStyle/>
          <a:p>
            <a:r>
              <a:rPr lang="en-GB" dirty="0" smtClean="0"/>
              <a:t>‘Turning away’ from the timeline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807361"/>
            <a:ext cx="7704856" cy="4051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dirty="0"/>
              <a:t>Consideration of different pedagogical approaches e.g.</a:t>
            </a:r>
          </a:p>
          <a:p>
            <a:endParaRPr lang="en-GB" sz="2000" b="1" dirty="0"/>
          </a:p>
          <a:p>
            <a:pPr lvl="1"/>
            <a:r>
              <a:rPr lang="en-GB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Displayed timeline: </a:t>
            </a:r>
            <a:r>
              <a:rPr lang="en-GB" sz="2400" dirty="0" smtClean="0"/>
              <a:t>‘</a:t>
            </a:r>
            <a:r>
              <a:rPr lang="en-GB" sz="2400" dirty="0"/>
              <a:t>Reggio Emilia’ approach – Classroom as the third </a:t>
            </a:r>
            <a:r>
              <a:rPr lang="en-GB" sz="2400" dirty="0" smtClean="0"/>
              <a:t>teacher</a:t>
            </a:r>
          </a:p>
          <a:p>
            <a:pPr marL="457200" lvl="1" indent="0">
              <a:buNone/>
            </a:pPr>
            <a:endParaRPr lang="en-GB" sz="100" dirty="0" smtClean="0"/>
          </a:p>
          <a:p>
            <a:pPr lvl="1"/>
            <a:r>
              <a:rPr lang="en-GB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No timeline: </a:t>
            </a:r>
            <a:r>
              <a:rPr lang="en-GB" sz="2400" dirty="0" smtClean="0"/>
              <a:t>‘</a:t>
            </a:r>
            <a:r>
              <a:rPr lang="en-GB" sz="2400" dirty="0"/>
              <a:t>Montessori’ approach – Natural </a:t>
            </a:r>
            <a:r>
              <a:rPr lang="en-GB" sz="2400" dirty="0" smtClean="0"/>
              <a:t>biorhythms</a:t>
            </a:r>
            <a:r>
              <a:rPr lang="en-GB" sz="2400" dirty="0"/>
              <a:t> </a:t>
            </a:r>
            <a:r>
              <a:rPr lang="en-GB" sz="2400" dirty="0" smtClean="0"/>
              <a:t>of the child</a:t>
            </a:r>
          </a:p>
          <a:p>
            <a:pPr marL="457200" lvl="1" indent="0">
              <a:buNone/>
            </a:pPr>
            <a:endParaRPr lang="en-GB" sz="100" dirty="0" smtClean="0"/>
          </a:p>
          <a:p>
            <a:pPr lvl="1"/>
            <a:r>
              <a:rPr lang="en-GB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Active timeline: </a:t>
            </a:r>
            <a:r>
              <a:rPr lang="en-GB" sz="2400" dirty="0" err="1"/>
              <a:t>HighScope</a:t>
            </a:r>
            <a:r>
              <a:rPr lang="en-GB" sz="2400" dirty="0"/>
              <a:t> approach </a:t>
            </a:r>
            <a:r>
              <a:rPr lang="en-GB" sz="2400" dirty="0" smtClean="0"/>
              <a:t>– active </a:t>
            </a:r>
            <a:r>
              <a:rPr lang="en-GB" sz="2400" dirty="0"/>
              <a:t>‘plan, do review</a:t>
            </a:r>
            <a:r>
              <a:rPr lang="en-GB" sz="2400" dirty="0" smtClean="0"/>
              <a:t>’: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7340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4247236"/>
              </p:ext>
            </p:extLst>
          </p:nvPr>
        </p:nvGraphicFramePr>
        <p:xfrm>
          <a:off x="337001" y="1698167"/>
          <a:ext cx="3152306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ight Arrow 4"/>
          <p:cNvSpPr/>
          <p:nvPr/>
        </p:nvSpPr>
        <p:spPr>
          <a:xfrm>
            <a:off x="545162" y="629167"/>
            <a:ext cx="2653077" cy="351561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51521" y="194291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‘Turning away’</a:t>
            </a:r>
            <a:endParaRPr lang="en-GB" sz="28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91880" y="205448"/>
            <a:ext cx="5467384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Classroom as the third teacher: ‘Reggio Emilia’ approach – </a:t>
            </a:r>
            <a:r>
              <a:rPr lang="en-GB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displayed timeline</a:t>
            </a:r>
          </a:p>
          <a:p>
            <a:endParaRPr lang="en-GB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sz="2000" dirty="0" smtClean="0"/>
              <a:t>Broadening the concept of reading or learning mathematical concepts</a:t>
            </a:r>
          </a:p>
          <a:p>
            <a:endParaRPr lang="en-GB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sz="2000" dirty="0"/>
              <a:t>Discourse of parental involvement relates to </a:t>
            </a:r>
            <a:r>
              <a:rPr lang="en-GB" sz="2000" b="1" dirty="0" err="1"/>
              <a:t>Laclau</a:t>
            </a:r>
            <a:r>
              <a:rPr lang="en-GB" sz="2000" b="1" dirty="0"/>
              <a:t> &amp; </a:t>
            </a:r>
            <a:r>
              <a:rPr lang="en-GB" sz="2000" b="1" dirty="0" err="1"/>
              <a:t>Mouffe</a:t>
            </a:r>
            <a:r>
              <a:rPr lang="en-GB" sz="2000" b="1" dirty="0"/>
              <a:t> </a:t>
            </a:r>
            <a:r>
              <a:rPr lang="en-GB" sz="2000" dirty="0"/>
              <a:t>(hegemony/antagonism</a:t>
            </a:r>
            <a:r>
              <a:rPr lang="en-GB" sz="2000" dirty="0" smtClean="0"/>
              <a:t>)</a:t>
            </a:r>
          </a:p>
          <a:p>
            <a:endParaRPr lang="en-GB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sz="2000" dirty="0" smtClean="0"/>
              <a:t>Self </a:t>
            </a:r>
            <a:r>
              <a:rPr lang="en-GB" sz="2000" dirty="0"/>
              <a:t>regulation/… </a:t>
            </a:r>
            <a:r>
              <a:rPr lang="en-GB" sz="2000" dirty="0" smtClean="0"/>
              <a:t>relates </a:t>
            </a:r>
            <a:r>
              <a:rPr lang="en-GB" sz="2000" dirty="0"/>
              <a:t>to </a:t>
            </a:r>
            <a:r>
              <a:rPr lang="en-GB" sz="2400" b="1" dirty="0"/>
              <a:t>Foucault</a:t>
            </a:r>
            <a:r>
              <a:rPr lang="en-GB" sz="2000" dirty="0"/>
              <a:t> </a:t>
            </a:r>
            <a:r>
              <a:rPr lang="en-GB" sz="2000" dirty="0" smtClean="0"/>
              <a:t>(</a:t>
            </a:r>
            <a:r>
              <a:rPr lang="en-GB" sz="2000" dirty="0"/>
              <a:t>Insidious </a:t>
            </a:r>
            <a:r>
              <a:rPr lang="en-GB" sz="2000" dirty="0" smtClean="0"/>
              <a:t>disciplinary technologies)</a:t>
            </a:r>
          </a:p>
          <a:p>
            <a:endParaRPr lang="en-GB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sz="2000" dirty="0"/>
              <a:t>Independence/…interdependence - relates to discourse of quality re. </a:t>
            </a:r>
            <a:r>
              <a:rPr lang="en-GB" sz="2000" dirty="0" smtClean="0"/>
              <a:t>cultural values</a:t>
            </a:r>
            <a:endParaRPr lang="en-GB" sz="2000" dirty="0"/>
          </a:p>
          <a:p>
            <a:endParaRPr lang="en-GB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sz="2000" dirty="0" smtClean="0"/>
              <a:t>Structure</a:t>
            </a:r>
            <a:r>
              <a:rPr lang="en-GB" sz="2000" dirty="0"/>
              <a:t>/… independence/… relate to </a:t>
            </a:r>
            <a:r>
              <a:rPr lang="en-GB" sz="2000" b="1" dirty="0"/>
              <a:t>Derrida</a:t>
            </a:r>
            <a:r>
              <a:rPr lang="en-GB" sz="2000" dirty="0"/>
              <a:t> (binary analysis</a:t>
            </a:r>
            <a:r>
              <a:rPr lang="en-GB" sz="2000" dirty="0" smtClean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838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914501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500" dirty="0" smtClean="0"/>
              <a:t>   In contrast to this elaborating interpretation…</a:t>
            </a:r>
          </a:p>
          <a:p>
            <a:pPr marL="0" indent="0">
              <a:buNone/>
            </a:pPr>
            <a:endParaRPr lang="en-GB" sz="3500" dirty="0" smtClean="0"/>
          </a:p>
          <a:p>
            <a:pPr lvl="1"/>
            <a:r>
              <a:rPr lang="en-GB" sz="3400" dirty="0" smtClean="0"/>
              <a:t> </a:t>
            </a:r>
            <a:r>
              <a:rPr lang="en-GB" sz="2400" dirty="0" smtClean="0"/>
              <a:t>the teacher’s actual intention was to locate </a:t>
            </a:r>
            <a:r>
              <a:rPr lang="en-GB" sz="2400" dirty="0"/>
              <a:t>the </a:t>
            </a:r>
            <a:r>
              <a:rPr lang="en-GB" sz="2400" dirty="0" smtClean="0"/>
              <a:t>timetable in order </a:t>
            </a:r>
            <a:r>
              <a:rPr lang="en-GB" sz="2400" dirty="0"/>
              <a:t>to support the </a:t>
            </a:r>
            <a:r>
              <a:rPr lang="en-GB" sz="2400" dirty="0" smtClean="0"/>
              <a:t>Asperger’s </a:t>
            </a:r>
            <a:r>
              <a:rPr lang="en-GB" sz="2400" dirty="0"/>
              <a:t>Syndrome child in her class</a:t>
            </a:r>
            <a:r>
              <a:rPr lang="en-GB" sz="2400" dirty="0" smtClean="0"/>
              <a:t>.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48362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If you would like to help develop the project please contact me at: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807361"/>
            <a:ext cx="7125112" cy="4051437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a</a:t>
            </a:r>
            <a:r>
              <a:rPr lang="en-GB" sz="4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.barnett@worc.ac.uk</a:t>
            </a:r>
            <a:endParaRPr lang="en-GB" sz="40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87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548680"/>
            <a:ext cx="7776864" cy="4339469"/>
          </a:xfrm>
        </p:spPr>
        <p:txBody>
          <a:bodyPr/>
          <a:lstStyle/>
          <a:p>
            <a:r>
              <a:rPr lang="en-GB" dirty="0" err="1"/>
              <a:t>Hognestad</a:t>
            </a:r>
            <a:r>
              <a:rPr lang="en-GB" dirty="0"/>
              <a:t> &amp; </a:t>
            </a:r>
            <a:r>
              <a:rPr lang="en-GB" dirty="0" err="1"/>
              <a:t>Boe</a:t>
            </a:r>
            <a:r>
              <a:rPr lang="en-GB" dirty="0"/>
              <a:t> (2012) </a:t>
            </a:r>
            <a:r>
              <a:rPr lang="en-GB" dirty="0" smtClean="0"/>
              <a:t>referred to </a:t>
            </a:r>
            <a:r>
              <a:rPr lang="en-GB" dirty="0"/>
              <a:t>‘onto-epistemological </a:t>
            </a:r>
            <a:r>
              <a:rPr lang="en-GB" dirty="0" smtClean="0"/>
              <a:t>thinking’ when drawing </a:t>
            </a:r>
            <a:r>
              <a:rPr lang="en-GB" dirty="0"/>
              <a:t>on the </a:t>
            </a:r>
            <a:r>
              <a:rPr lang="en-GB" dirty="0" err="1"/>
              <a:t>Deleuzian</a:t>
            </a:r>
            <a:r>
              <a:rPr lang="en-GB" dirty="0"/>
              <a:t> concept of diffraction within the context of the kindergarten as a physical </a:t>
            </a:r>
            <a:r>
              <a:rPr lang="en-GB" dirty="0" smtClean="0"/>
              <a:t>setting. They emphasised the view </a:t>
            </a:r>
            <a:r>
              <a:rPr lang="en-GB" dirty="0"/>
              <a:t>of </a:t>
            </a:r>
            <a:r>
              <a:rPr lang="en-GB" dirty="0" err="1"/>
              <a:t>Hultman</a:t>
            </a:r>
            <a:r>
              <a:rPr lang="en-GB" dirty="0"/>
              <a:t> &amp; Lenz Taguchi (2010) that,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“A diffractive ‘reading’ is [thus] not a reading of a photograph as in taken-for-granted understanding, </a:t>
            </a:r>
            <a:r>
              <a:rPr lang="en-GB" sz="2800" i="1" dirty="0">
                <a:latin typeface="Times New Roman" pitchFamily="18" charset="0"/>
                <a:cs typeface="Times New Roman" pitchFamily="18" charset="0"/>
              </a:rPr>
              <a:t>but a reading with the photograph in your encounter with it. In this event something new is created with the data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(p. 537 emphasis added)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568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404664"/>
            <a:ext cx="6048672" cy="924475"/>
          </a:xfrm>
        </p:spPr>
        <p:txBody>
          <a:bodyPr/>
          <a:lstStyle/>
          <a:p>
            <a:r>
              <a:rPr lang="en-GB" dirty="0" smtClean="0"/>
              <a:t>Creative analytic paradigm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556793"/>
            <a:ext cx="7306971" cy="3672408"/>
          </a:xfrm>
        </p:spPr>
        <p:txBody>
          <a:bodyPr>
            <a:normAutofit/>
          </a:bodyPr>
          <a:lstStyle/>
          <a:p>
            <a:r>
              <a:rPr lang="en-GB" sz="2400" dirty="0" smtClean="0"/>
              <a:t>the </a:t>
            </a:r>
            <a:r>
              <a:rPr lang="en-GB" sz="2400" dirty="0"/>
              <a:t>evocative objects model involves developing a state of </a:t>
            </a:r>
            <a:r>
              <a:rPr lang="en-GB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being-in-relation-to</a:t>
            </a:r>
            <a:r>
              <a:rPr lang="en-GB" sz="2400" dirty="0"/>
              <a:t> the object that is both 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generative</a:t>
            </a:r>
            <a:r>
              <a:rPr lang="en-GB" sz="2400" dirty="0"/>
              <a:t> and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divergent</a:t>
            </a:r>
            <a:r>
              <a:rPr lang="en-GB" sz="2400" dirty="0" smtClean="0"/>
              <a:t> </a:t>
            </a:r>
          </a:p>
          <a:p>
            <a:endParaRPr lang="en-GB" sz="2400" dirty="0" smtClean="0"/>
          </a:p>
          <a:p>
            <a:r>
              <a:rPr lang="en-GB" sz="2400" dirty="0" smtClean="0"/>
              <a:t>a serendipitous </a:t>
            </a:r>
            <a:r>
              <a:rPr lang="en-GB" sz="2400" dirty="0"/>
              <a:t>background activity rather than an exhaustive systematic active interrogation and extraction of </a:t>
            </a:r>
            <a:r>
              <a:rPr lang="en-GB" sz="2400" dirty="0" smtClean="0"/>
              <a:t>meaning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51978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Imaginative additive process of generating alternative speculative reflections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76872"/>
            <a:ext cx="8031491" cy="4051437"/>
          </a:xfrm>
        </p:spPr>
        <p:txBody>
          <a:bodyPr>
            <a:normAutofit/>
          </a:bodyPr>
          <a:lstStyle/>
          <a:p>
            <a:r>
              <a:rPr lang="en-GB" sz="2000" dirty="0"/>
              <a:t>Guilford, J. P. (1973) Traits of Creativity. In Vernon, P</a:t>
            </a:r>
            <a:r>
              <a:rPr lang="en-GB" sz="2000" dirty="0" smtClean="0"/>
              <a:t>. </a:t>
            </a:r>
            <a:r>
              <a:rPr lang="en-GB" sz="2000" dirty="0"/>
              <a:t>(Ed.) </a:t>
            </a:r>
            <a:r>
              <a:rPr lang="en-GB" sz="2000" i="1" dirty="0"/>
              <a:t>Creativity. </a:t>
            </a:r>
            <a:r>
              <a:rPr lang="en-GB" sz="2000" i="1" dirty="0" err="1"/>
              <a:t>Bungay</a:t>
            </a:r>
            <a:r>
              <a:rPr lang="en-GB" sz="2000" i="1" dirty="0"/>
              <a:t>, Penguin Education. pp. 167-88</a:t>
            </a:r>
          </a:p>
          <a:p>
            <a:pPr marL="0" indent="0">
              <a:buNone/>
            </a:pPr>
            <a:endParaRPr lang="en-GB" sz="900" i="1" dirty="0"/>
          </a:p>
          <a:p>
            <a:r>
              <a:rPr lang="en-GB" sz="2000" dirty="0" err="1"/>
              <a:t>Layder</a:t>
            </a:r>
            <a:r>
              <a:rPr lang="en-GB" sz="2000" dirty="0"/>
              <a:t>, D. (1998) </a:t>
            </a:r>
            <a:r>
              <a:rPr lang="en-GB" sz="2000" i="1" dirty="0"/>
              <a:t>Sociological Practice: linking theory and social research, London, Sage.</a:t>
            </a:r>
          </a:p>
          <a:p>
            <a:pPr marL="0" indent="0">
              <a:buNone/>
            </a:pPr>
            <a:endParaRPr lang="en-GB" sz="900" i="1" dirty="0"/>
          </a:p>
          <a:p>
            <a:r>
              <a:rPr lang="en-GB" sz="2000" dirty="0" err="1"/>
              <a:t>Novitz</a:t>
            </a:r>
            <a:r>
              <a:rPr lang="en-GB" sz="2000" dirty="0"/>
              <a:t>, D. (2000) Interpretation and Justification. In Margolis, J. &amp; </a:t>
            </a:r>
            <a:r>
              <a:rPr lang="en-GB" sz="2000" dirty="0" err="1"/>
              <a:t>Rockmore</a:t>
            </a:r>
            <a:r>
              <a:rPr lang="en-GB" sz="2000" dirty="0"/>
              <a:t>, T. (Eds.) </a:t>
            </a:r>
            <a:r>
              <a:rPr lang="en-GB" sz="2000" i="1" dirty="0"/>
              <a:t>The Philosophy of Interpretation. Oxford, Blackwell. pp. </a:t>
            </a:r>
            <a:r>
              <a:rPr lang="en-GB" sz="2000" i="1" dirty="0" smtClean="0"/>
              <a:t>4-24</a:t>
            </a:r>
            <a:endParaRPr lang="en-GB" sz="2000" i="1" dirty="0"/>
          </a:p>
        </p:txBody>
      </p:sp>
    </p:spTree>
    <p:extLst>
      <p:ext uri="{BB962C8B-B14F-4D97-AF65-F5344CB8AC3E}">
        <p14:creationId xmlns:p14="http://schemas.microsoft.com/office/powerpoint/2010/main" val="353843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776864" cy="924475"/>
          </a:xfrm>
        </p:spPr>
        <p:txBody>
          <a:bodyPr/>
          <a:lstStyle/>
          <a:p>
            <a:r>
              <a:rPr lang="en-GB" dirty="0" smtClean="0"/>
              <a:t>Generative divergent analysis (GDA) model </a:t>
            </a: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970048"/>
            <a:ext cx="7159462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29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tx1"/>
            </a:gs>
            <a:gs pos="92000">
              <a:schemeClr val="bg2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057" y="260648"/>
            <a:ext cx="8260672" cy="1039427"/>
          </a:xfrm>
        </p:spPr>
        <p:txBody>
          <a:bodyPr>
            <a:normAutofit/>
          </a:bodyPr>
          <a:lstStyle/>
          <a:p>
            <a:r>
              <a:rPr lang="en-GB" cap="none" dirty="0" smtClean="0">
                <a:solidFill>
                  <a:schemeClr val="bg1"/>
                </a:solidFill>
              </a:rPr>
              <a:t>Satellite topics and conceptual canvas</a:t>
            </a:r>
            <a:endParaRPr lang="en-GB" cap="none" dirty="0">
              <a:solidFill>
                <a:schemeClr val="bg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1865520" y="3939694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2369576" y="3363630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3161664" y="4803790"/>
            <a:ext cx="576064" cy="504056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4169776" y="2499534"/>
            <a:ext cx="576064" cy="648072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5177888" y="4119714"/>
            <a:ext cx="504056" cy="612068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6834072" y="4425748"/>
            <a:ext cx="288032" cy="3780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Curved Connector 11"/>
          <p:cNvCxnSpPr>
            <a:endCxn id="4" idx="1"/>
          </p:cNvCxnSpPr>
          <p:nvPr/>
        </p:nvCxnSpPr>
        <p:spPr>
          <a:xfrm rot="16200000" flipH="1">
            <a:off x="1248178" y="3332898"/>
            <a:ext cx="844816" cy="474229"/>
          </a:xfrm>
          <a:prstGeom prst="curvedConnector3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urved Connector 15"/>
          <p:cNvCxnSpPr>
            <a:endCxn id="6" idx="4"/>
          </p:cNvCxnSpPr>
          <p:nvPr/>
        </p:nvCxnSpPr>
        <p:spPr>
          <a:xfrm rot="5400000" flipH="1" flipV="1">
            <a:off x="2153551" y="3723672"/>
            <a:ext cx="396046" cy="396043"/>
          </a:xfrm>
          <a:prstGeom prst="curved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urved Connector 18"/>
          <p:cNvCxnSpPr>
            <a:stCxn id="4" idx="4"/>
            <a:endCxn id="7" idx="3"/>
          </p:cNvCxnSpPr>
          <p:nvPr/>
        </p:nvCxnSpPr>
        <p:spPr>
          <a:xfrm rot="16200000" flipH="1">
            <a:off x="2160634" y="4148635"/>
            <a:ext cx="934295" cy="1236491"/>
          </a:xfrm>
          <a:prstGeom prst="curvedConnector3">
            <a:avLst>
              <a:gd name="adj1" fmla="val 132368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urved Connector 20"/>
          <p:cNvCxnSpPr>
            <a:endCxn id="9" idx="1"/>
          </p:cNvCxnSpPr>
          <p:nvPr/>
        </p:nvCxnSpPr>
        <p:spPr>
          <a:xfrm>
            <a:off x="2153552" y="4148258"/>
            <a:ext cx="3098153" cy="61091"/>
          </a:xfrm>
          <a:prstGeom prst="curvedConnector4">
            <a:avLst>
              <a:gd name="adj1" fmla="val 48809"/>
              <a:gd name="adj2" fmla="val -42092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urved Connector 22"/>
          <p:cNvCxnSpPr>
            <a:stCxn id="7" idx="0"/>
          </p:cNvCxnSpPr>
          <p:nvPr/>
        </p:nvCxnSpPr>
        <p:spPr>
          <a:xfrm rot="16200000" flipH="1">
            <a:off x="3521704" y="4731782"/>
            <a:ext cx="1008112" cy="1152128"/>
          </a:xfrm>
          <a:prstGeom prst="curvedConnector4">
            <a:avLst>
              <a:gd name="adj1" fmla="val -22676"/>
              <a:gd name="adj2" fmla="val 625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urved Connector 24"/>
          <p:cNvCxnSpPr/>
          <p:nvPr/>
        </p:nvCxnSpPr>
        <p:spPr>
          <a:xfrm rot="5400000" flipH="1" flipV="1">
            <a:off x="3206436" y="3583991"/>
            <a:ext cx="1986334" cy="923750"/>
          </a:xfrm>
          <a:prstGeom prst="curvedConnector3">
            <a:avLst>
              <a:gd name="adj1" fmla="val 50000"/>
            </a:avLst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/>
          <p:cNvCxnSpPr/>
          <p:nvPr/>
        </p:nvCxnSpPr>
        <p:spPr>
          <a:xfrm flipV="1">
            <a:off x="4727906" y="2132856"/>
            <a:ext cx="828092" cy="684076"/>
          </a:xfrm>
          <a:prstGeom prst="curvedConnector3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urved Connector 29"/>
          <p:cNvCxnSpPr>
            <a:stCxn id="8" idx="2"/>
            <a:endCxn id="9" idx="3"/>
          </p:cNvCxnSpPr>
          <p:nvPr/>
        </p:nvCxnSpPr>
        <p:spPr>
          <a:xfrm rot="10800000" flipH="1" flipV="1">
            <a:off x="4169775" y="2823569"/>
            <a:ext cx="1081929" cy="1818577"/>
          </a:xfrm>
          <a:prstGeom prst="curvedConnector4">
            <a:avLst>
              <a:gd name="adj1" fmla="val -21129"/>
              <a:gd name="adj2" fmla="val 117499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urved Connector 32"/>
          <p:cNvCxnSpPr>
            <a:stCxn id="9" idx="7"/>
          </p:cNvCxnSpPr>
          <p:nvPr/>
        </p:nvCxnSpPr>
        <p:spPr>
          <a:xfrm rot="16200000" flipV="1">
            <a:off x="4754125" y="3355347"/>
            <a:ext cx="1493790" cy="214214"/>
          </a:xfrm>
          <a:prstGeom prst="curvedConnector3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Curved Connector 34"/>
          <p:cNvCxnSpPr/>
          <p:nvPr/>
        </p:nvCxnSpPr>
        <p:spPr>
          <a:xfrm>
            <a:off x="4620277" y="3075597"/>
            <a:ext cx="2861867" cy="494416"/>
          </a:xfrm>
          <a:prstGeom prst="curvedConnector3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Curved Connector 36"/>
          <p:cNvCxnSpPr/>
          <p:nvPr/>
        </p:nvCxnSpPr>
        <p:spPr>
          <a:xfrm rot="10800000">
            <a:off x="2873632" y="2499534"/>
            <a:ext cx="1296142" cy="216024"/>
          </a:xfrm>
          <a:prstGeom prst="curvedConnector3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urved Connector 38"/>
          <p:cNvCxnSpPr>
            <a:stCxn id="9" idx="5"/>
          </p:cNvCxnSpPr>
          <p:nvPr/>
        </p:nvCxnSpPr>
        <p:spPr>
          <a:xfrm rot="16200000" flipH="1">
            <a:off x="5672226" y="4578047"/>
            <a:ext cx="809714" cy="937913"/>
          </a:xfrm>
          <a:prstGeom prst="curvedConnector2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Curved Connector 40"/>
          <p:cNvCxnSpPr>
            <a:stCxn id="9" idx="6"/>
            <a:endCxn id="10" idx="1"/>
          </p:cNvCxnSpPr>
          <p:nvPr/>
        </p:nvCxnSpPr>
        <p:spPr>
          <a:xfrm>
            <a:off x="5681944" y="4425748"/>
            <a:ext cx="1194309" cy="55363"/>
          </a:xfrm>
          <a:prstGeom prst="curvedConnector2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Curved Connector 42"/>
          <p:cNvCxnSpPr>
            <a:stCxn id="10" idx="6"/>
          </p:cNvCxnSpPr>
          <p:nvPr/>
        </p:nvCxnSpPr>
        <p:spPr>
          <a:xfrm flipV="1">
            <a:off x="7122104" y="3732857"/>
            <a:ext cx="720080" cy="881912"/>
          </a:xfrm>
          <a:prstGeom prst="curvedConnector2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Curved Connector 44"/>
          <p:cNvCxnSpPr>
            <a:stCxn id="6" idx="0"/>
          </p:cNvCxnSpPr>
          <p:nvPr/>
        </p:nvCxnSpPr>
        <p:spPr>
          <a:xfrm rot="5400000" flipH="1" flipV="1">
            <a:off x="2495590" y="2913580"/>
            <a:ext cx="504056" cy="396044"/>
          </a:xfrm>
          <a:prstGeom prst="curvedConnector3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urved Connector 46"/>
          <p:cNvCxnSpPr/>
          <p:nvPr/>
        </p:nvCxnSpPr>
        <p:spPr>
          <a:xfrm rot="16200000" flipH="1">
            <a:off x="3153539" y="5541664"/>
            <a:ext cx="720080" cy="216026"/>
          </a:xfrm>
          <a:prstGeom prst="curvedConnector3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urved Connector 48"/>
          <p:cNvCxnSpPr/>
          <p:nvPr/>
        </p:nvCxnSpPr>
        <p:spPr>
          <a:xfrm flipV="1">
            <a:off x="5681944" y="2715559"/>
            <a:ext cx="1800200" cy="1584174"/>
          </a:xfrm>
          <a:prstGeom prst="curvedConnector3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Curved Connector 50"/>
          <p:cNvCxnSpPr>
            <a:stCxn id="4" idx="3"/>
          </p:cNvCxnSpPr>
          <p:nvPr/>
        </p:nvCxnSpPr>
        <p:spPr>
          <a:xfrm rot="5400000">
            <a:off x="1032157" y="4432301"/>
            <a:ext cx="1060839" cy="690251"/>
          </a:xfrm>
          <a:prstGeom prst="curvedConnector3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urved Connector 61"/>
          <p:cNvCxnSpPr>
            <a:stCxn id="4" idx="2"/>
          </p:cNvCxnSpPr>
          <p:nvPr/>
        </p:nvCxnSpPr>
        <p:spPr>
          <a:xfrm rot="10800000" flipV="1">
            <a:off x="1115616" y="4119714"/>
            <a:ext cx="749905" cy="180020"/>
          </a:xfrm>
          <a:prstGeom prst="curvedConnector3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urved Connector 63"/>
          <p:cNvCxnSpPr>
            <a:stCxn id="8" idx="0"/>
            <a:endCxn id="6" idx="6"/>
          </p:cNvCxnSpPr>
          <p:nvPr/>
        </p:nvCxnSpPr>
        <p:spPr>
          <a:xfrm rot="16200000" flipH="1" flipV="1">
            <a:off x="3071654" y="2157496"/>
            <a:ext cx="1044116" cy="1728192"/>
          </a:xfrm>
          <a:prstGeom prst="curvedConnector4">
            <a:avLst>
              <a:gd name="adj1" fmla="val -21894"/>
              <a:gd name="adj2" fmla="val 58333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urved Connector 65"/>
          <p:cNvCxnSpPr>
            <a:stCxn id="8" idx="5"/>
            <a:endCxn id="9" idx="0"/>
          </p:cNvCxnSpPr>
          <p:nvPr/>
        </p:nvCxnSpPr>
        <p:spPr>
          <a:xfrm rot="16200000" flipH="1">
            <a:off x="4512188" y="3201986"/>
            <a:ext cx="1067016" cy="768439"/>
          </a:xfrm>
          <a:prstGeom prst="curvedConnector3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Curved Connector 67"/>
          <p:cNvCxnSpPr>
            <a:stCxn id="10" idx="4"/>
          </p:cNvCxnSpPr>
          <p:nvPr/>
        </p:nvCxnSpPr>
        <p:spPr>
          <a:xfrm rot="16200000" flipH="1">
            <a:off x="6819158" y="4962720"/>
            <a:ext cx="1008112" cy="690252"/>
          </a:xfrm>
          <a:prstGeom prst="curvedConnector3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513681" y="1231046"/>
            <a:ext cx="81755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Potential rhizomatic structure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Some satellite topics are likely to be more developed </a:t>
            </a:r>
            <a:r>
              <a:rPr lang="en-GB" dirty="0" smtClean="0"/>
              <a:t>than others</a:t>
            </a:r>
            <a:endParaRPr lang="en-GB" dirty="0"/>
          </a:p>
        </p:txBody>
      </p:sp>
      <p:sp>
        <p:nvSpPr>
          <p:cNvPr id="76" name="TextBox 75"/>
          <p:cNvSpPr txBox="1"/>
          <p:nvPr/>
        </p:nvSpPr>
        <p:spPr>
          <a:xfrm>
            <a:off x="467544" y="5951020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Coloured circles represent evocative objects</a:t>
            </a:r>
          </a:p>
          <a:p>
            <a:r>
              <a:rPr lang="en-GB" dirty="0" smtClean="0"/>
              <a:t>Circles with strands are satellite topics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0561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3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7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8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3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10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3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40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5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50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55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125113" cy="924475"/>
          </a:xfrm>
        </p:spPr>
        <p:txBody>
          <a:bodyPr/>
          <a:lstStyle/>
          <a:p>
            <a:r>
              <a:rPr lang="en-GB" dirty="0" smtClean="0"/>
              <a:t>Outcomes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196752"/>
            <a:ext cx="7920880" cy="5184576"/>
          </a:xfrm>
        </p:spPr>
        <p:txBody>
          <a:bodyPr>
            <a:normAutofit fontScale="55000" lnSpcReduction="20000"/>
          </a:bodyPr>
          <a:lstStyle/>
          <a:p>
            <a:endParaRPr lang="en-GB" sz="3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4400" dirty="0" smtClean="0">
                <a:latin typeface="Times New Roman" pitchFamily="18" charset="0"/>
                <a:cs typeface="Times New Roman" pitchFamily="18" charset="0"/>
              </a:rPr>
              <a:t>contributing </a:t>
            </a:r>
            <a:r>
              <a:rPr lang="en-GB" sz="4400" dirty="0">
                <a:latin typeface="Times New Roman" pitchFamily="18" charset="0"/>
                <a:cs typeface="Times New Roman" pitchFamily="18" charset="0"/>
              </a:rPr>
              <a:t>to and increasing the complexity of the everyday professional conversation. The conversation itself is not aimed at proving or confirming anything but </a:t>
            </a:r>
            <a:r>
              <a:rPr lang="en-GB" sz="4400" dirty="0" smtClean="0">
                <a:latin typeface="Times New Roman" pitchFamily="18" charset="0"/>
                <a:cs typeface="Times New Roman" pitchFamily="18" charset="0"/>
              </a:rPr>
              <a:t>focuses on sharing experiences</a:t>
            </a:r>
            <a:r>
              <a:rPr lang="en-GB" sz="4400" dirty="0">
                <a:latin typeface="Times New Roman" pitchFamily="18" charset="0"/>
                <a:cs typeface="Times New Roman" pitchFamily="18" charset="0"/>
              </a:rPr>
              <a:t>, suggesting questions and raising awareness of potential decision </a:t>
            </a:r>
            <a:r>
              <a:rPr lang="en-GB" sz="4400" dirty="0" smtClean="0">
                <a:latin typeface="Times New Roman" pitchFamily="18" charset="0"/>
                <a:cs typeface="Times New Roman" pitchFamily="18" charset="0"/>
              </a:rPr>
              <a:t>points, unsettling established viewpoints </a:t>
            </a:r>
          </a:p>
          <a:p>
            <a:endParaRPr lang="en-GB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6700" dirty="0">
                <a:latin typeface="Times New Roman" pitchFamily="18" charset="0"/>
                <a:cs typeface="Times New Roman" pitchFamily="18" charset="0"/>
              </a:rPr>
              <a:t>“Our propensity to change practice is a function of the </a:t>
            </a:r>
            <a:r>
              <a:rPr lang="en-GB" sz="6700" dirty="0" smtClean="0">
                <a:latin typeface="Times New Roman" pitchFamily="18" charset="0"/>
                <a:cs typeface="Times New Roman" pitchFamily="18" charset="0"/>
              </a:rPr>
              <a:t>attractiveness of a set of ideas, rather than the rigour of </a:t>
            </a:r>
            <a:r>
              <a:rPr lang="en-GB" sz="6700" dirty="0">
                <a:latin typeface="Times New Roman" pitchFamily="18" charset="0"/>
                <a:cs typeface="Times New Roman" pitchFamily="18" charset="0"/>
              </a:rPr>
              <a:t>a body of data-based conclusions” (Eisner, 2005, p.89</a:t>
            </a:r>
            <a:r>
              <a:rPr lang="en-GB" sz="67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GB" sz="6700" dirty="0">
              <a:latin typeface="Times New Roman" pitchFamily="18" charset="0"/>
              <a:cs typeface="Times New Roman" pitchFamily="18" charset="0"/>
            </a:endParaRPr>
          </a:p>
          <a:p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214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7125113" cy="924475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Insignificant detail:- Pictorial timetable</a:t>
            </a:r>
            <a:endParaRPr lang="en-GB" b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r>
              <a:rPr lang="en-GB" sz="2400" i="1" dirty="0"/>
              <a:t>Me. </a:t>
            </a:r>
            <a:r>
              <a:rPr lang="en-GB" sz="2400" i="1" dirty="0" smtClean="0"/>
              <a:t>“How </a:t>
            </a:r>
            <a:r>
              <a:rPr lang="en-GB" sz="2400" i="1" dirty="0"/>
              <a:t>do the children know what they are going to do during the daytime? In some schools they have a sort of picture line or something like that</a:t>
            </a:r>
            <a:r>
              <a:rPr lang="en-GB" sz="2400" i="1" dirty="0" smtClean="0"/>
              <a:t>.”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b="1" i="1" dirty="0"/>
              <a:t>S. </a:t>
            </a:r>
            <a:r>
              <a:rPr lang="en-GB" sz="2400" b="1" i="1" dirty="0" smtClean="0"/>
              <a:t>“We </a:t>
            </a:r>
            <a:r>
              <a:rPr lang="en-GB" sz="2400" b="1" i="1" dirty="0"/>
              <a:t>were… </a:t>
            </a:r>
            <a:r>
              <a:rPr lang="en-GB" sz="2400" b="1" i="1" dirty="0" smtClean="0"/>
              <a:t> </a:t>
            </a:r>
            <a:r>
              <a:rPr lang="en-GB" sz="2400" b="1" i="1" dirty="0"/>
              <a:t>we are … </a:t>
            </a:r>
            <a:r>
              <a:rPr lang="en-GB" sz="2400" b="1" i="1" dirty="0" smtClean="0"/>
              <a:t> </a:t>
            </a:r>
            <a:r>
              <a:rPr lang="en-GB" sz="2400" b="1" i="1" dirty="0"/>
              <a:t>it’s in the </a:t>
            </a:r>
            <a:r>
              <a:rPr lang="en-GB" sz="2400" b="1" i="1" dirty="0" smtClean="0"/>
              <a:t>pipeline  …we </a:t>
            </a:r>
            <a:r>
              <a:rPr lang="en-GB" sz="2400" b="1" i="1" dirty="0"/>
              <a:t>don’t have one yet</a:t>
            </a:r>
            <a:r>
              <a:rPr lang="en-GB" sz="2400" b="1" i="1" dirty="0" smtClean="0"/>
              <a:t>…!”</a:t>
            </a:r>
            <a:endParaRPr lang="en-GB" sz="2400" b="1" dirty="0"/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131840" y="58545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hlinkClick r:id="rId2"/>
              </a:rPr>
              <a:t>Link to virtual tour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126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Content Placeholder 3" descr="timetable1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39975" y="1317482"/>
            <a:ext cx="6192465" cy="5135706"/>
          </a:xfrm>
        </p:spPr>
      </p:pic>
      <p:cxnSp>
        <p:nvCxnSpPr>
          <p:cNvPr id="6" name="Straight Arrow Connector 5"/>
          <p:cNvCxnSpPr/>
          <p:nvPr/>
        </p:nvCxnSpPr>
        <p:spPr>
          <a:xfrm>
            <a:off x="2195513" y="4365625"/>
            <a:ext cx="2160587" cy="3587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125" name="TextBox 6"/>
          <p:cNvSpPr txBox="1">
            <a:spLocks noChangeArrowheads="1"/>
          </p:cNvSpPr>
          <p:nvPr/>
        </p:nvSpPr>
        <p:spPr bwMode="auto">
          <a:xfrm>
            <a:off x="323528" y="3990340"/>
            <a:ext cx="22320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eaLnBrk="1" hangingPunct="1"/>
            <a:r>
              <a:rPr lang="en-GB" dirty="0"/>
              <a:t>Pictorial timeline/ timetable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2339975" y="5732463"/>
            <a:ext cx="2016125" cy="1444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127" name="TextBox 9"/>
          <p:cNvSpPr txBox="1">
            <a:spLocks noChangeArrowheads="1"/>
          </p:cNvSpPr>
          <p:nvPr/>
        </p:nvSpPr>
        <p:spPr bwMode="auto">
          <a:xfrm>
            <a:off x="396553" y="5732463"/>
            <a:ext cx="2159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eaLnBrk="1" hangingPunct="1"/>
            <a:r>
              <a:rPr lang="en-GB" dirty="0"/>
              <a:t>Coats and bags</a:t>
            </a:r>
          </a:p>
        </p:txBody>
      </p:sp>
      <p:sp>
        <p:nvSpPr>
          <p:cNvPr id="5128" name="TextBox 10"/>
          <p:cNvSpPr txBox="1">
            <a:spLocks noChangeArrowheads="1"/>
          </p:cNvSpPr>
          <p:nvPr/>
        </p:nvSpPr>
        <p:spPr bwMode="auto">
          <a:xfrm>
            <a:off x="1079500" y="476672"/>
            <a:ext cx="22320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eaLnBrk="1" hangingPunct="1"/>
            <a:r>
              <a:rPr lang="en-GB" sz="2400" b="1" dirty="0"/>
              <a:t>Reading area</a:t>
            </a:r>
          </a:p>
        </p:txBody>
      </p:sp>
    </p:spTree>
    <p:extLst>
      <p:ext uri="{BB962C8B-B14F-4D97-AF65-F5344CB8AC3E}">
        <p14:creationId xmlns:p14="http://schemas.microsoft.com/office/powerpoint/2010/main" val="421406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TC102455610[[fn=Autumn]]</Template>
  <TotalTime>537</TotalTime>
  <Words>854</Words>
  <Application>Microsoft Office PowerPoint</Application>
  <PresentationFormat>On-screen Show (4:3)</PresentationFormat>
  <Paragraphs>98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Autumn</vt:lpstr>
      <vt:lpstr>The Creative Analytic Paradigm: raising the insignificant details of experience to significance </vt:lpstr>
      <vt:lpstr>PowerPoint Presentation</vt:lpstr>
      <vt:lpstr>Creative analytic paradigm</vt:lpstr>
      <vt:lpstr>Imaginative additive process of generating alternative speculative reflections</vt:lpstr>
      <vt:lpstr>Generative divergent analysis (GDA) model </vt:lpstr>
      <vt:lpstr>Satellite topics and conceptual canvas</vt:lpstr>
      <vt:lpstr>Outcomes</vt:lpstr>
      <vt:lpstr>Insignificant detail:- Pictorial timetable</vt:lpstr>
      <vt:lpstr>PowerPoint Presentation</vt:lpstr>
      <vt:lpstr>PowerPoint Presentation</vt:lpstr>
      <vt:lpstr>Applying the GDA model</vt:lpstr>
      <vt:lpstr>‘Turning away’ from the timeline</vt:lpstr>
      <vt:lpstr>PowerPoint Presentation</vt:lpstr>
      <vt:lpstr>PowerPoint Presentation</vt:lpstr>
      <vt:lpstr>If you would like to help develop the project please contact me at: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Anthony</dc:creator>
  <cp:lastModifiedBy>Anthony</cp:lastModifiedBy>
  <cp:revision>15</cp:revision>
  <dcterms:created xsi:type="dcterms:W3CDTF">2013-08-20T16:52:24Z</dcterms:created>
  <dcterms:modified xsi:type="dcterms:W3CDTF">2015-06-26T20:27:59Z</dcterms:modified>
</cp:coreProperties>
</file>