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95" r:id="rId4"/>
    <p:sldId id="298" r:id="rId5"/>
    <p:sldId id="303" r:id="rId6"/>
    <p:sldId id="296" r:id="rId7"/>
    <p:sldId id="299" r:id="rId8"/>
    <p:sldId id="300" r:id="rId9"/>
    <p:sldId id="297" r:id="rId10"/>
    <p:sldId id="260" r:id="rId11"/>
    <p:sldId id="282" r:id="rId12"/>
    <p:sldId id="276" r:id="rId13"/>
    <p:sldId id="285" r:id="rId14"/>
    <p:sldId id="286" r:id="rId15"/>
    <p:sldId id="302" r:id="rId16"/>
    <p:sldId id="287" r:id="rId17"/>
    <p:sldId id="301" r:id="rId18"/>
    <p:sldId id="29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05" autoAdjust="0"/>
  </p:normalViewPr>
  <p:slideViewPr>
    <p:cSldViewPr>
      <p:cViewPr>
        <p:scale>
          <a:sx n="66" d="100"/>
          <a:sy n="66" d="100"/>
        </p:scale>
        <p:origin x="-811" y="54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B3F7C-D2ED-49A7-9017-AF5AFDCAB837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712D5-0A52-4080-B1AC-C3158FB653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144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74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855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53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3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87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517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4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85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90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3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181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3A5C3-DB7D-42BF-95D2-A9AAA43D1B65}" type="datetimeFigureOut">
              <a:rPr lang="en-GB" smtClean="0"/>
              <a:t>22/01/2015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65B57-81EF-4B13-8441-8101060CAE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49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gif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mailto:c.skjoth@worc.ac.d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gif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2130425"/>
            <a:ext cx="8640960" cy="1470025"/>
          </a:xfrm>
        </p:spPr>
        <p:txBody>
          <a:bodyPr>
            <a:noAutofit/>
          </a:bodyPr>
          <a:lstStyle/>
          <a:p>
            <a:r>
              <a:rPr lang="en-GB" sz="3200" dirty="0"/>
              <a:t>The spread and modelling of </a:t>
            </a:r>
            <a:r>
              <a:rPr lang="en-GB" sz="3200" i="1" dirty="0"/>
              <a:t>Ambrosia</a:t>
            </a:r>
            <a:r>
              <a:rPr lang="en-GB" sz="3200" dirty="0"/>
              <a:t> plants and pollen: a tool to measure  management success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3096344"/>
          </a:xfrm>
        </p:spPr>
        <p:txBody>
          <a:bodyPr>
            <a:normAutofit fontScale="62500" lnSpcReduction="20000"/>
          </a:bodyPr>
          <a:lstStyle/>
          <a:p>
            <a:r>
              <a:rPr lang="en-GB" u="sng" dirty="0" smtClean="0"/>
              <a:t>C. </a:t>
            </a:r>
            <a:r>
              <a:rPr lang="en-GB" u="sng" dirty="0" err="1" smtClean="0"/>
              <a:t>Ambelas</a:t>
            </a:r>
            <a:r>
              <a:rPr lang="en-GB" u="sng" dirty="0" smtClean="0"/>
              <a:t> Skjoth</a:t>
            </a:r>
            <a:r>
              <a:rPr lang="en-GB" baseline="30000" dirty="0" smtClean="0"/>
              <a:t>1</a:t>
            </a:r>
            <a:r>
              <a:rPr lang="en-GB" dirty="0" smtClean="0"/>
              <a:t>, B. Sikoparija</a:t>
            </a:r>
            <a:r>
              <a:rPr lang="en-GB" baseline="30000" dirty="0" smtClean="0"/>
              <a:t>2</a:t>
            </a:r>
            <a:r>
              <a:rPr lang="en-GB" dirty="0" smtClean="0"/>
              <a:t> and M. Smith</a:t>
            </a:r>
            <a:r>
              <a:rPr lang="en-GB" baseline="30000" dirty="0" smtClean="0"/>
              <a:t>3</a:t>
            </a:r>
            <a:r>
              <a:rPr lang="en-GB" dirty="0" smtClean="0"/>
              <a:t>L. Cecchi</a:t>
            </a:r>
            <a:r>
              <a:rPr lang="en-GB" baseline="30000" dirty="0" smtClean="0"/>
              <a:t>5</a:t>
            </a:r>
            <a:r>
              <a:rPr lang="en-GB" dirty="0" smtClean="0"/>
              <a:t> &amp; G. Karrer</a:t>
            </a:r>
            <a:r>
              <a:rPr lang="en-GB" baseline="30000" dirty="0" smtClean="0"/>
              <a:t>5</a:t>
            </a:r>
          </a:p>
          <a:p>
            <a:r>
              <a:rPr lang="en-GB" baseline="30000" dirty="0" smtClean="0"/>
              <a:t>&amp;</a:t>
            </a:r>
          </a:p>
          <a:p>
            <a:r>
              <a:rPr lang="en-GB" baseline="30000" dirty="0" smtClean="0"/>
              <a:t>Many more from SMARTER</a:t>
            </a:r>
          </a:p>
          <a:p>
            <a:endParaRPr lang="en-GB" baseline="30000" dirty="0" smtClean="0"/>
          </a:p>
          <a:p>
            <a:r>
              <a:rPr lang="en-GB" sz="2300" dirty="0" smtClean="0"/>
              <a:t>1. </a:t>
            </a:r>
            <a:r>
              <a:rPr lang="en-GB" sz="2300" dirty="0"/>
              <a:t>National Pollen and Aerobiological Research </a:t>
            </a:r>
            <a:r>
              <a:rPr lang="en-GB" sz="2300" dirty="0" smtClean="0"/>
              <a:t>Unit, University </a:t>
            </a:r>
            <a:r>
              <a:rPr lang="en-GB" sz="2300" dirty="0"/>
              <a:t>of </a:t>
            </a:r>
            <a:r>
              <a:rPr lang="en-GB" sz="2300" dirty="0" smtClean="0"/>
              <a:t>Worcester, United Kingdom</a:t>
            </a:r>
          </a:p>
          <a:p>
            <a:r>
              <a:rPr lang="en-GB" sz="2300" dirty="0" smtClean="0"/>
              <a:t>2. Laboratory for Palynology, Department of Biology and Ecology, University of Novi Sad, Novi Sad, Serbia</a:t>
            </a:r>
          </a:p>
          <a:p>
            <a:r>
              <a:rPr lang="en-GB" sz="2300" dirty="0" smtClean="0"/>
              <a:t>3. Laboratory of </a:t>
            </a:r>
            <a:r>
              <a:rPr lang="en-GB" sz="2300" dirty="0" err="1" smtClean="0"/>
              <a:t>Aeropalynology</a:t>
            </a:r>
            <a:r>
              <a:rPr lang="en-GB" sz="2300" dirty="0" smtClean="0"/>
              <a:t>, Faculty of Biology, Adam Mickiewicz University, </a:t>
            </a:r>
            <a:r>
              <a:rPr lang="en-GB" sz="2300" dirty="0" err="1" smtClean="0"/>
              <a:t>Poznań,Poland</a:t>
            </a:r>
            <a:endParaRPr lang="en-GB" sz="2300" dirty="0" smtClean="0"/>
          </a:p>
          <a:p>
            <a:r>
              <a:rPr lang="en-GB" sz="2300" dirty="0"/>
              <a:t>4. </a:t>
            </a:r>
            <a:r>
              <a:rPr lang="en-GB" sz="2300" dirty="0" smtClean="0"/>
              <a:t>Interdepartmental </a:t>
            </a:r>
            <a:r>
              <a:rPr lang="en-GB" sz="2300" dirty="0"/>
              <a:t>Centre of Bioclimatology, University of </a:t>
            </a:r>
            <a:r>
              <a:rPr lang="en-GB" sz="2300" dirty="0" smtClean="0"/>
              <a:t>Florence, Italy</a:t>
            </a:r>
          </a:p>
          <a:p>
            <a:r>
              <a:rPr lang="en-GB" sz="2300" dirty="0" smtClean="0"/>
              <a:t>5. </a:t>
            </a:r>
            <a:r>
              <a:rPr lang="de-DE" sz="2300"/>
              <a:t>Institut für Botanik, Department für Integrative Biologie,  Universität für Bodenkultur </a:t>
            </a:r>
            <a:r>
              <a:rPr lang="de-DE" sz="2300" smtClean="0"/>
              <a:t>Wien, Austria</a:t>
            </a:r>
            <a:endParaRPr lang="en-GB" sz="2300" dirty="0"/>
          </a:p>
        </p:txBody>
      </p:sp>
      <p:pic>
        <p:nvPicPr>
          <p:cNvPr id="2050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6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– current state of the art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600200"/>
            <a:ext cx="396044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Ragweed ecology: </a:t>
            </a:r>
          </a:p>
          <a:p>
            <a:pPr lvl="1"/>
            <a:r>
              <a:rPr lang="en-GB" dirty="0" smtClean="0"/>
              <a:t>prefer lowlands, not present in mountains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[1,2]</a:t>
            </a:r>
            <a:endParaRPr lang="en-GB" dirty="0" smtClean="0"/>
          </a:p>
          <a:p>
            <a:pPr lvl="1"/>
            <a:r>
              <a:rPr lang="en-GB" dirty="0" smtClean="0"/>
              <a:t>Occupy marginal terrain</a:t>
            </a:r>
            <a:r>
              <a:rPr lang="en-GB" b="1" baseline="30000" dirty="0">
                <a:latin typeface="Arial" pitchFamily="34" charset="0"/>
                <a:cs typeface="Arial" pitchFamily="34" charset="0"/>
              </a:rPr>
              <a:t>[1,2]</a:t>
            </a:r>
            <a:endParaRPr lang="en-GB" dirty="0" smtClean="0"/>
          </a:p>
          <a:p>
            <a:pPr lvl="1"/>
            <a:r>
              <a:rPr lang="en-GB" dirty="0" smtClean="0"/>
              <a:t>Small isolated populations outside main centres, mainly urban areas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[2,3]</a:t>
            </a:r>
            <a:endParaRPr lang="en-GB" dirty="0" smtClean="0"/>
          </a:p>
          <a:p>
            <a:pPr lvl="1"/>
            <a:r>
              <a:rPr lang="en-GB" dirty="0"/>
              <a:t>Invasive: Expands in </a:t>
            </a:r>
            <a:r>
              <a:rPr lang="en-GB" dirty="0" smtClean="0"/>
              <a:t>coverage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[1,4]</a:t>
            </a:r>
          </a:p>
          <a:p>
            <a:pPr lvl="1"/>
            <a:r>
              <a:rPr lang="en-GB" dirty="0"/>
              <a:t>Affected by Urban climate and CO2 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[5,6]</a:t>
            </a:r>
          </a:p>
          <a:p>
            <a:pPr lvl="1"/>
            <a:r>
              <a:rPr lang="en-GB" dirty="0"/>
              <a:t>Affected by “accidental mitigation”, e.g. </a:t>
            </a:r>
            <a:r>
              <a:rPr lang="en-GB" dirty="0" smtClean="0"/>
              <a:t>pests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[7]</a:t>
            </a:r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851920" y="1628800"/>
            <a:ext cx="411010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Current conclusion:</a:t>
            </a:r>
          </a:p>
          <a:p>
            <a:pPr lvl="1"/>
            <a:r>
              <a:rPr lang="en-GB" dirty="0" smtClean="0"/>
              <a:t>Several bottom up suggestions – continental scale</a:t>
            </a:r>
          </a:p>
          <a:p>
            <a:pPr lvl="1"/>
            <a:r>
              <a:rPr lang="en-GB" dirty="0" smtClean="0"/>
              <a:t>Patchy top-down suggestion – national scale</a:t>
            </a:r>
          </a:p>
          <a:p>
            <a:pPr lvl="1"/>
            <a:r>
              <a:rPr lang="en-GB" dirty="0" smtClean="0"/>
              <a:t>Source maps only agree on continental scale</a:t>
            </a:r>
          </a:p>
          <a:p>
            <a:pPr lvl="1"/>
            <a:r>
              <a:rPr lang="en-GB" dirty="0" smtClean="0"/>
              <a:t>Limited (no) mapping on </a:t>
            </a:r>
            <a:r>
              <a:rPr lang="en-GB" dirty="0" err="1" smtClean="0"/>
              <a:t>microscale</a:t>
            </a:r>
            <a:endParaRPr lang="en-GB" dirty="0" smtClean="0"/>
          </a:p>
          <a:p>
            <a:pPr lvl="1"/>
            <a:r>
              <a:rPr lang="en-GB" dirty="0" smtClean="0"/>
              <a:t>Dynamics hardly including in either atmosphere or vegetation</a:t>
            </a:r>
          </a:p>
          <a:p>
            <a:pPr lvl="1"/>
            <a:r>
              <a:rPr lang="en-GB" dirty="0" smtClean="0"/>
              <a:t>Several map types have been testes in COSMO-ART. Hybrid approach appear to be best solution</a:t>
            </a:r>
            <a:r>
              <a:rPr lang="en-GB" baseline="30000" dirty="0" smtClean="0"/>
              <a:t>[8]</a:t>
            </a:r>
          </a:p>
        </p:txBody>
      </p:sp>
      <p:sp>
        <p:nvSpPr>
          <p:cNvPr id="5" name="Rectangle 4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2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496" y="6422828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[1]Smith et al (2013); [2] Skjoth et al (2010); [3]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Sommer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al (2015) [4] Thibaudon et al, (2014); [5]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Ziska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al (2002); [6] Rogers et al, (2006;) [7]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Bonini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al., 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(2014) [8]; Zink (2014)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780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Phenology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Ragweed: Phenology</a:t>
            </a:r>
          </a:p>
          <a:p>
            <a:pPr lvl="1"/>
            <a:r>
              <a:rPr lang="en-GB" dirty="0" smtClean="0"/>
              <a:t>Depends on photoperiod and temperature - &gt; North-South gradient 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[1,2,3,4]</a:t>
            </a:r>
            <a:endParaRPr lang="en-GB" dirty="0" smtClean="0"/>
          </a:p>
          <a:p>
            <a:pPr lvl="1"/>
            <a:r>
              <a:rPr lang="en-GB" dirty="0" smtClean="0"/>
              <a:t>Climate change effect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[5]</a:t>
            </a:r>
          </a:p>
          <a:p>
            <a:pPr lvl="1"/>
            <a:r>
              <a:rPr lang="en-GB" dirty="0" smtClean="0"/>
              <a:t>Daily flowering depends on T and RH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[3,4]</a:t>
            </a:r>
            <a:r>
              <a:rPr lang="en-GB" dirty="0"/>
              <a:t> </a:t>
            </a:r>
            <a:r>
              <a:rPr lang="en-GB" dirty="0" smtClean="0"/>
              <a:t>cause rooftop cyclic concentrations</a:t>
            </a:r>
            <a:r>
              <a:rPr lang="en-GB" baseline="30000" dirty="0" smtClean="0"/>
              <a:t>[6]</a:t>
            </a:r>
            <a:endParaRPr lang="en-GB" b="1" baseline="300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GB" dirty="0"/>
              <a:t>cyclic concentrations</a:t>
            </a:r>
            <a:r>
              <a:rPr lang="en-GB" baseline="30000" dirty="0"/>
              <a:t>[6]</a:t>
            </a:r>
            <a:endParaRPr lang="en-GB" b="1" baseline="30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-36512" y="6453336"/>
            <a:ext cx="979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[1]Smith et al, (2013); [2]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Ziska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al (2003); [3] Bianchi et al, (1959); [4] Allard et al, (1945); [5]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Ziska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al, (2011);</a:t>
            </a:r>
          </a:p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[6] Sikoparija et al, (2009); [7] Ogden et al, (1969)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6" t="35700" r="58140" b="24901"/>
          <a:stretch/>
        </p:blipFill>
        <p:spPr bwMode="auto">
          <a:xfrm>
            <a:off x="5652120" y="1770924"/>
            <a:ext cx="2569580" cy="192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0072" y="3692323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Hourly ragweed concentrations, averaged annually, from a circular experimental plot of the surface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[7]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7" t="35699" r="42529" b="32151"/>
          <a:stretch/>
        </p:blipFill>
        <p:spPr bwMode="auto">
          <a:xfrm>
            <a:off x="5652120" y="4345809"/>
            <a:ext cx="2847262" cy="156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72472" y="5879013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Averaged bi-hourly ragweed concentrations,, from three rooftops in Serbia in 2007 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[3]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5" name="Picture 2" descr="University of Worce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8644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Modelling Phenology (seasonal &amp; daily)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2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9960"/>
            <a:ext cx="38163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524" y="1201276"/>
            <a:ext cx="2736850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330824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Ragweed: Simulation models of </a:t>
            </a:r>
            <a:r>
              <a:rPr lang="en-GB" dirty="0"/>
              <a:t>p</a:t>
            </a:r>
            <a:r>
              <a:rPr lang="en-GB" dirty="0" smtClean="0"/>
              <a:t>henology</a:t>
            </a:r>
          </a:p>
          <a:p>
            <a:pPr lvl="1"/>
            <a:r>
              <a:rPr lang="en-GB" dirty="0" smtClean="0"/>
              <a:t>Process based models implemented in atmospheric models DEHM</a:t>
            </a:r>
            <a:r>
              <a:rPr lang="en-GB" baseline="30000" dirty="0" smtClean="0"/>
              <a:t>[1]</a:t>
            </a:r>
            <a:r>
              <a:rPr lang="en-GB" dirty="0" smtClean="0"/>
              <a:t>, SILAM</a:t>
            </a:r>
            <a:r>
              <a:rPr lang="en-GB" baseline="30000" dirty="0" smtClean="0"/>
              <a:t>[2]</a:t>
            </a:r>
            <a:r>
              <a:rPr lang="en-GB" dirty="0" smtClean="0"/>
              <a:t> and COSMO-ART</a:t>
            </a:r>
            <a:r>
              <a:rPr lang="en-GB" baseline="30000" dirty="0" smtClean="0"/>
              <a:t>[3]</a:t>
            </a:r>
          </a:p>
          <a:p>
            <a:pPr lvl="1"/>
            <a:r>
              <a:rPr lang="en-GB" dirty="0" smtClean="0"/>
              <a:t>Methods underway for CHIMERE and WRF-</a:t>
            </a:r>
            <a:r>
              <a:rPr lang="en-GB" dirty="0" err="1" smtClean="0"/>
              <a:t>Chem</a:t>
            </a:r>
            <a:endParaRPr lang="en-GB" dirty="0" smtClean="0"/>
          </a:p>
          <a:p>
            <a:pPr lvl="1"/>
            <a:r>
              <a:rPr lang="en-GB" dirty="0" smtClean="0"/>
              <a:t>Vary in complexity from daily distributed releases</a:t>
            </a:r>
            <a:r>
              <a:rPr lang="en-GB" baseline="30000" dirty="0" smtClean="0"/>
              <a:t>[2</a:t>
            </a:r>
            <a:r>
              <a:rPr lang="en-GB" baseline="30000" dirty="0"/>
              <a:t>]</a:t>
            </a:r>
            <a:r>
              <a:rPr lang="en-GB" dirty="0" smtClean="0"/>
              <a:t>, process based-biology</a:t>
            </a:r>
            <a:r>
              <a:rPr lang="en-GB" baseline="30000" dirty="0" smtClean="0"/>
              <a:t>[1]</a:t>
            </a:r>
            <a:r>
              <a:rPr lang="en-GB" dirty="0" smtClean="0"/>
              <a:t> and detailed surface layer meteorology</a:t>
            </a:r>
            <a:r>
              <a:rPr lang="en-GB" baseline="30000" dirty="0" smtClean="0"/>
              <a:t>[3]</a:t>
            </a:r>
            <a:r>
              <a:rPr lang="en-GB" dirty="0" smtClean="0"/>
              <a:t> </a:t>
            </a:r>
          </a:p>
          <a:p>
            <a:pPr lvl="1"/>
            <a:r>
              <a:rPr lang="en-GB" dirty="0" smtClean="0"/>
              <a:t>Very few validation data sets for process models[1] </a:t>
            </a:r>
            <a:endParaRPr lang="en-GB" b="1" baseline="30000" dirty="0">
              <a:latin typeface="Arial" pitchFamily="34" charset="0"/>
              <a:cs typeface="Arial" pitchFamily="34" charset="0"/>
            </a:endParaRP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35496" y="6639163"/>
            <a:ext cx="9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[1]Skjoth (2009) [2] 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rank et al, (2014); [3] Zink et al (2013)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76056" y="6088360"/>
            <a:ext cx="30294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Simulation of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dehisence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of ragweed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70124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Transport &amp; Dispersion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Ragweed</a:t>
            </a:r>
          </a:p>
          <a:p>
            <a:pPr lvl="1"/>
            <a:r>
              <a:rPr lang="en-GB" dirty="0" smtClean="0"/>
              <a:t>LDT episodes are intermittent</a:t>
            </a:r>
            <a:r>
              <a:rPr lang="en-GB" b="1" baseline="30000" dirty="0">
                <a:latin typeface="Arial" pitchFamily="34" charset="0"/>
                <a:cs typeface="Arial" pitchFamily="34" charset="0"/>
              </a:rPr>
              <a:t>[1]</a:t>
            </a:r>
            <a:endParaRPr lang="en-GB" dirty="0" smtClean="0"/>
          </a:p>
          <a:p>
            <a:pPr lvl="1"/>
            <a:r>
              <a:rPr lang="en-GB" dirty="0" smtClean="0"/>
              <a:t>Related to atmospheric physics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[2]</a:t>
            </a:r>
            <a:endParaRPr lang="en-GB" dirty="0" smtClean="0"/>
          </a:p>
          <a:p>
            <a:pPr lvl="1"/>
            <a:r>
              <a:rPr lang="en-GB" dirty="0" smtClean="0"/>
              <a:t>LDT episodes from </a:t>
            </a:r>
            <a:r>
              <a:rPr lang="en-GB" dirty="0" err="1" smtClean="0"/>
              <a:t>Pannonian</a:t>
            </a:r>
            <a:r>
              <a:rPr lang="en-GB" dirty="0" smtClean="0"/>
              <a:t> Plain and Ukraine repeatedly observed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[3,4,5]</a:t>
            </a:r>
            <a:endParaRPr lang="en-GB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8" t="12920" r="22027" b="46432"/>
          <a:stretch/>
        </p:blipFill>
        <p:spPr bwMode="auto">
          <a:xfrm>
            <a:off x="5220073" y="2996952"/>
            <a:ext cx="2664296" cy="122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9" t="21562" r="40512" b="35625"/>
          <a:stretch/>
        </p:blipFill>
        <p:spPr bwMode="auto">
          <a:xfrm>
            <a:off x="4211960" y="4581128"/>
            <a:ext cx="1471717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08" y="1124744"/>
            <a:ext cx="2591396" cy="167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8835" r="2289" b="8823"/>
          <a:stretch>
            <a:fillRect/>
          </a:stretch>
        </p:blipFill>
        <p:spPr bwMode="auto">
          <a:xfrm>
            <a:off x="7092281" y="1124744"/>
            <a:ext cx="1358176" cy="165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4" t="21562" r="8888" b="28125"/>
          <a:stretch/>
        </p:blipFill>
        <p:spPr bwMode="auto">
          <a:xfrm>
            <a:off x="5652120" y="4581128"/>
            <a:ext cx="2096494" cy="149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20312" r="41215" b="22812"/>
          <a:stretch/>
        </p:blipFill>
        <p:spPr bwMode="auto">
          <a:xfrm>
            <a:off x="7726302" y="4581128"/>
            <a:ext cx="1137216" cy="1467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5496" y="6639163"/>
            <a:ext cx="9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[1]Smith et al, (2008); [2] Sikoparija, (2013); [3] Kasprzyk et al, (2013); [4]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Zemmer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al, (2012); [5] Sikoparija et al , (2009)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98640" y="2708920"/>
            <a:ext cx="45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Atmospheric transport shown by a atmospheric   trajectory model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[1]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51040" y="4149080"/>
            <a:ext cx="45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A physical mechanism providing LDT of ragweed pollen from the </a:t>
            </a: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Pannonian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Plain 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[3]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11960" y="6021288"/>
            <a:ext cx="45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LDT </a:t>
            </a: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transsport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 of ragweed pollen from Ukraine (left)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[3]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middle 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GB" sz="12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]</a:t>
            </a:r>
            <a:r>
              <a:rPr lang="en-GB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PannonianPlain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[5]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15" name="Rectangle 14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6" name="Rectangle 15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20" name="Picture 2" descr="University of Worcest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394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Transport &amp; </a:t>
            </a:r>
            <a:r>
              <a:rPr lang="en-GB" dirty="0" smtClean="0"/>
              <a:t>Dispersion –regional scale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Ragweed</a:t>
            </a:r>
          </a:p>
          <a:p>
            <a:pPr lvl="1"/>
            <a:r>
              <a:rPr lang="en-GB" dirty="0" smtClean="0"/>
              <a:t>Dispersion and transport on </a:t>
            </a:r>
            <a:r>
              <a:rPr lang="en-GB" dirty="0" err="1" smtClean="0"/>
              <a:t>meso</a:t>
            </a:r>
            <a:r>
              <a:rPr lang="en-GB" dirty="0" smtClean="0"/>
              <a:t>-scale can be simulated with </a:t>
            </a:r>
            <a:r>
              <a:rPr lang="en-GB" dirty="0" err="1" smtClean="0"/>
              <a:t>meso</a:t>
            </a:r>
            <a:r>
              <a:rPr lang="en-GB" dirty="0" smtClean="0"/>
              <a:t>-scale atmospheric models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[1,2,3]</a:t>
            </a:r>
            <a:endParaRPr lang="en-GB" dirty="0" smtClean="0"/>
          </a:p>
          <a:p>
            <a:pPr lvl="1"/>
            <a:r>
              <a:rPr lang="en-GB" dirty="0" smtClean="0"/>
              <a:t>Major uncertainty: source maps, biological release processes and hourly variations</a:t>
            </a:r>
            <a:r>
              <a:rPr lang="en-GB" baseline="30000" dirty="0"/>
              <a:t>[4]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5" t="27812" r="8360" b="25625"/>
          <a:stretch/>
        </p:blipFill>
        <p:spPr bwMode="auto">
          <a:xfrm>
            <a:off x="4355976" y="1556792"/>
            <a:ext cx="459111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6639163"/>
            <a:ext cx="9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[1]Smith et al, (2008); [2] Zink et al, (2012); [3] Prank et al, (2014); [4] Zink (2014);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1242" y="3347073"/>
            <a:ext cx="45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Simulation of ragweed concentrations with the regional scale atmospheric transport model COSMO-ART 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[2]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3242" y="6028446"/>
            <a:ext cx="456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Simulation of seasonal pollen index with SILAM 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</a:t>
            </a:r>
            <a:r>
              <a:rPr lang="en-GB" sz="1200" b="1" baseline="30000" dirty="0">
                <a:latin typeface="Arial" pitchFamily="34" charset="0"/>
                <a:cs typeface="Arial" pitchFamily="34" charset="0"/>
              </a:rPr>
              <a:t>3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6" name="Picture 2" descr="University of Worce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4" t="30067" r="28650" b="23477"/>
          <a:stretch/>
        </p:blipFill>
        <p:spPr bwMode="auto">
          <a:xfrm>
            <a:off x="4951600" y="3827717"/>
            <a:ext cx="3217763" cy="2265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50042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Transport &amp; </a:t>
            </a:r>
            <a:r>
              <a:rPr lang="en-GB" dirty="0" smtClean="0"/>
              <a:t>Dispersion –urban areas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Ragweed</a:t>
            </a:r>
          </a:p>
          <a:p>
            <a:pPr lvl="1"/>
            <a:r>
              <a:rPr lang="en-GB" dirty="0" smtClean="0"/>
              <a:t>Dispersion and transport of pollen observed in (urban) areas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[1,2]</a:t>
            </a:r>
            <a:endParaRPr lang="en-GB" dirty="0" smtClean="0"/>
          </a:p>
          <a:p>
            <a:pPr lvl="1"/>
            <a:r>
              <a:rPr lang="en-GB" dirty="0" err="1" smtClean="0"/>
              <a:t>Microscale</a:t>
            </a:r>
            <a:r>
              <a:rPr lang="en-GB" dirty="0" smtClean="0"/>
              <a:t> scale simulations of ragweed pollen possible with Particle dispersion or </a:t>
            </a:r>
            <a:r>
              <a:rPr lang="en-GB" dirty="0" err="1" smtClean="0"/>
              <a:t>gaussian</a:t>
            </a:r>
            <a:r>
              <a:rPr lang="en-GB" dirty="0" smtClean="0"/>
              <a:t> models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[2,3]</a:t>
            </a:r>
            <a:endParaRPr lang="en-GB" dirty="0" smtClean="0"/>
          </a:p>
          <a:p>
            <a:pPr lvl="1"/>
            <a:r>
              <a:rPr lang="en-GB" dirty="0" smtClean="0"/>
              <a:t>Combined local and regional scale approaches needed in some areas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[1,3]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7"/>
          <a:stretch>
            <a:fillRect/>
          </a:stretch>
        </p:blipFill>
        <p:spPr bwMode="auto">
          <a:xfrm>
            <a:off x="4557590" y="3555456"/>
            <a:ext cx="3793645" cy="212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6639163"/>
            <a:ext cx="900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[1]Skjoth et al, (2013); [2]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Sommer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al  (2015); [3] Smith et al, (2013)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55976" y="5661248"/>
            <a:ext cx="45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Simulation of ragweed concentrations with the local scale atmospheric transport model OML 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[3]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6" name="Picture 2" descr="University of Worce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Articles_in_prep\Ambrosia-DK\Manuscript_AAEM\graphical abstract cop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239" y="1628800"/>
            <a:ext cx="3850996" cy="153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370477" y="3168618"/>
            <a:ext cx="388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Detecting ragweed concentrations from urban sources 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[3]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4192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33767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Transport and Dispersion – Conclusions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79512" y="1600200"/>
            <a:ext cx="3682752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Ragweed: </a:t>
            </a:r>
          </a:p>
          <a:p>
            <a:pPr lvl="1"/>
            <a:r>
              <a:rPr lang="en-GB" dirty="0"/>
              <a:t>Atm. physics in regional scale </a:t>
            </a:r>
            <a:r>
              <a:rPr lang="en-GB" dirty="0" smtClean="0"/>
              <a:t>transport well </a:t>
            </a:r>
            <a:r>
              <a:rPr lang="en-GB" dirty="0"/>
              <a:t>understood, e.g. LDT</a:t>
            </a:r>
          </a:p>
          <a:p>
            <a:pPr lvl="1"/>
            <a:r>
              <a:rPr lang="en-GB" dirty="0"/>
              <a:t>Micro-scale </a:t>
            </a:r>
            <a:r>
              <a:rPr lang="en-GB" dirty="0" smtClean="0"/>
              <a:t>rarely addressed but possible to detect</a:t>
            </a:r>
          </a:p>
          <a:p>
            <a:pPr lvl="1"/>
            <a:r>
              <a:rPr lang="en-GB" dirty="0" smtClean="0"/>
              <a:t>Existing monitoring network not designed for micro-scale studies (rely on being lucky)</a:t>
            </a:r>
          </a:p>
          <a:p>
            <a:pPr lvl="1"/>
            <a:r>
              <a:rPr lang="en-GB" dirty="0" smtClean="0"/>
              <a:t>Urban scale models not available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3851920" y="1628800"/>
            <a:ext cx="4968552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Future research directions to improve on exposure modelling:</a:t>
            </a:r>
          </a:p>
          <a:p>
            <a:endParaRPr lang="en-GB" dirty="0" smtClean="0"/>
          </a:p>
          <a:p>
            <a:pPr lvl="1"/>
            <a:r>
              <a:rPr lang="en-GB" dirty="0" smtClean="0"/>
              <a:t>Understanding both the regional scale and local (urban) scale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Combining local scale &amp; regional scale detection and modelling. 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Combining scales VERY challenging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Atmospheric models can be improved by improving the emission flux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6" name="Rectangle 5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7" name="Rectangle 6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2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4973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552158" y="2060848"/>
            <a:ext cx="8537024" cy="864096"/>
          </a:xfrm>
        </p:spPr>
        <p:txBody>
          <a:bodyPr>
            <a:normAutofit fontScale="90000"/>
          </a:bodyPr>
          <a:lstStyle/>
          <a:p>
            <a:pPr>
              <a:lnSpc>
                <a:spcPts val="3600"/>
              </a:lnSpc>
            </a:pPr>
            <a:r>
              <a:rPr lang="da-DK" altLang="en-US" b="1" dirty="0" smtClean="0">
                <a:latin typeface="Comic Sans MS" pitchFamily="66" charset="0"/>
              </a:rPr>
              <a:t>Take home messages</a:t>
            </a:r>
            <a:r>
              <a:rPr lang="da-DK" altLang="en-US" sz="2000" dirty="0">
                <a:latin typeface="Comic Sans MS" pitchFamily="66" charset="0"/>
              </a:rPr>
              <a:t/>
            </a:r>
            <a:br>
              <a:rPr lang="da-DK" altLang="en-US" sz="2000" dirty="0">
                <a:latin typeface="Comic Sans MS" pitchFamily="66" charset="0"/>
              </a:rPr>
            </a:br>
            <a:r>
              <a:rPr lang="da-DK" altLang="en-US" sz="2000" dirty="0" smtClean="0"/>
              <a:t/>
            </a:r>
            <a:br>
              <a:rPr lang="da-DK" altLang="en-US" sz="2000" dirty="0" smtClean="0"/>
            </a:br>
            <a:endParaRPr lang="da-DK" altLang="en-US" sz="2000" dirty="0"/>
          </a:p>
        </p:txBody>
      </p:sp>
      <p:pic>
        <p:nvPicPr>
          <p:cNvPr id="3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1043608" y="2798524"/>
            <a:ext cx="7416824" cy="3783250"/>
          </a:xfrm>
        </p:spPr>
        <p:txBody>
          <a:bodyPr>
            <a:normAutofit fontScale="55000" lnSpcReduction="20000"/>
          </a:bodyPr>
          <a:lstStyle/>
          <a:p>
            <a:r>
              <a:rPr lang="da-DK" altLang="en-US" dirty="0">
                <a:latin typeface="Comic Sans MS" pitchFamily="66" charset="0"/>
              </a:rPr>
              <a:t>Regweed exposure modelling requires a number of </a:t>
            </a:r>
            <a:r>
              <a:rPr lang="da-DK" altLang="en-US" dirty="0" smtClean="0">
                <a:latin typeface="Comic Sans MS" pitchFamily="66" charset="0"/>
              </a:rPr>
              <a:t>model components (source maps, phenology, flowering, atmosphere)</a:t>
            </a:r>
            <a:endParaRPr lang="da-DK" altLang="en-US" dirty="0">
              <a:latin typeface="Comic Sans MS" pitchFamily="66" charset="0"/>
            </a:endParaRPr>
          </a:p>
          <a:p>
            <a:r>
              <a:rPr lang="da-DK" altLang="en-US" dirty="0" smtClean="0">
                <a:latin typeface="Comic Sans MS" pitchFamily="66" charset="0"/>
              </a:rPr>
              <a:t>Ragweed </a:t>
            </a:r>
            <a:r>
              <a:rPr lang="da-DK" altLang="en-US" dirty="0">
                <a:latin typeface="Comic Sans MS" pitchFamily="66" charset="0"/>
              </a:rPr>
              <a:t>modelling with focus on population exposure needs to cover urban areas due to population densities with high </a:t>
            </a:r>
            <a:r>
              <a:rPr lang="da-DK" altLang="en-US" dirty="0" smtClean="0">
                <a:latin typeface="Comic Sans MS" pitchFamily="66" charset="0"/>
              </a:rPr>
              <a:t>detail</a:t>
            </a:r>
          </a:p>
          <a:p>
            <a:r>
              <a:rPr lang="da-DK" altLang="en-US" dirty="0" smtClean="0">
                <a:latin typeface="Comic Sans MS" pitchFamily="66" charset="0"/>
              </a:rPr>
              <a:t>Ragweed </a:t>
            </a:r>
            <a:r>
              <a:rPr lang="da-DK" altLang="en-US" dirty="0">
                <a:latin typeface="Comic Sans MS" pitchFamily="66" charset="0"/>
              </a:rPr>
              <a:t>modelling will most likely need both meso and micro-scale simulations in the vegetation and the </a:t>
            </a:r>
            <a:r>
              <a:rPr lang="da-DK" altLang="en-US" dirty="0" smtClean="0">
                <a:latin typeface="Comic Sans MS" pitchFamily="66" charset="0"/>
              </a:rPr>
              <a:t>atmosphere.</a:t>
            </a:r>
          </a:p>
          <a:p>
            <a:r>
              <a:rPr lang="da-DK" altLang="en-US" dirty="0" smtClean="0">
                <a:latin typeface="Comic Sans MS" pitchFamily="66" charset="0"/>
              </a:rPr>
              <a:t>Both </a:t>
            </a:r>
            <a:r>
              <a:rPr lang="da-DK" altLang="en-US" dirty="0">
                <a:latin typeface="Comic Sans MS" pitchFamily="66" charset="0"/>
              </a:rPr>
              <a:t>vegetation and atmospheric models (mapping) appear rough. Some components </a:t>
            </a:r>
            <a:r>
              <a:rPr lang="da-DK" altLang="en-US" dirty="0" smtClean="0">
                <a:latin typeface="Comic Sans MS" pitchFamily="66" charset="0"/>
              </a:rPr>
              <a:t>completely missing</a:t>
            </a:r>
          </a:p>
          <a:p>
            <a:r>
              <a:rPr lang="da-DK" altLang="en-US" dirty="0" smtClean="0">
                <a:latin typeface="Comic Sans MS" pitchFamily="66" charset="0"/>
              </a:rPr>
              <a:t>Model </a:t>
            </a:r>
            <a:r>
              <a:rPr lang="da-DK" altLang="en-US" dirty="0">
                <a:latin typeface="Comic Sans MS" pitchFamily="66" charset="0"/>
              </a:rPr>
              <a:t>usage without all scales covered is feasible, but reservations should in general be </a:t>
            </a:r>
            <a:r>
              <a:rPr lang="da-DK" altLang="en-US" dirty="0" smtClean="0">
                <a:latin typeface="Comic Sans MS" pitchFamily="66" charset="0"/>
              </a:rPr>
              <a:t>taken</a:t>
            </a:r>
          </a:p>
          <a:p>
            <a:r>
              <a:rPr lang="da-DK" altLang="en-US" dirty="0" smtClean="0">
                <a:latin typeface="Comic Sans MS" pitchFamily="66" charset="0"/>
              </a:rPr>
              <a:t>No </a:t>
            </a:r>
            <a:r>
              <a:rPr lang="da-DK" altLang="en-US" dirty="0">
                <a:latin typeface="Comic Sans MS" pitchFamily="66" charset="0"/>
              </a:rPr>
              <a:t>model studies on </a:t>
            </a:r>
            <a:r>
              <a:rPr lang="da-DK" altLang="en-US" dirty="0" smtClean="0">
                <a:latin typeface="Comic Sans MS" pitchFamily="66" charset="0"/>
              </a:rPr>
              <a:t>co-exposure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sp>
        <p:nvSpPr>
          <p:cNvPr id="17" name="Rectangle 16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8043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-103366" y="2852936"/>
            <a:ext cx="9251950" cy="3672408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</a:pPr>
            <a:r>
              <a:rPr lang="da-DK" altLang="en-US" b="1" dirty="0">
                <a:latin typeface="Comic Sans MS" pitchFamily="66" charset="0"/>
              </a:rPr>
              <a:t>Thank you for your attention</a:t>
            </a:r>
            <a:r>
              <a:rPr lang="da-DK" altLang="en-US" dirty="0">
                <a:latin typeface="Comic Sans MS" pitchFamily="66" charset="0"/>
              </a:rPr>
              <a:t/>
            </a:r>
            <a:br>
              <a:rPr lang="da-DK" altLang="en-US" dirty="0">
                <a:latin typeface="Comic Sans MS" pitchFamily="66" charset="0"/>
              </a:rPr>
            </a:br>
            <a:r>
              <a:rPr lang="da-DK" altLang="en-US" sz="2000" dirty="0">
                <a:latin typeface="Comic Sans MS" pitchFamily="66" charset="0"/>
              </a:rPr>
              <a:t>contact: </a:t>
            </a:r>
            <a:r>
              <a:rPr lang="da-DK" altLang="en-US" sz="2000" b="1" dirty="0">
                <a:latin typeface="Comic Sans MS" pitchFamily="66" charset="0"/>
              </a:rPr>
              <a:t>Carsten Ambelas Skjøth</a:t>
            </a:r>
            <a:br>
              <a:rPr lang="da-DK" altLang="en-US" sz="2000" b="1" dirty="0">
                <a:latin typeface="Comic Sans MS" pitchFamily="66" charset="0"/>
              </a:rPr>
            </a:br>
            <a:r>
              <a:rPr lang="da-DK" altLang="en-US" sz="2000" dirty="0">
                <a:latin typeface="Comic Sans MS" pitchFamily="66" charset="0"/>
              </a:rPr>
              <a:t>email: </a:t>
            </a:r>
            <a:r>
              <a:rPr lang="da-DK" altLang="en-US" sz="2000" dirty="0" smtClean="0">
                <a:latin typeface="Comic Sans MS" pitchFamily="66" charset="0"/>
                <a:hlinkClick r:id="rId2"/>
              </a:rPr>
              <a:t>c.skjoth@worc.ac.dk</a:t>
            </a:r>
            <a:r>
              <a:rPr lang="da-DK" altLang="en-US" sz="2000" dirty="0" smtClean="0">
                <a:latin typeface="Comic Sans MS" pitchFamily="66" charset="0"/>
              </a:rPr>
              <a:t>  </a:t>
            </a:r>
            <a:r>
              <a:rPr lang="da-DK" altLang="en-US" sz="2000" dirty="0">
                <a:latin typeface="Comic Sans MS" pitchFamily="66" charset="0"/>
              </a:rPr>
              <a:t/>
            </a:r>
            <a:br>
              <a:rPr lang="da-DK" altLang="en-US" sz="2000" dirty="0">
                <a:latin typeface="Comic Sans MS" pitchFamily="66" charset="0"/>
              </a:rPr>
            </a:br>
            <a:r>
              <a:rPr lang="da-DK" altLang="en-US" sz="2000" dirty="0" smtClean="0"/>
              <a:t/>
            </a:r>
            <a:br>
              <a:rPr lang="da-DK" altLang="en-US" sz="2000" dirty="0" smtClean="0"/>
            </a:br>
            <a:r>
              <a:rPr lang="da-DK" altLang="en-US" sz="2000" dirty="0" smtClean="0"/>
              <a:t/>
            </a:r>
            <a:br>
              <a:rPr lang="da-DK" altLang="en-US" sz="2000" dirty="0" smtClean="0"/>
            </a:br>
            <a:r>
              <a:rPr lang="da-DK" altLang="en-US" sz="2000" dirty="0" smtClean="0"/>
              <a:t/>
            </a:r>
            <a:br>
              <a:rPr lang="da-DK" altLang="en-US" sz="2000" dirty="0" smtClean="0"/>
            </a:br>
            <a:endParaRPr lang="da-DK" altLang="en-US" sz="2000" dirty="0"/>
          </a:p>
        </p:txBody>
      </p:sp>
      <p:pic>
        <p:nvPicPr>
          <p:cNvPr id="3" name="Picture 2" descr="University of Worce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040" y="1199018"/>
            <a:ext cx="5194920" cy="4525963"/>
          </a:xfrm>
        </p:spPr>
        <p:txBody>
          <a:bodyPr>
            <a:normAutofit fontScale="85000" lnSpcReduction="20000"/>
          </a:bodyPr>
          <a:lstStyle/>
          <a:p>
            <a:r>
              <a:rPr lang="en-GB" dirty="0" err="1" smtClean="0"/>
              <a:t>Hayfever</a:t>
            </a:r>
            <a:r>
              <a:rPr lang="en-GB" dirty="0" smtClean="0"/>
              <a:t>: a large impact on life</a:t>
            </a:r>
          </a:p>
          <a:p>
            <a:pPr lvl="1"/>
            <a:r>
              <a:rPr lang="en-GB" dirty="0" smtClean="0"/>
              <a:t>Affects life quality</a:t>
            </a:r>
            <a:r>
              <a:rPr lang="en-GB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[1]</a:t>
            </a:r>
            <a:endParaRPr lang="en-GB" dirty="0" smtClean="0"/>
          </a:p>
          <a:p>
            <a:pPr lvl="1"/>
            <a:r>
              <a:rPr lang="en-GB" dirty="0" smtClean="0"/>
              <a:t>Is expensive</a:t>
            </a:r>
            <a:r>
              <a:rPr lang="en-GB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[2]</a:t>
            </a:r>
            <a:endParaRPr lang="en-GB" dirty="0" smtClean="0"/>
          </a:p>
          <a:p>
            <a:pPr lvl="1"/>
            <a:r>
              <a:rPr lang="en-GB" dirty="0" smtClean="0"/>
              <a:t>Interacts with asthma</a:t>
            </a:r>
            <a:r>
              <a:rPr lang="en-GB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[3]</a:t>
            </a:r>
            <a:endParaRPr lang="en-GB" dirty="0" smtClean="0"/>
          </a:p>
          <a:p>
            <a:r>
              <a:rPr lang="en-GB" dirty="0" smtClean="0"/>
              <a:t>Exposure to ragweed pollen is important:</a:t>
            </a:r>
          </a:p>
          <a:p>
            <a:pPr lvl="1"/>
            <a:r>
              <a:rPr lang="en-GB" dirty="0" smtClean="0"/>
              <a:t>Europe/USA - YES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 [4]</a:t>
            </a:r>
          </a:p>
          <a:p>
            <a:pPr lvl="1"/>
            <a:r>
              <a:rPr lang="en-GB" dirty="0" smtClean="0"/>
              <a:t>All major continents – Maybe</a:t>
            </a:r>
          </a:p>
          <a:p>
            <a:r>
              <a:rPr lang="en-GB" dirty="0" smtClean="0"/>
              <a:t>Urban areas of high importance</a:t>
            </a:r>
          </a:p>
          <a:p>
            <a:pPr lvl="1"/>
            <a:r>
              <a:rPr lang="en-GB" dirty="0" smtClean="0"/>
              <a:t>The majority of the population</a:t>
            </a:r>
          </a:p>
          <a:p>
            <a:pPr lvl="1"/>
            <a:r>
              <a:rPr lang="en-GB" dirty="0" smtClean="0"/>
              <a:t>Co-exposure of pollen and air pollution</a:t>
            </a:r>
            <a:r>
              <a:rPr lang="en-GB" baseline="30000" dirty="0" smtClean="0"/>
              <a:t>[5]</a:t>
            </a:r>
          </a:p>
          <a:p>
            <a:pPr lvl="1"/>
            <a:endParaRPr lang="en-GB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440710"/>
              </p:ext>
            </p:extLst>
          </p:nvPr>
        </p:nvGraphicFramePr>
        <p:xfrm>
          <a:off x="5724128" y="1196752"/>
          <a:ext cx="1984140" cy="41764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7108"/>
                <a:gridCol w="1177032"/>
              </a:tblGrid>
              <a:tr h="235294"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>
                          <a:effectLst/>
                        </a:rPr>
                        <a:t>SSR - ragweed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Europe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Austria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8.5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Belgium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Denmark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17.1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Germany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14.4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Greece*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11.7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Finland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2.3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France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Hungary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53.8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Italy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3.5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11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Netherlands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Poland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10.8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Portugal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12.4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441176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Switzerland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>
                          <a:effectLst/>
                        </a:rPr>
                        <a:t>18.6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  <a:tr h="235294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>
                          <a:effectLst/>
                        </a:rPr>
                        <a:t>UK*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>
                          <a:effectLst/>
                        </a:rPr>
                        <a:t>7.9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52120" y="5373216"/>
            <a:ext cx="305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Standard Sensitization Rates from allergy centres in different European Countries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[4]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6" y="6639163"/>
            <a:ext cx="74168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 de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Monchy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al, 2003; [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2] Petersen et al, 2008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; [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3];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Molfino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al, 1991; [4] </a:t>
            </a:r>
            <a:r>
              <a:rPr lang="da-DK" sz="1000" b="1" dirty="0" smtClean="0">
                <a:latin typeface="Arial" pitchFamily="34" charset="0"/>
                <a:cs typeface="Arial" pitchFamily="34" charset="0"/>
              </a:rPr>
              <a:t>Burbach </a:t>
            </a:r>
            <a:r>
              <a:rPr lang="da-DK" sz="1000" b="1" dirty="0">
                <a:latin typeface="Arial" pitchFamily="34" charset="0"/>
                <a:cs typeface="Arial" pitchFamily="34" charset="0"/>
              </a:rPr>
              <a:t>et al, </a:t>
            </a:r>
            <a:r>
              <a:rPr lang="da-DK" sz="1000" b="1" dirty="0" smtClean="0">
                <a:latin typeface="Arial" pitchFamily="34" charset="0"/>
                <a:cs typeface="Arial" pitchFamily="34" charset="0"/>
              </a:rPr>
              <a:t>2009 [5] Mücke et al, 2014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</a:t>
            </a:r>
            <a:endParaRPr lang="en-GB" sz="1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4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698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496" y="6639163"/>
            <a:ext cx="789241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 J</a:t>
            </a:r>
            <a:r>
              <a:rPr lang="fr-FR" sz="1000" b="1" dirty="0" err="1" smtClean="0">
                <a:latin typeface="Arial" pitchFamily="34" charset="0"/>
                <a:cs typeface="Arial" pitchFamily="34" charset="0"/>
              </a:rPr>
              <a:t>ones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, G., </a:t>
            </a:r>
            <a:r>
              <a:rPr lang="fr-FR" sz="1000" b="1" dirty="0" err="1" smtClean="0">
                <a:latin typeface="Arial" pitchFamily="34" charset="0"/>
                <a:cs typeface="Arial" pitchFamily="34" charset="0"/>
              </a:rPr>
              <a:t>Champetier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000" b="1" dirty="0">
                <a:latin typeface="Arial" pitchFamily="34" charset="0"/>
                <a:cs typeface="Arial" pitchFamily="34" charset="0"/>
              </a:rPr>
              <a:t>de </a:t>
            </a:r>
            <a:r>
              <a:rPr lang="fr-FR" sz="1000" b="1" dirty="0" err="1" smtClean="0">
                <a:latin typeface="Arial" pitchFamily="34" charset="0"/>
                <a:cs typeface="Arial" pitchFamily="34" charset="0"/>
              </a:rPr>
              <a:t>Ribes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, A., &amp; </a:t>
            </a:r>
            <a:r>
              <a:rPr lang="fr-FR" sz="1000" b="1" dirty="0" err="1" smtClean="0">
                <a:latin typeface="Arial" pitchFamily="34" charset="0"/>
                <a:cs typeface="Arial" pitchFamily="34" charset="0"/>
              </a:rPr>
              <a:t>Steinbach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, S. </a:t>
            </a:r>
            <a:r>
              <a:rPr lang="fr-FR" sz="1000" b="1" dirty="0" err="1" smtClean="0">
                <a:latin typeface="Arial" pitchFamily="34" charset="0"/>
                <a:cs typeface="Arial" pitchFamily="34" charset="0"/>
              </a:rPr>
              <a:t>Presetation</a:t>
            </a:r>
            <a:r>
              <a:rPr lang="fr-FR" sz="1000" b="1" dirty="0" smtClean="0">
                <a:latin typeface="Arial" pitchFamily="34" charset="0"/>
                <a:cs typeface="Arial" pitchFamily="34" charset="0"/>
              </a:rPr>
              <a:t> at the COST SMARTER meeting, Brussels, 21/01/2015</a:t>
            </a:r>
            <a:endParaRPr lang="fr-FR" sz="1000" b="1" dirty="0">
              <a:latin typeface="Arial" pitchFamily="34" charset="0"/>
              <a:cs typeface="Arial" pitchFamily="34" charset="0"/>
            </a:endParaRPr>
          </a:p>
          <a:p>
            <a:endParaRPr lang="en-GB" sz="1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4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Empirical estimation: </a:t>
            </a:r>
            <a:br>
              <a:rPr lang="en-US" dirty="0" smtClean="0"/>
            </a:br>
            <a:r>
              <a:rPr lang="en-US" dirty="0" smtClean="0"/>
              <a:t>connecting models and data</a:t>
            </a:r>
            <a:r>
              <a:rPr lang="en-US" baseline="30000" dirty="0" smtClean="0"/>
              <a:t>1</a:t>
            </a:r>
            <a:endParaRPr lang="en-US" baseline="30000" dirty="0"/>
          </a:p>
        </p:txBody>
      </p:sp>
      <p:pic>
        <p:nvPicPr>
          <p:cNvPr id="17" name="Picture 16" descr="MapEuropeAmbros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158" y="2925991"/>
            <a:ext cx="1495523" cy="1375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19158" y="2341217"/>
            <a:ext cx="149552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Plant Distribution</a:t>
            </a:r>
            <a:endParaRPr lang="en-US" sz="1600" dirty="0"/>
          </a:p>
        </p:txBody>
      </p:sp>
      <p:sp>
        <p:nvSpPr>
          <p:cNvPr id="19" name="Rectangle 18"/>
          <p:cNvSpPr/>
          <p:nvPr/>
        </p:nvSpPr>
        <p:spPr>
          <a:xfrm>
            <a:off x="2519158" y="2315187"/>
            <a:ext cx="1495523" cy="19599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20" name="Picture 19" descr="MapEuropeAmbros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51" y="2615908"/>
            <a:ext cx="1483915" cy="15773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85951" y="2233258"/>
            <a:ext cx="1483915" cy="3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66FF"/>
                </a:solidFill>
              </a:rPr>
              <a:t>Damages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185951" y="2233258"/>
            <a:ext cx="1483915" cy="19599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MapEuropeAmbros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884" y="2939647"/>
            <a:ext cx="1495523" cy="134915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9884" y="2328843"/>
            <a:ext cx="1495523" cy="350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Management effort</a:t>
            </a:r>
            <a:endParaRPr lang="en-US" sz="1600" dirty="0"/>
          </a:p>
        </p:txBody>
      </p:sp>
      <p:sp>
        <p:nvSpPr>
          <p:cNvPr id="25" name="Rectangle 24"/>
          <p:cNvSpPr/>
          <p:nvPr/>
        </p:nvSpPr>
        <p:spPr>
          <a:xfrm>
            <a:off x="429884" y="2328842"/>
            <a:ext cx="1495523" cy="19599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 descr="MapEuropeAmbros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98" y="2246534"/>
            <a:ext cx="1495523" cy="131917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618798" y="1605740"/>
            <a:ext cx="1495523" cy="350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Pollen distribution</a:t>
            </a:r>
            <a:endParaRPr lang="en-US" sz="1600" dirty="0"/>
          </a:p>
        </p:txBody>
      </p:sp>
      <p:sp>
        <p:nvSpPr>
          <p:cNvPr id="28" name="Rectangle 27"/>
          <p:cNvSpPr/>
          <p:nvPr/>
        </p:nvSpPr>
        <p:spPr>
          <a:xfrm>
            <a:off x="4618798" y="1579713"/>
            <a:ext cx="1495523" cy="1959966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 rot="19992706">
            <a:off x="3849454" y="1963954"/>
            <a:ext cx="1026717" cy="1519824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 rot="19999712">
            <a:off x="3762953" y="2355497"/>
            <a:ext cx="108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Pollen transport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5884640" y="1392008"/>
            <a:ext cx="1524981" cy="2110595"/>
            <a:chOff x="5434024" y="1426817"/>
            <a:chExt cx="1645435" cy="2263486"/>
          </a:xfrm>
        </p:grpSpPr>
        <p:sp>
          <p:nvSpPr>
            <p:cNvPr id="32" name="Right Arrow 31"/>
            <p:cNvSpPr/>
            <p:nvPr/>
          </p:nvSpPr>
          <p:spPr>
            <a:xfrm>
              <a:off x="5462558" y="1426817"/>
              <a:ext cx="1616901" cy="2263486"/>
            </a:xfrm>
            <a:prstGeom prst="rightArrow">
              <a:avLst/>
            </a:prstGeom>
            <a:ln w="158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434024" y="1904840"/>
              <a:ext cx="14482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Health processes and behaviors</a:t>
              </a:r>
              <a:endParaRPr lang="en-US" dirty="0"/>
            </a:p>
          </p:txBody>
        </p:sp>
      </p:grpSp>
      <p:sp>
        <p:nvSpPr>
          <p:cNvPr id="34" name="Right Arrow 33"/>
          <p:cNvSpPr/>
          <p:nvPr/>
        </p:nvSpPr>
        <p:spPr>
          <a:xfrm>
            <a:off x="3850817" y="3364124"/>
            <a:ext cx="3519887" cy="1141863"/>
          </a:xfrm>
          <a:prstGeom prst="rightArrow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864476" y="3606417"/>
            <a:ext cx="34356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Agricultural processes and behaviors</a:t>
            </a:r>
            <a:endParaRPr lang="en-US" dirty="0"/>
          </a:p>
        </p:txBody>
      </p:sp>
      <p:sp>
        <p:nvSpPr>
          <p:cNvPr id="36" name="Right Arrow 35"/>
          <p:cNvSpPr/>
          <p:nvPr/>
        </p:nvSpPr>
        <p:spPr>
          <a:xfrm>
            <a:off x="1543054" y="2925991"/>
            <a:ext cx="1350868" cy="1141863"/>
          </a:xfrm>
          <a:prstGeom prst="rightArrow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16200000" scaled="0"/>
          </a:gradFill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1508659" y="3280234"/>
            <a:ext cx="1350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 spread</a:t>
            </a:r>
            <a:endParaRPr lang="en-US" dirty="0"/>
          </a:p>
        </p:txBody>
      </p:sp>
      <p:pic>
        <p:nvPicPr>
          <p:cNvPr id="38" name="Picture 37" descr="MapEuropeAmbrosi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951" y="4852188"/>
            <a:ext cx="1483915" cy="157731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185951" y="4469538"/>
            <a:ext cx="1483915" cy="382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Costs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99606" y="4469538"/>
            <a:ext cx="1483915" cy="1959964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Bent-Up Arrow 40"/>
          <p:cNvSpPr/>
          <p:nvPr/>
        </p:nvSpPr>
        <p:spPr>
          <a:xfrm rot="5400000">
            <a:off x="3536742" y="1713055"/>
            <a:ext cx="1256297" cy="6271290"/>
          </a:xfrm>
          <a:prstGeom prst="bentUpArrow">
            <a:avLst/>
          </a:prstGeom>
          <a:ln w="158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508659" y="4955513"/>
            <a:ext cx="5305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Accounting of management costs</a:t>
            </a:r>
            <a:endParaRPr lang="en-US" dirty="0"/>
          </a:p>
        </p:txBody>
      </p:sp>
      <p:sp>
        <p:nvSpPr>
          <p:cNvPr id="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765E22E-6084-014C-A1F6-6A0151502024}" type="slidenum">
              <a:rPr lang="en-US" smtClean="0"/>
              <a:t>3</a:t>
            </a:fld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179512" y="1484784"/>
            <a:ext cx="6120680" cy="2984754"/>
          </a:xfrm>
          <a:prstGeom prst="roundRect">
            <a:avLst/>
          </a:prstGeom>
          <a:noFill/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577220" y="2046198"/>
            <a:ext cx="3213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Location and amount of sources: Vegetation</a:t>
            </a:r>
            <a:endParaRPr lang="en-GB" sz="1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70761" y="1378625"/>
            <a:ext cx="9915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Atmosphere</a:t>
            </a:r>
            <a:endParaRPr lang="en-GB" sz="10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5144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purpose with modelling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61040" y="1199018"/>
            <a:ext cx="8143408" cy="5326326"/>
          </a:xfrm>
        </p:spPr>
        <p:txBody>
          <a:bodyPr>
            <a:normAutofit fontScale="55000" lnSpcReduction="20000"/>
          </a:bodyPr>
          <a:lstStyle/>
          <a:p>
            <a:r>
              <a:rPr lang="en-GB" dirty="0" smtClean="0"/>
              <a:t>A set of basic questions:</a:t>
            </a:r>
          </a:p>
          <a:p>
            <a:pPr lvl="1"/>
            <a:r>
              <a:rPr lang="en-GB" dirty="0"/>
              <a:t>health impacts and impacts on the abundance and spread of </a:t>
            </a:r>
            <a:r>
              <a:rPr lang="en-GB" dirty="0" smtClean="0"/>
              <a:t>pollen - exposure.</a:t>
            </a:r>
          </a:p>
          <a:p>
            <a:pPr lvl="1"/>
            <a:r>
              <a:rPr lang="en-GB" dirty="0"/>
              <a:t>research into the evaluation of management  of Ambrosia in </a:t>
            </a:r>
            <a:r>
              <a:rPr lang="en-GB" dirty="0" smtClean="0"/>
              <a:t>Europe - scenarios</a:t>
            </a:r>
            <a:endParaRPr lang="en-GB" dirty="0"/>
          </a:p>
          <a:p>
            <a:pPr lvl="1"/>
            <a:endParaRPr lang="en-GB" dirty="0" smtClean="0"/>
          </a:p>
          <a:p>
            <a:r>
              <a:rPr lang="en-GB" dirty="0" smtClean="0"/>
              <a:t>Typical modeller questions on design (thus methods). What is the expected input/output and what is the </a:t>
            </a:r>
            <a:r>
              <a:rPr lang="en-GB" u="sng" dirty="0" smtClean="0"/>
              <a:t>purpose</a:t>
            </a:r>
          </a:p>
          <a:p>
            <a:pPr lvl="1"/>
            <a:r>
              <a:rPr lang="en-GB" dirty="0" smtClean="0"/>
              <a:t>Temporal scale to be covered?</a:t>
            </a:r>
          </a:p>
          <a:p>
            <a:pPr lvl="2"/>
            <a:r>
              <a:rPr lang="en-GB" dirty="0" smtClean="0"/>
              <a:t>Vegetation changes ~ decades or more</a:t>
            </a:r>
          </a:p>
          <a:p>
            <a:pPr lvl="2"/>
            <a:r>
              <a:rPr lang="en-GB" dirty="0" smtClean="0"/>
              <a:t>Pests ~ years</a:t>
            </a:r>
          </a:p>
          <a:p>
            <a:pPr lvl="2"/>
            <a:r>
              <a:rPr lang="en-GB" dirty="0" smtClean="0"/>
              <a:t>Atmospheric changes ~ days</a:t>
            </a:r>
          </a:p>
          <a:p>
            <a:pPr lvl="2"/>
            <a:r>
              <a:rPr lang="en-GB" dirty="0" smtClean="0"/>
              <a:t>Health impacts ~ minutes</a:t>
            </a:r>
          </a:p>
          <a:p>
            <a:pPr lvl="2"/>
            <a:r>
              <a:rPr lang="en-GB" dirty="0" smtClean="0"/>
              <a:t>Population impacts ~ decades</a:t>
            </a:r>
          </a:p>
          <a:p>
            <a:pPr lvl="1"/>
            <a:r>
              <a:rPr lang="en-GB" dirty="0" smtClean="0"/>
              <a:t>Spatial scales to be covered? </a:t>
            </a:r>
          </a:p>
          <a:p>
            <a:pPr lvl="2"/>
            <a:r>
              <a:rPr lang="en-GB" dirty="0" smtClean="0"/>
              <a:t>management of landscape typical on road or farm level</a:t>
            </a:r>
          </a:p>
          <a:p>
            <a:pPr lvl="2"/>
            <a:r>
              <a:rPr lang="en-GB" dirty="0" smtClean="0"/>
              <a:t>Regulation of landscape typical at national level</a:t>
            </a:r>
          </a:p>
          <a:p>
            <a:pPr lvl="2"/>
            <a:r>
              <a:rPr lang="en-GB" dirty="0" smtClean="0"/>
              <a:t>Pollen dispersion vary from &lt;2 km to continental scale, typically 30 km</a:t>
            </a:r>
          </a:p>
          <a:p>
            <a:pPr lvl="1"/>
            <a:r>
              <a:rPr lang="en-GB" dirty="0" smtClean="0"/>
              <a:t>Processes/species to be covered?</a:t>
            </a:r>
          </a:p>
          <a:p>
            <a:pPr lvl="2"/>
            <a:r>
              <a:rPr lang="en-GB" dirty="0" smtClean="0"/>
              <a:t>Only ragweed plants or vegetation dynamics?</a:t>
            </a:r>
          </a:p>
          <a:p>
            <a:pPr lvl="2"/>
            <a:r>
              <a:rPr lang="en-GB" dirty="0" smtClean="0"/>
              <a:t>Only ragweed pollen or co-exposure?</a:t>
            </a:r>
          </a:p>
          <a:p>
            <a:r>
              <a:rPr lang="en-GB" dirty="0" smtClean="0"/>
              <a:t>Four components needed in most basic ragweed models</a:t>
            </a:r>
          </a:p>
          <a:p>
            <a:pPr lvl="1"/>
            <a:r>
              <a:rPr lang="en-GB" dirty="0" smtClean="0"/>
              <a:t>Source location (maps), plant growth (seasonal) pollen release (hourly), atmospheric transport (daily)</a:t>
            </a:r>
          </a:p>
          <a:p>
            <a:r>
              <a:rPr lang="en-GB" dirty="0" smtClean="0"/>
              <a:t>Connection of scales a major challenge in pollen dispersion modelling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4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4522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The modelling concept in its most simple form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9" name="Rectangle 8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0" name="Rectangle 9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1" name="Rectangle 10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4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846026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013176"/>
            <a:ext cx="3745111" cy="1197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4"/>
          <p:cNvGrpSpPr>
            <a:grpSpLocks/>
          </p:cNvGrpSpPr>
          <p:nvPr/>
        </p:nvGrpSpPr>
        <p:grpSpPr bwMode="auto">
          <a:xfrm>
            <a:off x="7099468" y="5060527"/>
            <a:ext cx="1727027" cy="1033676"/>
            <a:chOff x="1020" y="618"/>
            <a:chExt cx="3734" cy="3374"/>
          </a:xfrm>
        </p:grpSpPr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1020" y="618"/>
              <a:ext cx="3734" cy="33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19" name="Picture 6"/>
            <p:cNvPicPr preferRelativeResize="0"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00" t="45000" r="26324" b="10800"/>
            <a:stretch>
              <a:fillRect/>
            </a:stretch>
          </p:blipFill>
          <p:spPr bwMode="auto">
            <a:xfrm>
              <a:off x="1338" y="856"/>
              <a:ext cx="2744" cy="2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1065" y="663"/>
              <a:ext cx="2223" cy="45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1065" y="663"/>
              <a:ext cx="852" cy="6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3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80" t="37911" r="41699" b="26843"/>
          <a:stretch/>
        </p:blipFill>
        <p:spPr bwMode="auto">
          <a:xfrm>
            <a:off x="982391" y="5060527"/>
            <a:ext cx="980333" cy="9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35496" y="6639163"/>
            <a:ext cx="8496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 Skjoth et al, 2010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;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Zink et al (2012)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0120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for estimating sources</a:t>
            </a:r>
            <a:r>
              <a:rPr lang="en-GB" baseline="30000" dirty="0" smtClean="0"/>
              <a:t>[1]</a:t>
            </a:r>
            <a:endParaRPr lang="en-GB" baseline="30000" dirty="0"/>
          </a:p>
        </p:txBody>
      </p:sp>
      <p:sp>
        <p:nvSpPr>
          <p:cNvPr id="11" name="Rectangle 10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7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7" t="32378" r="25581" b="22765"/>
          <a:stretch/>
        </p:blipFill>
        <p:spPr bwMode="auto">
          <a:xfrm>
            <a:off x="1181146" y="1700808"/>
            <a:ext cx="699125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181146" y="5283071"/>
            <a:ext cx="31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Can include process based modelling in the </a:t>
            </a:r>
            <a:r>
              <a:rPr lang="en-GB" sz="1200" b="1" u="sng" dirty="0" smtClean="0">
                <a:latin typeface="Arial" pitchFamily="34" charset="0"/>
                <a:cs typeface="Arial" pitchFamily="34" charset="0"/>
              </a:rPr>
              <a:t>vegetation</a:t>
            </a:r>
            <a:endParaRPr lang="en-GB" sz="1200" b="1" u="sng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97570" y="5271591"/>
            <a:ext cx="31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Can include process based modelling in the </a:t>
            </a:r>
            <a:r>
              <a:rPr lang="en-GB" sz="1200" b="1" u="sng" dirty="0" smtClean="0">
                <a:latin typeface="Arial" pitchFamily="34" charset="0"/>
                <a:cs typeface="Arial" pitchFamily="34" charset="0"/>
              </a:rPr>
              <a:t>atmosphere</a:t>
            </a:r>
            <a:endParaRPr lang="en-GB" sz="1200" b="1" u="sng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496" y="6639163"/>
            <a:ext cx="8496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 Skjoth et al, 2012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33892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– bottom up approaches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6512" y="1052736"/>
            <a:ext cx="4618856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Considerable attention</a:t>
            </a:r>
          </a:p>
          <a:p>
            <a:pPr lvl="1"/>
            <a:r>
              <a:rPr lang="en-GB" dirty="0" smtClean="0"/>
              <a:t>Global scale</a:t>
            </a:r>
            <a:r>
              <a:rPr lang="en-GB" baseline="30000" dirty="0" smtClean="0"/>
              <a:t>[1]</a:t>
            </a:r>
          </a:p>
          <a:p>
            <a:pPr lvl="1"/>
            <a:r>
              <a:rPr lang="en-GB" dirty="0" smtClean="0"/>
              <a:t>Europe</a:t>
            </a:r>
            <a:r>
              <a:rPr lang="en-GB" baseline="30000" dirty="0" smtClean="0"/>
              <a:t>[2,3]</a:t>
            </a:r>
          </a:p>
          <a:p>
            <a:pPr lvl="1"/>
            <a:r>
              <a:rPr lang="en-GB" dirty="0" smtClean="0"/>
              <a:t>Presence/absence, suitability etc.</a:t>
            </a:r>
          </a:p>
          <a:p>
            <a:pPr lvl="1"/>
            <a:r>
              <a:rPr lang="en-GB" dirty="0" smtClean="0"/>
              <a:t>Focus on phenology</a:t>
            </a:r>
            <a:r>
              <a:rPr lang="en-GB" baseline="30000" dirty="0" smtClean="0"/>
              <a:t>[1,2,3,]</a:t>
            </a:r>
            <a:endParaRPr lang="en-GB" dirty="0"/>
          </a:p>
          <a:p>
            <a:pPr lvl="1"/>
            <a:r>
              <a:rPr lang="en-GB" dirty="0" smtClean="0"/>
              <a:t>Driven by climate</a:t>
            </a:r>
            <a:r>
              <a:rPr lang="en-GB" baseline="30000" dirty="0" smtClean="0"/>
              <a:t>[1,2,3]</a:t>
            </a:r>
            <a:endParaRPr lang="en-GB" dirty="0" smtClean="0"/>
          </a:p>
          <a:p>
            <a:pPr lvl="1"/>
            <a:r>
              <a:rPr lang="en-GB" dirty="0" smtClean="0"/>
              <a:t>Climate change</a:t>
            </a:r>
            <a:r>
              <a:rPr lang="en-GB" baseline="30000" dirty="0" smtClean="0"/>
              <a:t>[1,2,3]</a:t>
            </a:r>
            <a:endParaRPr lang="en-GB" dirty="0" smtClean="0"/>
          </a:p>
          <a:p>
            <a:pPr lvl="1"/>
            <a:r>
              <a:rPr lang="en-GB" dirty="0" smtClean="0"/>
              <a:t>No dynamics</a:t>
            </a:r>
          </a:p>
          <a:p>
            <a:pPr lvl="2"/>
            <a:r>
              <a:rPr lang="en-GB" dirty="0" smtClean="0"/>
              <a:t>(dispersal, competition,..)</a:t>
            </a:r>
          </a:p>
          <a:p>
            <a:pPr lvl="1"/>
            <a:r>
              <a:rPr lang="en-GB" dirty="0" smtClean="0"/>
              <a:t>Bottom-up maps tested with COSMO-ART atmospheric transport model </a:t>
            </a:r>
            <a:r>
              <a:rPr lang="en-GB" baseline="30000" dirty="0" smtClean="0"/>
              <a:t>[4]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496" y="6639163"/>
            <a:ext cx="8496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 Rasmussen, (2013), </a:t>
            </a:r>
            <a:r>
              <a:rPr lang="en-GB" sz="1000" b="1" dirty="0" err="1" smtClean="0">
                <a:latin typeface="Arial" pitchFamily="34" charset="0"/>
                <a:cs typeface="Arial" pitchFamily="34" charset="0"/>
              </a:rPr>
              <a:t>Chaptman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 et  al (2014); Storkey et al (2014), Zink (2014)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7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27156" r="30518" b="20629"/>
          <a:stretch/>
        </p:blipFill>
        <p:spPr bwMode="auto">
          <a:xfrm>
            <a:off x="4539505" y="1700808"/>
            <a:ext cx="4437277" cy="2122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6" t="12678" r="35322" b="23240"/>
          <a:stretch/>
        </p:blipFill>
        <p:spPr bwMode="auto">
          <a:xfrm>
            <a:off x="4595827" y="3822984"/>
            <a:ext cx="1992397" cy="216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048"/>
          <a:stretch/>
        </p:blipFill>
        <p:spPr bwMode="auto">
          <a:xfrm>
            <a:off x="6660232" y="3822984"/>
            <a:ext cx="2322929" cy="218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01548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Sources – Top down approaches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-36512" y="1052736"/>
            <a:ext cx="4618856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Considerable attention</a:t>
            </a:r>
          </a:p>
          <a:p>
            <a:pPr lvl="1"/>
            <a:r>
              <a:rPr lang="en-GB" dirty="0" smtClean="0"/>
              <a:t>National Scale</a:t>
            </a:r>
            <a:r>
              <a:rPr lang="en-GB" baseline="30000" dirty="0" smtClean="0"/>
              <a:t>[1]</a:t>
            </a:r>
          </a:p>
          <a:p>
            <a:pPr lvl="1"/>
            <a:r>
              <a:rPr lang="en-GB" dirty="0" smtClean="0"/>
              <a:t>Flexible but patchy approach</a:t>
            </a:r>
            <a:r>
              <a:rPr lang="en-GB" baseline="30000" dirty="0" smtClean="0"/>
              <a:t>[2,3]</a:t>
            </a:r>
          </a:p>
          <a:p>
            <a:pPr lvl="1"/>
            <a:r>
              <a:rPr lang="en-GB" dirty="0" smtClean="0"/>
              <a:t>Describes present state and abundance</a:t>
            </a:r>
          </a:p>
          <a:p>
            <a:pPr lvl="1"/>
            <a:r>
              <a:rPr lang="en-GB" dirty="0" smtClean="0"/>
              <a:t>Works without ground observations but needs pollen sites and in on ragweed ecology</a:t>
            </a:r>
          </a:p>
          <a:p>
            <a:pPr lvl="1"/>
            <a:r>
              <a:rPr lang="en-GB" dirty="0" smtClean="0"/>
              <a:t>Not for scenarios</a:t>
            </a:r>
            <a:endParaRPr lang="en-GB" dirty="0"/>
          </a:p>
          <a:p>
            <a:pPr lvl="1"/>
            <a:r>
              <a:rPr lang="en-GB" dirty="0" smtClean="0"/>
              <a:t>No dynamics</a:t>
            </a:r>
          </a:p>
          <a:p>
            <a:pPr lvl="2"/>
            <a:r>
              <a:rPr lang="en-GB" dirty="0" smtClean="0"/>
              <a:t>(dispersal,..)</a:t>
            </a:r>
          </a:p>
          <a:p>
            <a:pPr lvl="1"/>
            <a:r>
              <a:rPr lang="en-GB" dirty="0" smtClean="0"/>
              <a:t>Top-down </a:t>
            </a:r>
            <a:r>
              <a:rPr lang="en-GB" dirty="0"/>
              <a:t>maps tested with </a:t>
            </a:r>
            <a:r>
              <a:rPr lang="en-GB" dirty="0" smtClean="0"/>
              <a:t>COSMO-ART</a:t>
            </a:r>
            <a:r>
              <a:rPr lang="en-GB" baseline="30000" dirty="0" smtClean="0"/>
              <a:t>[4]</a:t>
            </a:r>
            <a:endParaRPr lang="en-GB" baseline="30000" dirty="0"/>
          </a:p>
          <a:p>
            <a:pPr lvl="1"/>
            <a:endParaRPr lang="en-GB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7" name="Picture 2" descr="University of Worce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45" t="15625" r="25754" b="26875"/>
          <a:stretch/>
        </p:blipFill>
        <p:spPr bwMode="auto">
          <a:xfrm>
            <a:off x="5220072" y="1052736"/>
            <a:ext cx="332919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5496" y="6639163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 Thibaudon et al, (2014); [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2] 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Skjoth et al, (2010); [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3]; 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Karrer et al, (2014); [4] Zink (2014)</a:t>
            </a:r>
          </a:p>
        </p:txBody>
      </p:sp>
      <p:pic>
        <p:nvPicPr>
          <p:cNvPr id="20" name="Picture 19" descr="C:\Articles_in_prep\Austria_ragweed\Gridded_Ambrosia_Infection_Level_100dpi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9" b="36644"/>
          <a:stretch/>
        </p:blipFill>
        <p:spPr bwMode="auto">
          <a:xfrm>
            <a:off x="6721154" y="4509120"/>
            <a:ext cx="2110276" cy="1577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81" t="19561" r="9608" b="11674"/>
          <a:stretch/>
        </p:blipFill>
        <p:spPr bwMode="auto">
          <a:xfrm>
            <a:off x="4538826" y="4523478"/>
            <a:ext cx="2182328" cy="150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17620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maps - disagreements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052736"/>
            <a:ext cx="3826768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Ragweed ecology and mapping</a:t>
            </a:r>
          </a:p>
          <a:p>
            <a:pPr lvl="1"/>
            <a:r>
              <a:rPr lang="en-GB" dirty="0" smtClean="0"/>
              <a:t>Native to North America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[1]</a:t>
            </a:r>
            <a:endParaRPr lang="en-GB" dirty="0" smtClean="0"/>
          </a:p>
          <a:p>
            <a:pPr lvl="1"/>
            <a:r>
              <a:rPr lang="en-GB" dirty="0" smtClean="0"/>
              <a:t>Invasive in Europe, China, Australia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[1]</a:t>
            </a:r>
            <a:endParaRPr lang="en-GB" dirty="0" smtClean="0"/>
          </a:p>
          <a:p>
            <a:pPr lvl="1"/>
            <a:r>
              <a:rPr lang="en-GB" dirty="0" smtClean="0"/>
              <a:t>Appear to have centres with large abundance</a:t>
            </a:r>
            <a:r>
              <a:rPr lang="en-GB" b="1" baseline="30000" dirty="0" smtClean="0">
                <a:latin typeface="Arial" pitchFamily="34" charset="0"/>
                <a:cs typeface="Arial" pitchFamily="34" charset="0"/>
              </a:rPr>
              <a:t>[2,3,4]</a:t>
            </a:r>
          </a:p>
          <a:p>
            <a:pPr lvl="1"/>
            <a:r>
              <a:rPr lang="en-GB" dirty="0"/>
              <a:t>Abundance vary locally</a:t>
            </a:r>
            <a:r>
              <a:rPr lang="en-GB" b="1" baseline="30000" dirty="0">
                <a:latin typeface="Arial" pitchFamily="34" charset="0"/>
                <a:cs typeface="Arial" pitchFamily="34" charset="0"/>
              </a:rPr>
              <a:t>[1]</a:t>
            </a:r>
            <a:endParaRPr lang="en-GB" dirty="0"/>
          </a:p>
          <a:p>
            <a:pPr lvl="1"/>
            <a:r>
              <a:rPr lang="en-GB" dirty="0" smtClean="0"/>
              <a:t>Mapping disagrees outside main ragweed centres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93" t="16875" r="26633" b="30313"/>
          <a:stretch/>
        </p:blipFill>
        <p:spPr bwMode="auto">
          <a:xfrm>
            <a:off x="6660232" y="1124743"/>
            <a:ext cx="2395774" cy="2274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3" t="30313" r="38944" b="21250"/>
          <a:stretch/>
        </p:blipFill>
        <p:spPr bwMode="auto">
          <a:xfrm>
            <a:off x="4572000" y="1124743"/>
            <a:ext cx="2116830" cy="2274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7" t="18890" r="29619" b="49298"/>
          <a:stretch/>
        </p:blipFill>
        <p:spPr bwMode="auto">
          <a:xfrm>
            <a:off x="5076056" y="3808824"/>
            <a:ext cx="3765376" cy="199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7" t="52888" r="29619" b="40902"/>
          <a:stretch/>
        </p:blipFill>
        <p:spPr bwMode="auto">
          <a:xfrm>
            <a:off x="5076056" y="5733256"/>
            <a:ext cx="3765376" cy="389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496" y="6639163"/>
            <a:ext cx="84969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latin typeface="Arial" pitchFamily="34" charset="0"/>
                <a:cs typeface="Arial" pitchFamily="34" charset="0"/>
              </a:rPr>
              <a:t>[1] Smith et  al, (2013); [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2] 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Bullock et al, (2013); [</a:t>
            </a:r>
            <a:r>
              <a:rPr lang="en-GB" sz="1000" b="1" dirty="0">
                <a:latin typeface="Arial" pitchFamily="34" charset="0"/>
                <a:cs typeface="Arial" pitchFamily="34" charset="0"/>
              </a:rPr>
              <a:t>3</a:t>
            </a:r>
            <a:r>
              <a:rPr lang="en-GB" sz="1000" b="1" dirty="0" smtClean="0">
                <a:latin typeface="Arial" pitchFamily="34" charset="0"/>
                <a:cs typeface="Arial" pitchFamily="34" charset="0"/>
              </a:rPr>
              <a:t>] Skjoth et al, (2013); [4] Prank et al, (2014)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27984" y="3399383"/>
            <a:ext cx="4565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(left) Ragweed density based on plant </a:t>
            </a:r>
            <a:r>
              <a:rPr lang="en-GB" sz="1200" b="1" dirty="0" err="1" smtClean="0">
                <a:latin typeface="Arial" pitchFamily="34" charset="0"/>
                <a:cs typeface="Arial" pitchFamily="34" charset="0"/>
              </a:rPr>
              <a:t>observationst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[2] </a:t>
            </a:r>
            <a:r>
              <a:rPr lang="en-GB" sz="1200" b="1" dirty="0" smtClean="0">
                <a:latin typeface="Arial" pitchFamily="34" charset="0"/>
                <a:cs typeface="Arial" pitchFamily="34" charset="0"/>
              </a:rPr>
              <a:t>. (right Ragweed density based on pollen index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[3]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80384" y="6093296"/>
            <a:ext cx="4565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itchFamily="34" charset="0"/>
                <a:cs typeface="Arial" pitchFamily="34" charset="0"/>
              </a:rPr>
              <a:t>Ragweed emission potential used by the SILAM model</a:t>
            </a:r>
            <a:r>
              <a:rPr lang="en-GB" sz="1200" b="1" baseline="30000" dirty="0" smtClean="0">
                <a:latin typeface="Arial" pitchFamily="34" charset="0"/>
                <a:cs typeface="Arial" pitchFamily="34" charset="0"/>
              </a:rPr>
              <a:t>[4]</a:t>
            </a:r>
            <a:endParaRPr lang="en-GB" sz="1200" b="1" baseline="30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6512" y="0"/>
            <a:ext cx="1296144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Background</a:t>
            </a:r>
            <a:endParaRPr lang="en-GB" sz="1600" dirty="0"/>
          </a:p>
        </p:txBody>
      </p:sp>
      <p:sp>
        <p:nvSpPr>
          <p:cNvPr id="12" name="Rectangle 11"/>
          <p:cNvSpPr/>
          <p:nvPr/>
        </p:nvSpPr>
        <p:spPr>
          <a:xfrm>
            <a:off x="1259632" y="0"/>
            <a:ext cx="1368152" cy="260648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Sources</a:t>
            </a:r>
            <a:endParaRPr lang="en-GB" sz="1600" dirty="0"/>
          </a:p>
        </p:txBody>
      </p:sp>
      <p:sp>
        <p:nvSpPr>
          <p:cNvPr id="13" name="Rectangle 12"/>
          <p:cNvSpPr/>
          <p:nvPr/>
        </p:nvSpPr>
        <p:spPr>
          <a:xfrm>
            <a:off x="2627784" y="0"/>
            <a:ext cx="1368152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Phenology</a:t>
            </a:r>
            <a:endParaRPr lang="en-GB" sz="1600" dirty="0"/>
          </a:p>
        </p:txBody>
      </p:sp>
      <p:sp>
        <p:nvSpPr>
          <p:cNvPr id="14" name="Rectangle 13"/>
          <p:cNvSpPr/>
          <p:nvPr/>
        </p:nvSpPr>
        <p:spPr>
          <a:xfrm>
            <a:off x="3995936" y="0"/>
            <a:ext cx="2160240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Transport &amp; Dispersion</a:t>
            </a:r>
            <a:endParaRPr lang="en-GB" sz="1600" dirty="0"/>
          </a:p>
        </p:txBody>
      </p:sp>
      <p:pic>
        <p:nvPicPr>
          <p:cNvPr id="17" name="Picture 2" descr="University of Worces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305549"/>
            <a:ext cx="1704975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156175" y="0"/>
            <a:ext cx="2076623" cy="260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Take home messages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25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1863</Words>
  <Application>Microsoft Office PowerPoint</Application>
  <PresentationFormat>On-screen Show (4:3)</PresentationFormat>
  <Paragraphs>292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spread and modelling of Ambrosia plants and pollen: a tool to measure  management success</vt:lpstr>
      <vt:lpstr>Background</vt:lpstr>
      <vt:lpstr>Empirical estimation:  connecting models and data1</vt:lpstr>
      <vt:lpstr>The purpose with modelling</vt:lpstr>
      <vt:lpstr>The modelling concept in its most simple form</vt:lpstr>
      <vt:lpstr>Methods for estimating sources[1]</vt:lpstr>
      <vt:lpstr>Sources – bottom up approaches</vt:lpstr>
      <vt:lpstr>Sources – Top down approaches</vt:lpstr>
      <vt:lpstr>Source maps - disagreements</vt:lpstr>
      <vt:lpstr>Sources – current state of the art</vt:lpstr>
      <vt:lpstr>Phenology</vt:lpstr>
      <vt:lpstr>Modelling Phenology (seasonal &amp; daily)</vt:lpstr>
      <vt:lpstr>Transport &amp; Dispersion</vt:lpstr>
      <vt:lpstr>Transport &amp; Dispersion –regional scale</vt:lpstr>
      <vt:lpstr>Transport &amp; Dispersion –urban areas</vt:lpstr>
      <vt:lpstr>Transport and Dispersion – Conclusions</vt:lpstr>
      <vt:lpstr>Take home messages  </vt:lpstr>
      <vt:lpstr>Thank you for your attention contact: Carsten Ambelas Skjøth email: c.skjoth@worc.ac.dk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from Ragweed and Birch</dc:title>
  <dc:creator>Carsten Skjoth</dc:creator>
  <cp:lastModifiedBy>Carsten Skjoth</cp:lastModifiedBy>
  <cp:revision>155</cp:revision>
  <dcterms:created xsi:type="dcterms:W3CDTF">2014-09-17T08:39:57Z</dcterms:created>
  <dcterms:modified xsi:type="dcterms:W3CDTF">2015-01-22T07:26:20Z</dcterms:modified>
</cp:coreProperties>
</file>