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926125" cy="32764413"/>
  <p:notesSz cx="9144000" cy="6858000"/>
  <p:defaultTextStyle>
    <a:defPPr>
      <a:defRPr lang="da-DK"/>
    </a:defPPr>
    <a:lvl1pPr marL="0" algn="l" defTabSz="4549953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1pPr>
    <a:lvl2pPr marL="2274976" algn="l" defTabSz="4549953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2pPr>
    <a:lvl3pPr marL="4549953" algn="l" defTabSz="4549953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3pPr>
    <a:lvl4pPr marL="6824929" algn="l" defTabSz="4549953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4pPr>
    <a:lvl5pPr marL="9099906" algn="l" defTabSz="4549953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5pPr>
    <a:lvl6pPr marL="11374882" algn="l" defTabSz="4549953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6pPr>
    <a:lvl7pPr marL="13649859" algn="l" defTabSz="4549953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7pPr>
    <a:lvl8pPr marL="15924835" algn="l" defTabSz="4549953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8pPr>
    <a:lvl9pPr marL="18199811" algn="l" defTabSz="4549953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86225" autoAdjust="0"/>
  </p:normalViewPr>
  <p:slideViewPr>
    <p:cSldViewPr>
      <p:cViewPr>
        <p:scale>
          <a:sx n="50" d="100"/>
          <a:sy n="50" d="100"/>
        </p:scale>
        <p:origin x="5838" y="7224"/>
      </p:cViewPr>
      <p:guideLst>
        <p:guide orient="horz" pos="10320"/>
        <p:guide pos="13835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1310C-3332-41A8-BFC6-DD78CEC91B97}" type="datetimeFigureOut">
              <a:rPr lang="da-DK" smtClean="0"/>
              <a:t>29-08-2014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47975" y="514350"/>
            <a:ext cx="34480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C8189-A8B8-40E1-8656-1528673772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999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49953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1pPr>
    <a:lvl2pPr marL="2274976" algn="l" defTabSz="4549953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2pPr>
    <a:lvl3pPr marL="4549953" algn="l" defTabSz="4549953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3pPr>
    <a:lvl4pPr marL="6824929" algn="l" defTabSz="4549953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4pPr>
    <a:lvl5pPr marL="9099906" algn="l" defTabSz="4549953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5pPr>
    <a:lvl6pPr marL="11374882" algn="l" defTabSz="4549953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6pPr>
    <a:lvl7pPr marL="13649859" algn="l" defTabSz="4549953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7pPr>
    <a:lvl8pPr marL="15924835" algn="l" defTabSz="4549953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8pPr>
    <a:lvl9pPr marL="18199811" algn="l" defTabSz="4549953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C8189-A8B8-40E1-8656-15286737728B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4673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4460" y="10178208"/>
            <a:ext cx="37337207" cy="70231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920" y="18566503"/>
            <a:ext cx="30748288" cy="83731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74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49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2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099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37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649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924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19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623D-61CB-4E11-AD98-50F69FFA42CF}" type="datetimeFigureOut">
              <a:rPr lang="da-DK" smtClean="0"/>
              <a:t>29-08-2014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824B-7053-4D1F-B777-BED49A4F6CE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4457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623D-61CB-4E11-AD98-50F69FFA42CF}" type="datetimeFigureOut">
              <a:rPr lang="da-DK" smtClean="0"/>
              <a:t>29-08-2014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824B-7053-4D1F-B777-BED49A4F6CE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5752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46443" y="1312111"/>
            <a:ext cx="9883379" cy="279559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6312" y="1312111"/>
            <a:ext cx="28918033" cy="279559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623D-61CB-4E11-AD98-50F69FFA42CF}" type="datetimeFigureOut">
              <a:rPr lang="da-DK" smtClean="0"/>
              <a:t>29-08-2014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824B-7053-4D1F-B777-BED49A4F6CE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5436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623D-61CB-4E11-AD98-50F69FFA42CF}" type="datetimeFigureOut">
              <a:rPr lang="da-DK" smtClean="0"/>
              <a:t>29-08-2014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824B-7053-4D1F-B777-BED49A4F6CE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32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9862" y="21054178"/>
            <a:ext cx="37337207" cy="6507378"/>
          </a:xfrm>
        </p:spPr>
        <p:txBody>
          <a:bodyPr anchor="t"/>
          <a:lstStyle>
            <a:lvl1pPr algn="l">
              <a:defRPr sz="20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9862" y="13886960"/>
            <a:ext cx="37337207" cy="7167211"/>
          </a:xfrm>
        </p:spPr>
        <p:txBody>
          <a:bodyPr anchor="b"/>
          <a:lstStyle>
            <a:lvl1pPr marL="0" indent="0">
              <a:buNone/>
              <a:defRPr sz="9800">
                <a:solidFill>
                  <a:schemeClr val="tx1">
                    <a:tint val="75000"/>
                  </a:schemeClr>
                </a:solidFill>
              </a:defRPr>
            </a:lvl1pPr>
            <a:lvl2pPr marL="2274976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2pPr>
            <a:lvl3pPr marL="4549953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3pPr>
            <a:lvl4pPr marL="6824929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4pPr>
            <a:lvl5pPr marL="9099906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5pPr>
            <a:lvl6pPr marL="11374882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6pPr>
            <a:lvl7pPr marL="13649859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7pPr>
            <a:lvl8pPr marL="15924835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8pPr>
            <a:lvl9pPr marL="18199811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623D-61CB-4E11-AD98-50F69FFA42CF}" type="datetimeFigureOut">
              <a:rPr lang="da-DK" smtClean="0"/>
              <a:t>29-08-2014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824B-7053-4D1F-B777-BED49A4F6CE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778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6309" y="7645044"/>
            <a:ext cx="19400706" cy="21623000"/>
          </a:xfrm>
        </p:spPr>
        <p:txBody>
          <a:bodyPr/>
          <a:lstStyle>
            <a:lvl1pPr>
              <a:defRPr sz="14100"/>
            </a:lvl1pPr>
            <a:lvl2pPr>
              <a:defRPr sz="12000"/>
            </a:lvl2pPr>
            <a:lvl3pPr>
              <a:defRPr sz="9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29113" y="7645044"/>
            <a:ext cx="19400706" cy="21623000"/>
          </a:xfrm>
        </p:spPr>
        <p:txBody>
          <a:bodyPr/>
          <a:lstStyle>
            <a:lvl1pPr>
              <a:defRPr sz="14100"/>
            </a:lvl1pPr>
            <a:lvl2pPr>
              <a:defRPr sz="12000"/>
            </a:lvl2pPr>
            <a:lvl3pPr>
              <a:defRPr sz="9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623D-61CB-4E11-AD98-50F69FFA42CF}" type="datetimeFigureOut">
              <a:rPr lang="da-DK" smtClean="0"/>
              <a:t>29-08-2014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824B-7053-4D1F-B777-BED49A4F6CE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4721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6306" y="7334077"/>
            <a:ext cx="19408333" cy="3056492"/>
          </a:xfrm>
        </p:spPr>
        <p:txBody>
          <a:bodyPr anchor="b"/>
          <a:lstStyle>
            <a:lvl1pPr marL="0" indent="0">
              <a:buNone/>
              <a:defRPr sz="12000" b="1"/>
            </a:lvl1pPr>
            <a:lvl2pPr marL="2274976" indent="0">
              <a:buNone/>
              <a:defRPr sz="9800" b="1"/>
            </a:lvl2pPr>
            <a:lvl3pPr marL="4549953" indent="0">
              <a:buNone/>
              <a:defRPr sz="9000" b="1"/>
            </a:lvl3pPr>
            <a:lvl4pPr marL="6824929" indent="0">
              <a:buNone/>
              <a:defRPr sz="8000" b="1"/>
            </a:lvl4pPr>
            <a:lvl5pPr marL="9099906" indent="0">
              <a:buNone/>
              <a:defRPr sz="8000" b="1"/>
            </a:lvl5pPr>
            <a:lvl6pPr marL="11374882" indent="0">
              <a:buNone/>
              <a:defRPr sz="8000" b="1"/>
            </a:lvl6pPr>
            <a:lvl7pPr marL="13649859" indent="0">
              <a:buNone/>
              <a:defRPr sz="8000" b="1"/>
            </a:lvl7pPr>
            <a:lvl8pPr marL="15924835" indent="0">
              <a:buNone/>
              <a:defRPr sz="8000" b="1"/>
            </a:lvl8pPr>
            <a:lvl9pPr marL="18199811" indent="0">
              <a:buNone/>
              <a:defRPr sz="8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6306" y="10390569"/>
            <a:ext cx="19408333" cy="18877460"/>
          </a:xfrm>
        </p:spPr>
        <p:txBody>
          <a:bodyPr/>
          <a:lstStyle>
            <a:lvl1pPr>
              <a:defRPr sz="12000"/>
            </a:lvl1pPr>
            <a:lvl2pPr>
              <a:defRPr sz="9800"/>
            </a:lvl2pPr>
            <a:lvl3pPr>
              <a:defRPr sz="90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313866" y="7334077"/>
            <a:ext cx="19415957" cy="3056492"/>
          </a:xfrm>
        </p:spPr>
        <p:txBody>
          <a:bodyPr anchor="b"/>
          <a:lstStyle>
            <a:lvl1pPr marL="0" indent="0">
              <a:buNone/>
              <a:defRPr sz="12000" b="1"/>
            </a:lvl1pPr>
            <a:lvl2pPr marL="2274976" indent="0">
              <a:buNone/>
              <a:defRPr sz="9800" b="1"/>
            </a:lvl2pPr>
            <a:lvl3pPr marL="4549953" indent="0">
              <a:buNone/>
              <a:defRPr sz="9000" b="1"/>
            </a:lvl3pPr>
            <a:lvl4pPr marL="6824929" indent="0">
              <a:buNone/>
              <a:defRPr sz="8000" b="1"/>
            </a:lvl4pPr>
            <a:lvl5pPr marL="9099906" indent="0">
              <a:buNone/>
              <a:defRPr sz="8000" b="1"/>
            </a:lvl5pPr>
            <a:lvl6pPr marL="11374882" indent="0">
              <a:buNone/>
              <a:defRPr sz="8000" b="1"/>
            </a:lvl6pPr>
            <a:lvl7pPr marL="13649859" indent="0">
              <a:buNone/>
              <a:defRPr sz="8000" b="1"/>
            </a:lvl7pPr>
            <a:lvl8pPr marL="15924835" indent="0">
              <a:buNone/>
              <a:defRPr sz="8000" b="1"/>
            </a:lvl8pPr>
            <a:lvl9pPr marL="18199811" indent="0">
              <a:buNone/>
              <a:defRPr sz="8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313866" y="10390569"/>
            <a:ext cx="19415957" cy="18877460"/>
          </a:xfrm>
        </p:spPr>
        <p:txBody>
          <a:bodyPr/>
          <a:lstStyle>
            <a:lvl1pPr>
              <a:defRPr sz="12000"/>
            </a:lvl1pPr>
            <a:lvl2pPr>
              <a:defRPr sz="9800"/>
            </a:lvl2pPr>
            <a:lvl3pPr>
              <a:defRPr sz="90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623D-61CB-4E11-AD98-50F69FFA42CF}" type="datetimeFigureOut">
              <a:rPr lang="da-DK" smtClean="0"/>
              <a:t>29-08-2014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824B-7053-4D1F-B777-BED49A4F6CE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874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623D-61CB-4E11-AD98-50F69FFA42CF}" type="datetimeFigureOut">
              <a:rPr lang="da-DK" smtClean="0"/>
              <a:t>29-08-2014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824B-7053-4D1F-B777-BED49A4F6CE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055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623D-61CB-4E11-AD98-50F69FFA42CF}" type="datetimeFigureOut">
              <a:rPr lang="da-DK" smtClean="0"/>
              <a:t>29-08-2014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824B-7053-4D1F-B777-BED49A4F6CE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551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309" y="1304515"/>
            <a:ext cx="14451392" cy="5551752"/>
          </a:xfrm>
        </p:spPr>
        <p:txBody>
          <a:bodyPr anchor="b"/>
          <a:lstStyle>
            <a:lvl1pPr algn="l">
              <a:defRPr sz="98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73894" y="1304521"/>
            <a:ext cx="24555924" cy="27963523"/>
          </a:xfrm>
        </p:spPr>
        <p:txBody>
          <a:bodyPr/>
          <a:lstStyle>
            <a:lvl1pPr>
              <a:defRPr sz="15900"/>
            </a:lvl1pPr>
            <a:lvl2pPr>
              <a:defRPr sz="14100"/>
            </a:lvl2pPr>
            <a:lvl3pPr>
              <a:defRPr sz="120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6309" y="6856262"/>
            <a:ext cx="14451392" cy="22411770"/>
          </a:xfrm>
        </p:spPr>
        <p:txBody>
          <a:bodyPr/>
          <a:lstStyle>
            <a:lvl1pPr marL="0" indent="0">
              <a:buNone/>
              <a:defRPr sz="7000"/>
            </a:lvl1pPr>
            <a:lvl2pPr marL="2274976" indent="0">
              <a:buNone/>
              <a:defRPr sz="5900"/>
            </a:lvl2pPr>
            <a:lvl3pPr marL="4549953" indent="0">
              <a:buNone/>
              <a:defRPr sz="4900"/>
            </a:lvl3pPr>
            <a:lvl4pPr marL="6824929" indent="0">
              <a:buNone/>
              <a:defRPr sz="4400"/>
            </a:lvl4pPr>
            <a:lvl5pPr marL="9099906" indent="0">
              <a:buNone/>
              <a:defRPr sz="4400"/>
            </a:lvl5pPr>
            <a:lvl6pPr marL="11374882" indent="0">
              <a:buNone/>
              <a:defRPr sz="4400"/>
            </a:lvl6pPr>
            <a:lvl7pPr marL="13649859" indent="0">
              <a:buNone/>
              <a:defRPr sz="4400"/>
            </a:lvl7pPr>
            <a:lvl8pPr marL="15924835" indent="0">
              <a:buNone/>
              <a:defRPr sz="4400"/>
            </a:lvl8pPr>
            <a:lvl9pPr marL="18199811" indent="0">
              <a:buNone/>
              <a:defRPr sz="4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623D-61CB-4E11-AD98-50F69FFA42CF}" type="datetimeFigureOut">
              <a:rPr lang="da-DK" smtClean="0"/>
              <a:t>29-08-2014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824B-7053-4D1F-B777-BED49A4F6CE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4365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9828" y="22935098"/>
            <a:ext cx="26355675" cy="2707618"/>
          </a:xfrm>
        </p:spPr>
        <p:txBody>
          <a:bodyPr anchor="b"/>
          <a:lstStyle>
            <a:lvl1pPr algn="l">
              <a:defRPr sz="98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9828" y="2927564"/>
            <a:ext cx="26355675" cy="19658648"/>
          </a:xfrm>
        </p:spPr>
        <p:txBody>
          <a:bodyPr/>
          <a:lstStyle>
            <a:lvl1pPr marL="0" indent="0">
              <a:buNone/>
              <a:defRPr sz="15900"/>
            </a:lvl1pPr>
            <a:lvl2pPr marL="2274976" indent="0">
              <a:buNone/>
              <a:defRPr sz="14100"/>
            </a:lvl2pPr>
            <a:lvl3pPr marL="4549953" indent="0">
              <a:buNone/>
              <a:defRPr sz="12000"/>
            </a:lvl3pPr>
            <a:lvl4pPr marL="6824929" indent="0">
              <a:buNone/>
              <a:defRPr sz="9800"/>
            </a:lvl4pPr>
            <a:lvl5pPr marL="9099906" indent="0">
              <a:buNone/>
              <a:defRPr sz="9800"/>
            </a:lvl5pPr>
            <a:lvl6pPr marL="11374882" indent="0">
              <a:buNone/>
              <a:defRPr sz="9800"/>
            </a:lvl6pPr>
            <a:lvl7pPr marL="13649859" indent="0">
              <a:buNone/>
              <a:defRPr sz="9800"/>
            </a:lvl7pPr>
            <a:lvl8pPr marL="15924835" indent="0">
              <a:buNone/>
              <a:defRPr sz="9800"/>
            </a:lvl8pPr>
            <a:lvl9pPr marL="18199811" indent="0">
              <a:buNone/>
              <a:defRPr sz="98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9828" y="25642719"/>
            <a:ext cx="26355675" cy="3845267"/>
          </a:xfrm>
        </p:spPr>
        <p:txBody>
          <a:bodyPr/>
          <a:lstStyle>
            <a:lvl1pPr marL="0" indent="0">
              <a:buNone/>
              <a:defRPr sz="7000"/>
            </a:lvl1pPr>
            <a:lvl2pPr marL="2274976" indent="0">
              <a:buNone/>
              <a:defRPr sz="5900"/>
            </a:lvl2pPr>
            <a:lvl3pPr marL="4549953" indent="0">
              <a:buNone/>
              <a:defRPr sz="4900"/>
            </a:lvl3pPr>
            <a:lvl4pPr marL="6824929" indent="0">
              <a:buNone/>
              <a:defRPr sz="4400"/>
            </a:lvl4pPr>
            <a:lvl5pPr marL="9099906" indent="0">
              <a:buNone/>
              <a:defRPr sz="4400"/>
            </a:lvl5pPr>
            <a:lvl6pPr marL="11374882" indent="0">
              <a:buNone/>
              <a:defRPr sz="4400"/>
            </a:lvl6pPr>
            <a:lvl7pPr marL="13649859" indent="0">
              <a:buNone/>
              <a:defRPr sz="4400"/>
            </a:lvl7pPr>
            <a:lvl8pPr marL="15924835" indent="0">
              <a:buNone/>
              <a:defRPr sz="4400"/>
            </a:lvl8pPr>
            <a:lvl9pPr marL="18199811" indent="0">
              <a:buNone/>
              <a:defRPr sz="4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623D-61CB-4E11-AD98-50F69FFA42CF}" type="datetimeFigureOut">
              <a:rPr lang="da-DK" smtClean="0"/>
              <a:t>29-08-2014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824B-7053-4D1F-B777-BED49A4F6CE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322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6307" y="1312098"/>
            <a:ext cx="39533513" cy="5460736"/>
          </a:xfrm>
          <a:prstGeom prst="rect">
            <a:avLst/>
          </a:prstGeom>
        </p:spPr>
        <p:txBody>
          <a:bodyPr vert="horz" lIns="454995" tIns="227498" rIns="454995" bIns="22749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6307" y="7645044"/>
            <a:ext cx="39533513" cy="21623000"/>
          </a:xfrm>
          <a:prstGeom prst="rect">
            <a:avLst/>
          </a:prstGeom>
        </p:spPr>
        <p:txBody>
          <a:bodyPr vert="horz" lIns="454995" tIns="227498" rIns="454995" bIns="22749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6306" y="30367767"/>
            <a:ext cx="10249429" cy="1744403"/>
          </a:xfrm>
          <a:prstGeom prst="rect">
            <a:avLst/>
          </a:prstGeom>
        </p:spPr>
        <p:txBody>
          <a:bodyPr vert="horz" lIns="454995" tIns="227498" rIns="454995" bIns="227498" rtlCol="0" anchor="ctr"/>
          <a:lstStyle>
            <a:lvl1pPr algn="l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3623D-61CB-4E11-AD98-50F69FFA42CF}" type="datetimeFigureOut">
              <a:rPr lang="da-DK" smtClean="0"/>
              <a:t>29-08-2014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08094" y="30367767"/>
            <a:ext cx="13909940" cy="1744403"/>
          </a:xfrm>
          <a:prstGeom prst="rect">
            <a:avLst/>
          </a:prstGeom>
        </p:spPr>
        <p:txBody>
          <a:bodyPr vert="horz" lIns="454995" tIns="227498" rIns="454995" bIns="227498" rtlCol="0" anchor="ctr"/>
          <a:lstStyle>
            <a:lvl1pPr algn="ct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80392" y="30367767"/>
            <a:ext cx="10249429" cy="1744403"/>
          </a:xfrm>
          <a:prstGeom prst="rect">
            <a:avLst/>
          </a:prstGeom>
        </p:spPr>
        <p:txBody>
          <a:bodyPr vert="horz" lIns="454995" tIns="227498" rIns="454995" bIns="227498" rtlCol="0" anchor="ctr"/>
          <a:lstStyle>
            <a:lvl1pPr algn="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D824B-7053-4D1F-B777-BED49A4F6CE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393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49953" rtl="0" eaLnBrk="1" latinLnBrk="0" hangingPunct="1">
        <a:spcBef>
          <a:spcPct val="0"/>
        </a:spcBef>
        <a:buNone/>
        <a:defRPr sz="2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6233" indent="-1706233" algn="l" defTabSz="454995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900" kern="1200">
          <a:solidFill>
            <a:schemeClr val="tx1"/>
          </a:solidFill>
          <a:latin typeface="+mn-lt"/>
          <a:ea typeface="+mn-ea"/>
          <a:cs typeface="+mn-cs"/>
        </a:defRPr>
      </a:lvl1pPr>
      <a:lvl2pPr marL="3696835" indent="-1421861" algn="l" defTabSz="4549953" rtl="0" eaLnBrk="1" latinLnBrk="0" hangingPunct="1">
        <a:spcBef>
          <a:spcPct val="20000"/>
        </a:spcBef>
        <a:buFont typeface="Arial" panose="020B0604020202020204" pitchFamily="34" charset="0"/>
        <a:buChar char="–"/>
        <a:defRPr sz="14100" kern="1200">
          <a:solidFill>
            <a:schemeClr val="tx1"/>
          </a:solidFill>
          <a:latin typeface="+mn-lt"/>
          <a:ea typeface="+mn-ea"/>
          <a:cs typeface="+mn-cs"/>
        </a:defRPr>
      </a:lvl2pPr>
      <a:lvl3pPr marL="5687442" indent="-1137489" algn="l" defTabSz="4549953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0" kern="1200">
          <a:solidFill>
            <a:schemeClr val="tx1"/>
          </a:solidFill>
          <a:latin typeface="+mn-lt"/>
          <a:ea typeface="+mn-ea"/>
          <a:cs typeface="+mn-cs"/>
        </a:defRPr>
      </a:lvl3pPr>
      <a:lvl4pPr marL="7962416" indent="-1137489" algn="l" defTabSz="4549953" rtl="0" eaLnBrk="1" latinLnBrk="0" hangingPunct="1">
        <a:spcBef>
          <a:spcPct val="20000"/>
        </a:spcBef>
        <a:buFont typeface="Arial" panose="020B0604020202020204" pitchFamily="34" charset="0"/>
        <a:buChar char="–"/>
        <a:defRPr sz="98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7393" indent="-1137489" algn="l" defTabSz="4549953" rtl="0" eaLnBrk="1" latinLnBrk="0" hangingPunct="1">
        <a:spcBef>
          <a:spcPct val="20000"/>
        </a:spcBef>
        <a:buFont typeface="Arial" panose="020B0604020202020204" pitchFamily="34" charset="0"/>
        <a:buChar char="»"/>
        <a:defRPr sz="9800" kern="1200">
          <a:solidFill>
            <a:schemeClr val="tx1"/>
          </a:solidFill>
          <a:latin typeface="+mn-lt"/>
          <a:ea typeface="+mn-ea"/>
          <a:cs typeface="+mn-cs"/>
        </a:defRPr>
      </a:lvl5pPr>
      <a:lvl6pPr marL="12512372" indent="-1137489" algn="l" defTabSz="4549953" rtl="0" eaLnBrk="1" latinLnBrk="0" hangingPunct="1">
        <a:spcBef>
          <a:spcPct val="20000"/>
        </a:spcBef>
        <a:buFont typeface="Arial" panose="020B0604020202020204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6pPr>
      <a:lvl7pPr marL="14787346" indent="-1137489" algn="l" defTabSz="4549953" rtl="0" eaLnBrk="1" latinLnBrk="0" hangingPunct="1">
        <a:spcBef>
          <a:spcPct val="20000"/>
        </a:spcBef>
        <a:buFont typeface="Arial" panose="020B0604020202020204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7pPr>
      <a:lvl8pPr marL="17062322" indent="-1137489" algn="l" defTabSz="4549953" rtl="0" eaLnBrk="1" latinLnBrk="0" hangingPunct="1">
        <a:spcBef>
          <a:spcPct val="20000"/>
        </a:spcBef>
        <a:buFont typeface="Arial" panose="020B0604020202020204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8pPr>
      <a:lvl9pPr marL="19337300" indent="-1137489" algn="l" defTabSz="4549953" rtl="0" eaLnBrk="1" latinLnBrk="0" hangingPunct="1">
        <a:spcBef>
          <a:spcPct val="20000"/>
        </a:spcBef>
        <a:buFont typeface="Arial" panose="020B0604020202020204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49953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1pPr>
      <a:lvl2pPr marL="2274976" algn="l" defTabSz="4549953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4549953" algn="l" defTabSz="4549953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3pPr>
      <a:lvl4pPr marL="6824929" algn="l" defTabSz="4549953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099906" algn="l" defTabSz="4549953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74882" algn="l" defTabSz="4549953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649859" algn="l" defTabSz="4549953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924835" algn="l" defTabSz="4549953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8199811" algn="l" defTabSz="4549953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emf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4"/>
          <p:cNvSpPr/>
          <p:nvPr/>
        </p:nvSpPr>
        <p:spPr>
          <a:xfrm>
            <a:off x="0" y="36390"/>
            <a:ext cx="43926125" cy="5754343"/>
          </a:xfrm>
          <a:prstGeom prst="rect">
            <a:avLst/>
          </a:prstGeom>
          <a:solidFill>
            <a:srgbClr val="E6F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392" tIns="64196" rIns="128392" bIns="64196" anchor="ctr"/>
          <a:lstStyle/>
          <a:p>
            <a:pPr algn="ctr">
              <a:defRPr/>
            </a:pPr>
            <a:r>
              <a:rPr lang="da-DK" b="1" dirty="0"/>
              <a:t>l</a:t>
            </a:r>
          </a:p>
        </p:txBody>
      </p:sp>
      <p:sp>
        <p:nvSpPr>
          <p:cNvPr id="15" name="Rektangel 34"/>
          <p:cNvSpPr/>
          <p:nvPr/>
        </p:nvSpPr>
        <p:spPr>
          <a:xfrm rot="5400000">
            <a:off x="30446871" y="17726808"/>
            <a:ext cx="25553048" cy="1405460"/>
          </a:xfrm>
          <a:prstGeom prst="rect">
            <a:avLst/>
          </a:prstGeom>
          <a:solidFill>
            <a:srgbClr val="E6F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392" tIns="64196" rIns="128392" bIns="64196" anchor="ctr"/>
          <a:lstStyle/>
          <a:p>
            <a:pPr algn="ctr">
              <a:defRPr/>
            </a:pPr>
            <a:endParaRPr lang="da-DK" b="1" dirty="0"/>
          </a:p>
        </p:txBody>
      </p:sp>
      <p:grpSp>
        <p:nvGrpSpPr>
          <p:cNvPr id="75" name="Group 125"/>
          <p:cNvGrpSpPr>
            <a:grpSpLocks/>
          </p:cNvGrpSpPr>
          <p:nvPr/>
        </p:nvGrpSpPr>
        <p:grpSpPr bwMode="auto">
          <a:xfrm>
            <a:off x="38269724" y="4932934"/>
            <a:ext cx="5084726" cy="4937736"/>
            <a:chOff x="3204182" y="7594245"/>
            <a:chExt cx="3457190" cy="3168913"/>
          </a:xfrm>
        </p:grpSpPr>
        <p:sp>
          <p:nvSpPr>
            <p:cNvPr id="76" name="Oval 75"/>
            <p:cNvSpPr/>
            <p:nvPr/>
          </p:nvSpPr>
          <p:spPr>
            <a:xfrm>
              <a:off x="3204182" y="7594245"/>
              <a:ext cx="3457190" cy="3168913"/>
            </a:xfrm>
            <a:prstGeom prst="ellipse">
              <a:avLst/>
            </a:prstGeom>
            <a:solidFill>
              <a:srgbClr val="DCF4DC"/>
            </a:solidFill>
            <a:ln w="38100">
              <a:solidFill>
                <a:srgbClr val="164A16"/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5400423" y="8104310"/>
              <a:ext cx="432149" cy="396114"/>
            </a:xfrm>
            <a:prstGeom prst="ellipse">
              <a:avLst/>
            </a:prstGeom>
            <a:solidFill>
              <a:srgbClr val="DCF4DC"/>
            </a:solidFill>
            <a:ln w="19050">
              <a:solidFill>
                <a:srgbClr val="164A16"/>
              </a:solidFill>
              <a:prstDash val="sysDot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</p:grpSp>
      <p:sp>
        <p:nvSpPr>
          <p:cNvPr id="13" name="Rektangel 34"/>
          <p:cNvSpPr/>
          <p:nvPr/>
        </p:nvSpPr>
        <p:spPr>
          <a:xfrm>
            <a:off x="0" y="30667292"/>
            <a:ext cx="43926125" cy="2060804"/>
          </a:xfrm>
          <a:prstGeom prst="rect">
            <a:avLst/>
          </a:prstGeom>
          <a:solidFill>
            <a:srgbClr val="E6F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392" tIns="64196" rIns="128392" bIns="64196" anchor="ctr"/>
          <a:lstStyle/>
          <a:p>
            <a:pPr algn="ctr">
              <a:defRPr/>
            </a:pPr>
            <a:r>
              <a:rPr lang="da-DK" b="1" dirty="0"/>
              <a:t>l</a:t>
            </a:r>
          </a:p>
        </p:txBody>
      </p:sp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493108"/>
              </p:ext>
            </p:extLst>
          </p:nvPr>
        </p:nvGraphicFramePr>
        <p:xfrm>
          <a:off x="463331" y="396430"/>
          <a:ext cx="42397100" cy="3318184"/>
        </p:xfrm>
        <a:graphic>
          <a:graphicData uri="http://schemas.openxmlformats.org/drawingml/2006/table">
            <a:tbl>
              <a:tblPr/>
              <a:tblGrid>
                <a:gridCol w="42397100"/>
              </a:tblGrid>
              <a:tr h="2455008">
                <a:tc>
                  <a:txBody>
                    <a:bodyPr/>
                    <a:lstStyle/>
                    <a:p>
                      <a:pPr algn="ctr"/>
                      <a:r>
                        <a:rPr lang="it-IT" sz="7200" b="1" kern="1200" cap="all" dirty="0" smtClean="0">
                          <a:solidFill>
                            <a:srgbClr val="00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Assesment of The potential for co-exposure to Allergenic pollen and Air pollution in copenhagen, denmark</a:t>
                      </a:r>
                      <a:endParaRPr lang="da-DK" sz="7200" b="1" kern="1200" cap="all" dirty="0">
                        <a:solidFill>
                          <a:srgbClr val="00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549" marR="468549" marT="561812" marB="5618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40"/>
          <p:cNvSpPr>
            <a:spLocks noChangeArrowheads="1"/>
          </p:cNvSpPr>
          <p:nvPr/>
        </p:nvSpPr>
        <p:spPr bwMode="auto">
          <a:xfrm>
            <a:off x="490909" y="3204742"/>
            <a:ext cx="42944613" cy="246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6649" tIns="303325" rIns="606649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da-DK" sz="3600" b="1" dirty="0">
                <a:solidFill>
                  <a:srgbClr val="006600"/>
                </a:solidFill>
                <a:latin typeface="Albertus MT" pitchFamily="18" charset="0"/>
              </a:rPr>
              <a:t>Pia Viuf Ørby</a:t>
            </a:r>
            <a:r>
              <a:rPr lang="en-GB" altLang="da-DK" sz="3600" b="1" baseline="30000" dirty="0">
                <a:solidFill>
                  <a:srgbClr val="006600"/>
                </a:solidFill>
                <a:latin typeface="Albertus MT" pitchFamily="18" charset="0"/>
              </a:rPr>
              <a:t>1</a:t>
            </a:r>
            <a:r>
              <a:rPr lang="en-GB" altLang="da-DK" sz="3600" b="1" dirty="0">
                <a:solidFill>
                  <a:srgbClr val="006600"/>
                </a:solidFill>
                <a:latin typeface="Albertus MT" pitchFamily="18" charset="0"/>
              </a:rPr>
              <a:t>,  Robert Peel</a:t>
            </a:r>
            <a:r>
              <a:rPr lang="en-GB" altLang="da-DK" sz="3600" b="1" baseline="30000" dirty="0">
                <a:solidFill>
                  <a:srgbClr val="006600"/>
                </a:solidFill>
                <a:latin typeface="Albertus MT" pitchFamily="18" charset="0"/>
              </a:rPr>
              <a:t>2</a:t>
            </a:r>
            <a:r>
              <a:rPr lang="en-GB" altLang="da-DK" sz="3600" b="1" dirty="0">
                <a:solidFill>
                  <a:srgbClr val="006600"/>
                </a:solidFill>
                <a:latin typeface="Albertus MT" pitchFamily="18" charset="0"/>
              </a:rPr>
              <a:t>, Carsten Ambelas Skjøth</a:t>
            </a:r>
            <a:r>
              <a:rPr lang="en-GB" altLang="da-DK" sz="3600" b="1" baseline="30000" dirty="0">
                <a:solidFill>
                  <a:srgbClr val="006600"/>
                </a:solidFill>
                <a:latin typeface="Albertus MT" pitchFamily="18" charset="0"/>
              </a:rPr>
              <a:t>3</a:t>
            </a:r>
            <a:r>
              <a:rPr lang="en-GB" altLang="da-DK" sz="3600" b="1" dirty="0">
                <a:solidFill>
                  <a:srgbClr val="006600"/>
                </a:solidFill>
                <a:latin typeface="Albertus MT" pitchFamily="18" charset="0"/>
              </a:rPr>
              <a:t>, </a:t>
            </a:r>
            <a:r>
              <a:rPr lang="en-GB" altLang="da-DK" sz="3600" b="1" dirty="0" smtClean="0">
                <a:solidFill>
                  <a:srgbClr val="006600"/>
                </a:solidFill>
                <a:latin typeface="Albertus MT" pitchFamily="18" charset="0"/>
              </a:rPr>
              <a:t> </a:t>
            </a:r>
            <a:r>
              <a:rPr lang="en-GB" altLang="da-DK" sz="3600" b="1" u="sng" dirty="0" smtClean="0">
                <a:solidFill>
                  <a:srgbClr val="006600"/>
                </a:solidFill>
                <a:latin typeface="Albertus MT" pitchFamily="18" charset="0"/>
              </a:rPr>
              <a:t>Vivi </a:t>
            </a:r>
            <a:r>
              <a:rPr lang="en-GB" altLang="da-DK" sz="3600" b="1" u="sng" dirty="0">
                <a:solidFill>
                  <a:srgbClr val="006600"/>
                </a:solidFill>
                <a:latin typeface="Albertus MT" pitchFamily="18" charset="0"/>
              </a:rPr>
              <a:t>Schlünssen</a:t>
            </a:r>
            <a:r>
              <a:rPr lang="en-GB" altLang="da-DK" sz="3600" b="1" u="sng" baseline="30000" dirty="0">
                <a:solidFill>
                  <a:srgbClr val="006600"/>
                </a:solidFill>
                <a:latin typeface="Albertus MT" pitchFamily="18" charset="0"/>
              </a:rPr>
              <a:t>1</a:t>
            </a:r>
            <a:r>
              <a:rPr lang="en-GB" altLang="da-DK" sz="3600" b="1" dirty="0">
                <a:solidFill>
                  <a:srgbClr val="006600"/>
                </a:solidFill>
                <a:latin typeface="Albertus MT" pitchFamily="18" charset="0"/>
              </a:rPr>
              <a:t>, </a:t>
            </a:r>
            <a:r>
              <a:rPr lang="en-GB" altLang="da-DK" sz="3600" b="1" dirty="0" smtClean="0">
                <a:solidFill>
                  <a:srgbClr val="006600"/>
                </a:solidFill>
                <a:latin typeface="Albertus MT" pitchFamily="18" charset="0"/>
              </a:rPr>
              <a:t> Jakob Bønløkke</a:t>
            </a:r>
            <a:r>
              <a:rPr lang="en-GB" altLang="da-DK" sz="3600" b="1" baseline="30000" dirty="0" smtClean="0">
                <a:solidFill>
                  <a:srgbClr val="006600"/>
                </a:solidFill>
                <a:latin typeface="Albertus MT" pitchFamily="18" charset="0"/>
              </a:rPr>
              <a:t>1</a:t>
            </a:r>
            <a:r>
              <a:rPr lang="en-GB" altLang="da-DK" sz="3600" b="1" dirty="0" smtClean="0">
                <a:solidFill>
                  <a:srgbClr val="006600"/>
                </a:solidFill>
                <a:latin typeface="Albertus MT" pitchFamily="18" charset="0"/>
              </a:rPr>
              <a:t>,  Thomas </a:t>
            </a:r>
            <a:r>
              <a:rPr lang="en-GB" altLang="da-DK" sz="3600" b="1" dirty="0">
                <a:solidFill>
                  <a:srgbClr val="006600"/>
                </a:solidFill>
                <a:latin typeface="Albertus MT" pitchFamily="18" charset="0"/>
              </a:rPr>
              <a:t>Ellermann</a:t>
            </a:r>
            <a:r>
              <a:rPr lang="en-GB" altLang="da-DK" sz="3600" b="1" baseline="30000" dirty="0">
                <a:solidFill>
                  <a:srgbClr val="006600"/>
                </a:solidFill>
                <a:latin typeface="Albertus MT" pitchFamily="18" charset="0"/>
              </a:rPr>
              <a:t>2</a:t>
            </a:r>
            <a:r>
              <a:rPr lang="en-GB" altLang="da-DK" sz="3600" b="1" dirty="0">
                <a:solidFill>
                  <a:srgbClr val="006600"/>
                </a:solidFill>
                <a:latin typeface="Albertus MT" pitchFamily="18" charset="0"/>
              </a:rPr>
              <a:t>, </a:t>
            </a:r>
            <a:r>
              <a:rPr lang="en-GB" altLang="da-DK" sz="3600" b="1" dirty="0" smtClean="0">
                <a:solidFill>
                  <a:srgbClr val="006600"/>
                </a:solidFill>
                <a:latin typeface="Albertus MT" pitchFamily="18" charset="0"/>
              </a:rPr>
              <a:t> Andreas </a:t>
            </a:r>
            <a:r>
              <a:rPr lang="en-GB" altLang="da-DK" sz="3600" b="1" dirty="0">
                <a:solidFill>
                  <a:srgbClr val="006600"/>
                </a:solidFill>
                <a:latin typeface="Albertus MT" pitchFamily="18" charset="0"/>
              </a:rPr>
              <a:t>Brændholt</a:t>
            </a:r>
            <a:r>
              <a:rPr lang="en-GB" altLang="da-DK" sz="3600" b="1" baseline="30000" dirty="0">
                <a:solidFill>
                  <a:srgbClr val="006600"/>
                </a:solidFill>
                <a:latin typeface="Albertus MT" pitchFamily="18" charset="0"/>
              </a:rPr>
              <a:t>5</a:t>
            </a:r>
            <a:r>
              <a:rPr lang="en-GB" altLang="da-DK" sz="3600" b="1" dirty="0">
                <a:solidFill>
                  <a:srgbClr val="006600"/>
                </a:solidFill>
                <a:latin typeface="Albertus MT" pitchFamily="18" charset="0"/>
              </a:rPr>
              <a:t>, Torben Sigsgaard</a:t>
            </a:r>
            <a:r>
              <a:rPr lang="en-GB" altLang="da-DK" sz="3600" b="1" baseline="30000" dirty="0">
                <a:solidFill>
                  <a:srgbClr val="006600"/>
                </a:solidFill>
                <a:latin typeface="Albertus MT" pitchFamily="18" charset="0"/>
              </a:rPr>
              <a:t>1</a:t>
            </a:r>
            <a:r>
              <a:rPr lang="en-GB" altLang="da-DK" sz="3600" b="1" dirty="0">
                <a:solidFill>
                  <a:srgbClr val="006600"/>
                </a:solidFill>
                <a:latin typeface="Albertus MT" pitchFamily="18" charset="0"/>
              </a:rPr>
              <a:t>,  Ole Hertel</a:t>
            </a:r>
            <a:r>
              <a:rPr lang="en-GB" altLang="da-DK" sz="3600" b="1" baseline="30000" dirty="0">
                <a:solidFill>
                  <a:srgbClr val="006600"/>
                </a:solidFill>
                <a:latin typeface="Albertus MT" pitchFamily="18" charset="0"/>
              </a:rPr>
              <a:t>2,4</a:t>
            </a:r>
            <a:endParaRPr lang="da-DK" altLang="da-DK" sz="3600" b="1" dirty="0">
              <a:solidFill>
                <a:srgbClr val="006600"/>
              </a:solidFill>
              <a:latin typeface="Albertus MT" pitchFamily="18" charset="0"/>
            </a:endParaRPr>
          </a:p>
          <a:p>
            <a:pPr algn="ctr" eaLnBrk="1" hangingPunct="1"/>
            <a:r>
              <a:rPr lang="en-GB" altLang="da-DK" sz="3600" baseline="30000" dirty="0">
                <a:solidFill>
                  <a:srgbClr val="006600"/>
                </a:solidFill>
                <a:latin typeface="Albertus MT" pitchFamily="18" charset="0"/>
              </a:rPr>
              <a:t>1</a:t>
            </a:r>
            <a:r>
              <a:rPr lang="en-GB" altLang="da-DK" sz="3600" dirty="0">
                <a:solidFill>
                  <a:srgbClr val="006600"/>
                </a:solidFill>
                <a:latin typeface="Albertus MT" pitchFamily="18" charset="0"/>
              </a:rPr>
              <a:t>Unit of Environmental and Occupational Medicine (DEOM), Department of Public Health, Aarhus University, </a:t>
            </a:r>
            <a:r>
              <a:rPr lang="en-GB" altLang="da-DK" sz="3600" baseline="30000" dirty="0">
                <a:solidFill>
                  <a:srgbClr val="006600"/>
                </a:solidFill>
                <a:latin typeface="Albertus MT" pitchFamily="18" charset="0"/>
              </a:rPr>
              <a:t>2</a:t>
            </a:r>
            <a:r>
              <a:rPr lang="en-GB" altLang="da-DK" sz="3600" dirty="0">
                <a:solidFill>
                  <a:srgbClr val="006600"/>
                </a:solidFill>
                <a:latin typeface="Albertus MT" pitchFamily="18" charset="0"/>
              </a:rPr>
              <a:t>Department for Environmental Science, Aarhus University, </a:t>
            </a:r>
            <a:r>
              <a:rPr lang="en-GB" altLang="da-DK" sz="3600" baseline="30000" dirty="0">
                <a:solidFill>
                  <a:srgbClr val="006600"/>
                </a:solidFill>
                <a:latin typeface="Albertus MT" pitchFamily="18" charset="0"/>
              </a:rPr>
              <a:t>3</a:t>
            </a:r>
            <a:r>
              <a:rPr lang="en-US" sz="3600" dirty="0">
                <a:solidFill>
                  <a:srgbClr val="006600"/>
                </a:solidFill>
                <a:latin typeface="Albertus MT" pitchFamily="18" charset="0"/>
              </a:rPr>
              <a:t>National Pollen and Aerobiology Research </a:t>
            </a:r>
            <a:r>
              <a:rPr lang="en-US" sz="3600" dirty="0" smtClean="0">
                <a:solidFill>
                  <a:srgbClr val="006600"/>
                </a:solidFill>
                <a:latin typeface="Albertus MT" pitchFamily="18" charset="0"/>
              </a:rPr>
              <a:t>Unit, </a:t>
            </a:r>
            <a:r>
              <a:rPr lang="en-US" sz="3600" dirty="0">
                <a:solidFill>
                  <a:srgbClr val="006600"/>
                </a:solidFill>
                <a:latin typeface="Albertus MT" pitchFamily="18" charset="0"/>
              </a:rPr>
              <a:t>University of Worcester,</a:t>
            </a:r>
            <a:r>
              <a:rPr lang="en-US" sz="3600" dirty="0"/>
              <a:t> </a:t>
            </a:r>
            <a:r>
              <a:rPr lang="en-GB" altLang="da-DK" sz="3600" baseline="30000" dirty="0">
                <a:solidFill>
                  <a:srgbClr val="006600"/>
                </a:solidFill>
                <a:latin typeface="Albertus MT" pitchFamily="18" charset="0"/>
              </a:rPr>
              <a:t>4</a:t>
            </a:r>
            <a:r>
              <a:rPr lang="en-GB" altLang="da-DK" sz="3600" dirty="0">
                <a:solidFill>
                  <a:srgbClr val="006600"/>
                </a:solidFill>
                <a:latin typeface="Albertus MT" pitchFamily="18" charset="0"/>
              </a:rPr>
              <a:t>Department for Environmental, Social and Spatial Change (ENSPAC), Roskilde University. </a:t>
            </a:r>
            <a:r>
              <a:rPr lang="en-GB" altLang="da-DK" sz="3600" baseline="30000" dirty="0">
                <a:solidFill>
                  <a:srgbClr val="006600"/>
                </a:solidFill>
                <a:latin typeface="Albertus MT" pitchFamily="18" charset="0"/>
              </a:rPr>
              <a:t>5</a:t>
            </a:r>
            <a:r>
              <a:rPr lang="en-GB" altLang="da-DK" sz="3600" dirty="0">
                <a:solidFill>
                  <a:srgbClr val="006600"/>
                </a:solidFill>
                <a:latin typeface="Albertus MT" pitchFamily="18" charset="0"/>
              </a:rPr>
              <a:t>Asthma-Allergy Association Denmark. </a:t>
            </a:r>
            <a:endParaRPr lang="da-DK" altLang="da-DK" sz="3600" dirty="0">
              <a:solidFill>
                <a:srgbClr val="006600"/>
              </a:solidFill>
              <a:latin typeface="Albertus MT" pitchFamily="18" charset="0"/>
            </a:endParaRPr>
          </a:p>
          <a:p>
            <a:pPr algn="ctr"/>
            <a:endParaRPr lang="da-DK" altLang="da-DK" sz="3200" dirty="0">
              <a:latin typeface="AU Passata Light" pitchFamily="34" charset="0"/>
            </a:endParaRPr>
          </a:p>
        </p:txBody>
      </p:sp>
      <p:pic>
        <p:nvPicPr>
          <p:cNvPr id="7" name="Picture 3" descr="Description: F:\PhD\Images\Logos\AU\Department of Environmental Science\alt-logo-t-003d85-en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30"/>
          <a:stretch>
            <a:fillRect/>
          </a:stretch>
        </p:blipFill>
        <p:spPr bwMode="auto">
          <a:xfrm>
            <a:off x="11618992" y="30999830"/>
            <a:ext cx="5609128" cy="167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0" descr="C:\Users\piv\Downloads\alt-logo-t-003d85-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39"/>
          <a:stretch>
            <a:fillRect/>
          </a:stretch>
        </p:blipFill>
        <p:spPr bwMode="auto">
          <a:xfrm>
            <a:off x="6754563" y="30999830"/>
            <a:ext cx="4983363" cy="167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7" descr="AstmaAllergi Logo 2b BRED uden tekst PANTO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8566" y="30927822"/>
            <a:ext cx="4680008" cy="141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1"/>
          <p:cNvSpPr>
            <a:spLocks noChangeArrowheads="1"/>
          </p:cNvSpPr>
          <p:nvPr/>
        </p:nvSpPr>
        <p:spPr bwMode="auto">
          <a:xfrm>
            <a:off x="1" y="-341260"/>
            <a:ext cx="259356" cy="151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8392" tIns="64196" rIns="128392" bIns="64196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a-DK" altLang="da-DK"/>
          </a:p>
        </p:txBody>
      </p:sp>
      <p:sp>
        <p:nvSpPr>
          <p:cNvPr id="11" name="Rectangle 52"/>
          <p:cNvSpPr>
            <a:spLocks noChangeArrowheads="1"/>
          </p:cNvSpPr>
          <p:nvPr/>
        </p:nvSpPr>
        <p:spPr bwMode="auto">
          <a:xfrm>
            <a:off x="1" y="11481666"/>
            <a:ext cx="259356" cy="151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8392" tIns="64196" rIns="128392" bIns="64196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a-DK" altLang="da-DK"/>
          </a:p>
        </p:txBody>
      </p:sp>
      <p:sp>
        <p:nvSpPr>
          <p:cNvPr id="14" name="Rektangel 34"/>
          <p:cNvSpPr/>
          <p:nvPr/>
        </p:nvSpPr>
        <p:spPr>
          <a:xfrm rot="5400000">
            <a:off x="-12073334" y="17654800"/>
            <a:ext cx="25553048" cy="1405460"/>
          </a:xfrm>
          <a:prstGeom prst="rect">
            <a:avLst/>
          </a:prstGeom>
          <a:solidFill>
            <a:srgbClr val="E6F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392" tIns="64196" rIns="128392" bIns="64196" anchor="ctr"/>
          <a:lstStyle/>
          <a:p>
            <a:pPr algn="ctr">
              <a:defRPr/>
            </a:pPr>
            <a:endParaRPr lang="da-DK" b="1" dirty="0"/>
          </a:p>
        </p:txBody>
      </p:sp>
      <p:grpSp>
        <p:nvGrpSpPr>
          <p:cNvPr id="16" name="Group 122"/>
          <p:cNvGrpSpPr>
            <a:grpSpLocks/>
          </p:cNvGrpSpPr>
          <p:nvPr/>
        </p:nvGrpSpPr>
        <p:grpSpPr bwMode="auto">
          <a:xfrm rot="3732295">
            <a:off x="15073640" y="19318062"/>
            <a:ext cx="3304876" cy="3560655"/>
            <a:chOff x="3530557" y="7830725"/>
            <a:chExt cx="3457190" cy="3168913"/>
          </a:xfrm>
        </p:grpSpPr>
        <p:sp>
          <p:nvSpPr>
            <p:cNvPr id="17" name="Oval 16"/>
            <p:cNvSpPr/>
            <p:nvPr/>
          </p:nvSpPr>
          <p:spPr>
            <a:xfrm>
              <a:off x="3530557" y="7830725"/>
              <a:ext cx="3457190" cy="3168913"/>
            </a:xfrm>
            <a:prstGeom prst="ellipse">
              <a:avLst/>
            </a:prstGeom>
            <a:solidFill>
              <a:srgbClr val="DCF4DC"/>
            </a:solidFill>
            <a:ln w="38100">
              <a:solidFill>
                <a:srgbClr val="164A16"/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5400423" y="8104310"/>
              <a:ext cx="432149" cy="396114"/>
            </a:xfrm>
            <a:prstGeom prst="ellipse">
              <a:avLst/>
            </a:prstGeom>
            <a:solidFill>
              <a:srgbClr val="DCF4DC"/>
            </a:solidFill>
            <a:ln w="19050">
              <a:solidFill>
                <a:srgbClr val="164A16"/>
              </a:solidFill>
              <a:prstDash val="sysDot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</p:grpSp>
      <p:grpSp>
        <p:nvGrpSpPr>
          <p:cNvPr id="19" name="Group 125"/>
          <p:cNvGrpSpPr>
            <a:grpSpLocks/>
          </p:cNvGrpSpPr>
          <p:nvPr/>
        </p:nvGrpSpPr>
        <p:grpSpPr bwMode="auto">
          <a:xfrm rot="18062434">
            <a:off x="656706" y="8075668"/>
            <a:ext cx="5084726" cy="4937736"/>
            <a:chOff x="3204182" y="7594245"/>
            <a:chExt cx="3457190" cy="3168913"/>
          </a:xfrm>
        </p:grpSpPr>
        <p:sp>
          <p:nvSpPr>
            <p:cNvPr id="20" name="Oval 19"/>
            <p:cNvSpPr/>
            <p:nvPr/>
          </p:nvSpPr>
          <p:spPr>
            <a:xfrm>
              <a:off x="3204182" y="7594245"/>
              <a:ext cx="3457190" cy="3168913"/>
            </a:xfrm>
            <a:prstGeom prst="ellipse">
              <a:avLst/>
            </a:prstGeom>
            <a:solidFill>
              <a:srgbClr val="DCF4DC"/>
            </a:solidFill>
            <a:ln w="38100">
              <a:solidFill>
                <a:srgbClr val="164A16"/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5400423" y="8104310"/>
              <a:ext cx="432149" cy="396114"/>
            </a:xfrm>
            <a:prstGeom prst="ellipse">
              <a:avLst/>
            </a:prstGeom>
            <a:solidFill>
              <a:srgbClr val="DCF4DC"/>
            </a:solidFill>
            <a:ln w="19050">
              <a:solidFill>
                <a:srgbClr val="164A16"/>
              </a:solidFill>
              <a:prstDash val="sysDot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</p:grpSp>
      <p:grpSp>
        <p:nvGrpSpPr>
          <p:cNvPr id="22" name="Group 119"/>
          <p:cNvGrpSpPr>
            <a:grpSpLocks/>
          </p:cNvGrpSpPr>
          <p:nvPr/>
        </p:nvGrpSpPr>
        <p:grpSpPr bwMode="auto">
          <a:xfrm rot="-4831606">
            <a:off x="1711119" y="4971228"/>
            <a:ext cx="2612206" cy="2791964"/>
            <a:chOff x="3218807" y="7667342"/>
            <a:chExt cx="3457190" cy="3168913"/>
          </a:xfrm>
        </p:grpSpPr>
        <p:sp>
          <p:nvSpPr>
            <p:cNvPr id="23" name="Oval 22"/>
            <p:cNvSpPr/>
            <p:nvPr/>
          </p:nvSpPr>
          <p:spPr>
            <a:xfrm>
              <a:off x="3218807" y="7667342"/>
              <a:ext cx="3457190" cy="3168913"/>
            </a:xfrm>
            <a:prstGeom prst="ellipse">
              <a:avLst/>
            </a:prstGeom>
            <a:solidFill>
              <a:srgbClr val="DCF4DC"/>
            </a:solidFill>
            <a:ln w="38100">
              <a:solidFill>
                <a:srgbClr val="164A16"/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24" name="Oval 23"/>
            <p:cNvSpPr/>
            <p:nvPr/>
          </p:nvSpPr>
          <p:spPr>
            <a:xfrm>
              <a:off x="5645996" y="8094822"/>
              <a:ext cx="432149" cy="396114"/>
            </a:xfrm>
            <a:prstGeom prst="ellipse">
              <a:avLst/>
            </a:prstGeom>
            <a:solidFill>
              <a:srgbClr val="DCF4DC"/>
            </a:solidFill>
            <a:ln w="19050">
              <a:solidFill>
                <a:srgbClr val="164A16"/>
              </a:solidFill>
              <a:prstDash val="sysDot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</p:grpSp>
      <p:grpSp>
        <p:nvGrpSpPr>
          <p:cNvPr id="25" name="Group 125"/>
          <p:cNvGrpSpPr>
            <a:grpSpLocks/>
          </p:cNvGrpSpPr>
          <p:nvPr/>
        </p:nvGrpSpPr>
        <p:grpSpPr bwMode="auto">
          <a:xfrm rot="-8863570">
            <a:off x="548149" y="6299999"/>
            <a:ext cx="1254060" cy="1288066"/>
            <a:chOff x="3391173" y="7535440"/>
            <a:chExt cx="3457190" cy="3168913"/>
          </a:xfrm>
        </p:grpSpPr>
        <p:sp>
          <p:nvSpPr>
            <p:cNvPr id="26" name="Oval 25"/>
            <p:cNvSpPr/>
            <p:nvPr/>
          </p:nvSpPr>
          <p:spPr>
            <a:xfrm>
              <a:off x="3391173" y="7535440"/>
              <a:ext cx="3457190" cy="3168913"/>
            </a:xfrm>
            <a:prstGeom prst="ellipse">
              <a:avLst/>
            </a:prstGeom>
            <a:solidFill>
              <a:srgbClr val="DCF4DC"/>
            </a:solidFill>
            <a:ln w="38100">
              <a:solidFill>
                <a:srgbClr val="164A16"/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5400423" y="8104310"/>
              <a:ext cx="432149" cy="396114"/>
            </a:xfrm>
            <a:prstGeom prst="ellipse">
              <a:avLst/>
            </a:prstGeom>
            <a:solidFill>
              <a:srgbClr val="DCF4DC"/>
            </a:solidFill>
            <a:ln w="19050">
              <a:solidFill>
                <a:srgbClr val="164A16"/>
              </a:solidFill>
              <a:prstDash val="sysDot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5848750" y="6157070"/>
            <a:ext cx="8232942" cy="1428812"/>
          </a:xfrm>
          <a:prstGeom prst="rect">
            <a:avLst/>
          </a:prstGeom>
        </p:spPr>
        <p:txBody>
          <a:bodyPr wrap="square" lIns="134834" tIns="67417" rIns="134834" bIns="67417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Background.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Co-exposure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air pollutants and allergenic pollen can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exacerbate allergic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airway diseases.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" t="31297" r="759" b="1594"/>
          <a:stretch/>
        </p:blipFill>
        <p:spPr bwMode="auto">
          <a:xfrm>
            <a:off x="8440770" y="15518110"/>
            <a:ext cx="5400000" cy="385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" t="31878" r="1389" b="1468"/>
          <a:stretch/>
        </p:blipFill>
        <p:spPr bwMode="auto">
          <a:xfrm>
            <a:off x="2496626" y="15518110"/>
            <a:ext cx="5400000" cy="38514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8440770" y="19629233"/>
            <a:ext cx="540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Charts above.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Yearly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plots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11-day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running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mean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1997-2012 for PM (a) and the gasses 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NO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(b) for both roadside (Jagtvej or HCAB) and urban background (HCØ).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Typical birch and grass pollen seasons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based on the period 1985-2009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are shaded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grey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a-DK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548587" y="25250582"/>
            <a:ext cx="11567599" cy="4957160"/>
            <a:chOff x="7707140" y="10227323"/>
            <a:chExt cx="6287770" cy="2400300"/>
          </a:xfrm>
        </p:grpSpPr>
        <p:pic>
          <p:nvPicPr>
            <p:cNvPr id="34" name="Picture 33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7140" y="10227323"/>
              <a:ext cx="3124200" cy="2400300"/>
            </a:xfrm>
            <a:prstGeom prst="rect">
              <a:avLst/>
            </a:prstGeom>
            <a:noFill/>
          </p:spPr>
        </p:pic>
        <p:pic>
          <p:nvPicPr>
            <p:cNvPr id="35" name="Picture 34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8965" y="10227323"/>
              <a:ext cx="3115945" cy="240030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</p:pic>
      </p:grpSp>
      <p:sp>
        <p:nvSpPr>
          <p:cNvPr id="38" name="TextBox 37"/>
          <p:cNvSpPr txBox="1"/>
          <p:nvPr/>
        </p:nvSpPr>
        <p:spPr>
          <a:xfrm>
            <a:off x="15251118" y="25051506"/>
            <a:ext cx="61055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Charts, left.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Diurnal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charts of the average patterns of (a) birch pollen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(b) grass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pollen on peak and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non-peak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pollen days.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Peak pollen days are days with concentrations above 50 grains m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for grass pollen and 100 grains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for birch.</a:t>
            </a:r>
            <a:endParaRPr lang="da-D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9099" y="15734694"/>
            <a:ext cx="5976000" cy="5040000"/>
          </a:xfrm>
          <a:prstGeom prst="rect">
            <a:avLst/>
          </a:prstGeom>
          <a:noFill/>
        </p:spPr>
      </p:pic>
      <p:pic>
        <p:nvPicPr>
          <p:cNvPr id="42" name="Picture 41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0773" y="10477550"/>
            <a:ext cx="5976000" cy="5040000"/>
          </a:xfrm>
          <a:prstGeom prst="rect">
            <a:avLst/>
          </a:prstGeom>
          <a:noFill/>
        </p:spPr>
      </p:pic>
      <p:pic>
        <p:nvPicPr>
          <p:cNvPr id="43" name="Picture 42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7541" y="15806702"/>
            <a:ext cx="5976000" cy="5040000"/>
          </a:xfrm>
          <a:prstGeom prst="rect">
            <a:avLst/>
          </a:prstGeom>
          <a:noFill/>
        </p:spPr>
      </p:pic>
      <p:pic>
        <p:nvPicPr>
          <p:cNvPr id="44" name="Picture 4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9832" y="15734694"/>
            <a:ext cx="5976000" cy="5040000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22679099" y="21184090"/>
            <a:ext cx="57646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Charts above.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Diurnal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charts of the average patterns of pollutants with standard error of the means; (a) PM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roadside (HCAB)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rooftop (HCØ)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(b) PM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at roadside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(HCAB)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rooftop (HCØ), (c) 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NO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at HCØ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rooftop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station, (d) NO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at roadside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(Jagtvej)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roadside station, (e)  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at Jagtvej roadside station, (f) 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at HCAB roadside station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a-D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0"/>
          <a:stretch/>
        </p:blipFill>
        <p:spPr bwMode="auto">
          <a:xfrm>
            <a:off x="28670604" y="21309042"/>
            <a:ext cx="12842937" cy="889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kstboks 32"/>
          <p:cNvSpPr txBox="1">
            <a:spLocks noChangeArrowheads="1"/>
          </p:cNvSpPr>
          <p:nvPr/>
        </p:nvSpPr>
        <p:spPr bwMode="auto">
          <a:xfrm>
            <a:off x="1368774" y="30924985"/>
            <a:ext cx="6126030" cy="123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392" tIns="64196" rIns="128392" bIns="641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 altLang="da-DK" sz="3600" b="1" dirty="0">
                <a:solidFill>
                  <a:srgbClr val="002766"/>
                </a:solidFill>
              </a:rPr>
              <a:t>Contact: Pia Viuf Ørby, piv@ph.au.dk</a:t>
            </a:r>
          </a:p>
        </p:txBody>
      </p:sp>
      <p:pic>
        <p:nvPicPr>
          <p:cNvPr id="51" name="Picture 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3" r="1488" b="13586"/>
          <a:stretch/>
        </p:blipFill>
        <p:spPr bwMode="auto">
          <a:xfrm>
            <a:off x="15251118" y="27903928"/>
            <a:ext cx="5619554" cy="240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27"/>
          <a:stretch/>
        </p:blipFill>
        <p:spPr bwMode="auto">
          <a:xfrm>
            <a:off x="15251118" y="11480429"/>
            <a:ext cx="6105578" cy="359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75" descr="C:\Users\piv\Dropbox\Dropbox\Grasses\Carsten\IMG_1945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7" r="37827"/>
          <a:stretch/>
        </p:blipFill>
        <p:spPr bwMode="auto">
          <a:xfrm>
            <a:off x="18617720" y="6157070"/>
            <a:ext cx="2751493" cy="48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0" descr="Rakkel m marie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118" y="6157070"/>
            <a:ext cx="2649302" cy="483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4" descr="F:\PhD\Images\Photographs\Pollen\NPARU SEM And Other\Betula SEM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8" t="374" r="5659" b="703"/>
          <a:stretch>
            <a:fillRect/>
          </a:stretch>
        </p:blipFill>
        <p:spPr bwMode="auto">
          <a:xfrm>
            <a:off x="1365257" y="9894791"/>
            <a:ext cx="1482969" cy="163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16"/>
          <p:cNvSpPr txBox="1">
            <a:spLocks noChangeArrowheads="1"/>
          </p:cNvSpPr>
          <p:nvPr/>
        </p:nvSpPr>
        <p:spPr bwMode="auto">
          <a:xfrm>
            <a:off x="1365257" y="11680014"/>
            <a:ext cx="3699228" cy="50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9830" tIns="64915" rIns="129830" bIns="649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a-DK" altLang="da-DK" sz="2400" dirty="0">
                <a:latin typeface="Albertus MT" pitchFamily="18" charset="0"/>
              </a:rPr>
              <a:t>Birch pollen 25 </a:t>
            </a:r>
            <a:r>
              <a:rPr lang="da-DK" altLang="da-DK" sz="2400" dirty="0" err="1">
                <a:latin typeface="Albertus MT" pitchFamily="18" charset="0"/>
              </a:rPr>
              <a:t>um</a:t>
            </a:r>
            <a:endParaRPr lang="da-DK" altLang="da-DK" sz="2400" dirty="0">
              <a:latin typeface="Albertus MT" pitchFamily="18" charset="0"/>
            </a:endParaRPr>
          </a:p>
        </p:txBody>
      </p:sp>
      <p:pic>
        <p:nvPicPr>
          <p:cNvPr id="62" name="Picture 2" descr="Description: F:\PhD\Images\Photographs\Pollen\NPARU SEM And Other\Grass SEM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4982" y="6356445"/>
            <a:ext cx="1361022" cy="145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5" descr="Description: F:\PhD\Images\Photographs\Pollen\NPARU Nikon Master Images\Poaceae\Gram 3 Cojntets.bmp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6" t="29472" r="29135" b="25818"/>
          <a:stretch>
            <a:fillRect/>
          </a:stretch>
        </p:blipFill>
        <p:spPr bwMode="auto">
          <a:xfrm>
            <a:off x="41045182" y="6877150"/>
            <a:ext cx="1367542" cy="136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xtBox 15"/>
          <p:cNvSpPr txBox="1">
            <a:spLocks noChangeArrowheads="1"/>
          </p:cNvSpPr>
          <p:nvPr/>
        </p:nvSpPr>
        <p:spPr bwMode="auto">
          <a:xfrm>
            <a:off x="39014254" y="8565059"/>
            <a:ext cx="3975144" cy="587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242" tIns="39621" rIns="79242" bIns="3962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a-DK" altLang="da-DK" sz="3300" dirty="0" smtClean="0">
                <a:latin typeface="Albertus MT" pitchFamily="18" charset="0"/>
              </a:rPr>
              <a:t>Grass pollen 35 </a:t>
            </a:r>
            <a:r>
              <a:rPr lang="da-DK" altLang="da-DK" sz="3300" dirty="0" err="1">
                <a:latin typeface="Albertus MT" pitchFamily="18" charset="0"/>
              </a:rPr>
              <a:t>um</a:t>
            </a:r>
            <a:r>
              <a:rPr lang="da-DK" altLang="da-DK" sz="3300" dirty="0">
                <a:latin typeface="Albertus MT" pitchFamily="18" charset="0"/>
              </a:rPr>
              <a:t> </a:t>
            </a:r>
          </a:p>
        </p:txBody>
      </p:sp>
      <p:pic>
        <p:nvPicPr>
          <p:cNvPr id="56" name="Picture 7" descr="F:\PhD\Images\Photographs\Pollen\NPARU Nikon Master Images\Betula\Betula 6.bmp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4" t="31033" r="30893" b="34782"/>
          <a:stretch>
            <a:fillRect/>
          </a:stretch>
        </p:blipFill>
        <p:spPr bwMode="auto">
          <a:xfrm>
            <a:off x="3214871" y="9387791"/>
            <a:ext cx="1785754" cy="171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5848750" y="8173294"/>
            <a:ext cx="8232942" cy="7476361"/>
          </a:xfrm>
          <a:prstGeom prst="rect">
            <a:avLst/>
          </a:prstGeom>
          <a:noFill/>
        </p:spPr>
        <p:txBody>
          <a:bodyPr wrap="square" lIns="149815" tIns="74908" rIns="149815" bIns="74908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Aim. </a:t>
            </a:r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Patterns in pollutant and pollen concentrations at which co-exposure may be a particular risk with respect to adjuvant health effects were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analysed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by:</a:t>
            </a:r>
          </a:p>
          <a:p>
            <a:pPr lvl="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Comparing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yearly pattern of the concentrations of pollutants with the timing of pollen seasons.</a:t>
            </a:r>
            <a:endParaRPr lang="da-D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Comparing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average diurnal pattern of concentrations of pollen and pollutants on days with (a) high pollen concentrations and for (b) the remaining part of the pollen season.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 pursued in order to establish if there are typical patterns of concurrently high concentrations, which could affect the guidance to the allergic and asthmatic public. </a:t>
            </a:r>
          </a:p>
          <a:p>
            <a:pPr lvl="0"/>
            <a:endParaRPr lang="da-D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547646" y="19629233"/>
            <a:ext cx="5200797" cy="5321925"/>
          </a:xfrm>
          <a:prstGeom prst="rect">
            <a:avLst/>
          </a:prstGeom>
          <a:noFill/>
        </p:spPr>
        <p:txBody>
          <a:bodyPr wrap="square" lIns="149815" tIns="74908" rIns="149815" bIns="74908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Methods. 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examined yearly variation and diurnal patterns of pollutants on days with high pollen levels, and also for the remaining part of the pollen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season, for the following: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grass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and birch pollen, sulphur dioxide (SO</a:t>
            </a:r>
            <a:r>
              <a:rPr lang="en-GB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), ozone (O</a:t>
            </a:r>
            <a:r>
              <a:rPr lang="en-GB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), nitrogen dioxide (NO</a:t>
            </a:r>
            <a:r>
              <a:rPr lang="en-GB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) and particulate matter (PM) in the period 1997-2012. 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2679099" y="6157070"/>
            <a:ext cx="12008364" cy="4029264"/>
          </a:xfrm>
          <a:prstGeom prst="rect">
            <a:avLst/>
          </a:prstGeom>
          <a:noFill/>
        </p:spPr>
        <p:txBody>
          <a:bodyPr wrap="square" lIns="149815" tIns="74908" rIns="149815" bIns="74908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concentrations were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days with peak pollen concentrations.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concentrations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coincide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both seasonally and diurnally with high pollen counts, potentially leading to clinically relevant simultaneous co-exposure. NO</a:t>
            </a:r>
            <a:r>
              <a:rPr lang="en-GB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and SO</a:t>
            </a:r>
            <a:r>
              <a:rPr lang="en-GB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peaks did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coincide with peaks in pollen concentrations, and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were well below potential thresholds for adjuvant effects to the allergic reaction. Neither diurnal nor seasonal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peaks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in PM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coincide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pollen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peaks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however daily average PM concentrations were higher on peak pollen days than on non-peak days.  </a:t>
            </a:r>
            <a:endParaRPr lang="da-D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2694605" y="25714530"/>
            <a:ext cx="5976000" cy="4029264"/>
          </a:xfrm>
          <a:prstGeom prst="rect">
            <a:avLst/>
          </a:prstGeom>
          <a:noFill/>
        </p:spPr>
        <p:txBody>
          <a:bodyPr wrap="square" lIns="149815" tIns="74908" rIns="149815" bIns="74908" rtlCol="0">
            <a:sp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Conclusions. 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study indicates that when considering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co-exposure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from pollen and pollutants,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appears to be the most relevant pollutant to further examine for clinical effects of simultaneous co-exposures. </a:t>
            </a:r>
            <a:endParaRPr lang="da-D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2395110" y="30999830"/>
            <a:ext cx="6264695" cy="951498"/>
          </a:xfrm>
          <a:prstGeom prst="rect">
            <a:avLst/>
          </a:prstGeom>
          <a:noFill/>
        </p:spPr>
        <p:txBody>
          <a:bodyPr wrap="square" lIns="149815" tIns="74908" rIns="149815" bIns="74908" rtlCol="0">
            <a:spAutoFit/>
          </a:bodyPr>
          <a:lstStyle/>
          <a:p>
            <a:r>
              <a:rPr lang="da-DK" sz="2600" dirty="0" err="1">
                <a:latin typeface="Albertus MT" pitchFamily="18" charset="0"/>
              </a:rPr>
              <a:t>Results</a:t>
            </a:r>
            <a:r>
              <a:rPr lang="da-DK" sz="2600" dirty="0">
                <a:latin typeface="Albertus MT" pitchFamily="18" charset="0"/>
              </a:rPr>
              <a:t> </a:t>
            </a:r>
            <a:r>
              <a:rPr lang="da-DK" sz="2600" dirty="0" err="1">
                <a:latin typeface="Albertus MT" pitchFamily="18" charset="0"/>
              </a:rPr>
              <a:t>shown</a:t>
            </a:r>
            <a:r>
              <a:rPr lang="da-DK" sz="2600" dirty="0">
                <a:latin typeface="Albertus MT" pitchFamily="18" charset="0"/>
              </a:rPr>
              <a:t> </a:t>
            </a:r>
            <a:r>
              <a:rPr lang="da-DK" sz="2600" dirty="0" err="1">
                <a:latin typeface="Albertus MT" pitchFamily="18" charset="0"/>
              </a:rPr>
              <a:t>are</a:t>
            </a:r>
            <a:r>
              <a:rPr lang="da-DK" sz="2600" dirty="0">
                <a:latin typeface="Albertus MT" pitchFamily="18" charset="0"/>
              </a:rPr>
              <a:t> under </a:t>
            </a:r>
            <a:r>
              <a:rPr lang="da-DK" sz="2600" dirty="0" err="1">
                <a:latin typeface="Albertus MT" pitchFamily="18" charset="0"/>
              </a:rPr>
              <a:t>review</a:t>
            </a:r>
            <a:r>
              <a:rPr lang="da-DK" sz="2600" dirty="0">
                <a:latin typeface="Albertus MT" pitchFamily="18" charset="0"/>
              </a:rPr>
              <a:t> for </a:t>
            </a:r>
            <a:r>
              <a:rPr lang="en-GB" altLang="da-DK" sz="2600" dirty="0">
                <a:latin typeface="Albertus MT" pitchFamily="18" charset="0"/>
              </a:rPr>
              <a:t>publication in the journal Urban Climate.</a:t>
            </a:r>
            <a:endParaRPr lang="da-DK" sz="2600" dirty="0">
              <a:latin typeface="Albertus MT" pitchFamily="18" charset="0"/>
            </a:endParaRPr>
          </a:p>
        </p:txBody>
      </p:sp>
      <p:grpSp>
        <p:nvGrpSpPr>
          <p:cNvPr id="78" name="Group 119"/>
          <p:cNvGrpSpPr>
            <a:grpSpLocks/>
          </p:cNvGrpSpPr>
          <p:nvPr/>
        </p:nvGrpSpPr>
        <p:grpSpPr bwMode="auto">
          <a:xfrm rot="9655493">
            <a:off x="35856333" y="6755519"/>
            <a:ext cx="2612206" cy="2791964"/>
            <a:chOff x="3218807" y="7667342"/>
            <a:chExt cx="3457190" cy="3168913"/>
          </a:xfrm>
        </p:grpSpPr>
        <p:sp>
          <p:nvSpPr>
            <p:cNvPr id="79" name="Oval 78"/>
            <p:cNvSpPr/>
            <p:nvPr/>
          </p:nvSpPr>
          <p:spPr>
            <a:xfrm>
              <a:off x="3218807" y="7667342"/>
              <a:ext cx="3457190" cy="3168913"/>
            </a:xfrm>
            <a:prstGeom prst="ellipse">
              <a:avLst/>
            </a:prstGeom>
            <a:solidFill>
              <a:srgbClr val="DCF4DC"/>
            </a:solidFill>
            <a:ln w="38100">
              <a:solidFill>
                <a:srgbClr val="164A16"/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80" name="Oval 79"/>
            <p:cNvSpPr/>
            <p:nvPr/>
          </p:nvSpPr>
          <p:spPr>
            <a:xfrm>
              <a:off x="5645996" y="8094822"/>
              <a:ext cx="432149" cy="396114"/>
            </a:xfrm>
            <a:prstGeom prst="ellipse">
              <a:avLst/>
            </a:prstGeom>
            <a:solidFill>
              <a:srgbClr val="DCF4DC"/>
            </a:solidFill>
            <a:ln w="19050">
              <a:solidFill>
                <a:srgbClr val="164A16"/>
              </a:solidFill>
              <a:prstDash val="sysDot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</p:grpSp>
      <p:grpSp>
        <p:nvGrpSpPr>
          <p:cNvPr id="81" name="Group 125"/>
          <p:cNvGrpSpPr>
            <a:grpSpLocks/>
          </p:cNvGrpSpPr>
          <p:nvPr/>
        </p:nvGrpSpPr>
        <p:grpSpPr bwMode="auto">
          <a:xfrm rot="-8863570">
            <a:off x="35010534" y="5867722"/>
            <a:ext cx="1254060" cy="1288066"/>
            <a:chOff x="3391173" y="7535440"/>
            <a:chExt cx="3457190" cy="3168913"/>
          </a:xfrm>
        </p:grpSpPr>
        <p:sp>
          <p:nvSpPr>
            <p:cNvPr id="82" name="Oval 81"/>
            <p:cNvSpPr/>
            <p:nvPr/>
          </p:nvSpPr>
          <p:spPr>
            <a:xfrm>
              <a:off x="3391173" y="7535440"/>
              <a:ext cx="3457190" cy="3168913"/>
            </a:xfrm>
            <a:prstGeom prst="ellipse">
              <a:avLst/>
            </a:prstGeom>
            <a:solidFill>
              <a:srgbClr val="DCF4DC"/>
            </a:solidFill>
            <a:ln w="38100">
              <a:solidFill>
                <a:srgbClr val="164A16"/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5400423" y="8104310"/>
              <a:ext cx="432149" cy="396114"/>
            </a:xfrm>
            <a:prstGeom prst="ellipse">
              <a:avLst/>
            </a:prstGeom>
            <a:solidFill>
              <a:srgbClr val="DCF4DC"/>
            </a:solidFill>
            <a:ln w="19050">
              <a:solidFill>
                <a:srgbClr val="164A16"/>
              </a:solidFill>
              <a:prstDash val="sysDot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</p:grpSp>
      <p:grpSp>
        <p:nvGrpSpPr>
          <p:cNvPr id="84" name="Group 119"/>
          <p:cNvGrpSpPr>
            <a:grpSpLocks/>
          </p:cNvGrpSpPr>
          <p:nvPr/>
        </p:nvGrpSpPr>
        <p:grpSpPr bwMode="auto">
          <a:xfrm rot="366158">
            <a:off x="18215722" y="21668213"/>
            <a:ext cx="2612206" cy="2791964"/>
            <a:chOff x="3218807" y="7667342"/>
            <a:chExt cx="3457190" cy="3168913"/>
          </a:xfrm>
        </p:grpSpPr>
        <p:sp>
          <p:nvSpPr>
            <p:cNvPr id="85" name="Oval 84"/>
            <p:cNvSpPr/>
            <p:nvPr/>
          </p:nvSpPr>
          <p:spPr>
            <a:xfrm>
              <a:off x="3218807" y="7667342"/>
              <a:ext cx="3457190" cy="3168913"/>
            </a:xfrm>
            <a:prstGeom prst="ellipse">
              <a:avLst/>
            </a:prstGeom>
            <a:solidFill>
              <a:srgbClr val="DCF4DC"/>
            </a:solidFill>
            <a:ln w="38100">
              <a:solidFill>
                <a:srgbClr val="164A16"/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86" name="Oval 85"/>
            <p:cNvSpPr/>
            <p:nvPr/>
          </p:nvSpPr>
          <p:spPr>
            <a:xfrm>
              <a:off x="5645996" y="8094822"/>
              <a:ext cx="432149" cy="396114"/>
            </a:xfrm>
            <a:prstGeom prst="ellipse">
              <a:avLst/>
            </a:prstGeom>
            <a:solidFill>
              <a:srgbClr val="DCF4DC"/>
            </a:solidFill>
            <a:ln w="19050">
              <a:solidFill>
                <a:srgbClr val="164A16"/>
              </a:solidFill>
              <a:prstDash val="sysDot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15251118" y="15446102"/>
            <a:ext cx="61185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Co-exposure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ozone and allergen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After one hour of exposure to 120 ppb of O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Molfino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et al. [1991] found that only half the allergen dose was needed to provoke a 20% drop in FEV1 compared to exposure to clean air. The O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concentrations observed in this study are lower than these, but their effect are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expected to be of clinical relevance [Van Bree et al., 1995].</a:t>
            </a:r>
            <a:endParaRPr lang="da-DK" sz="2400" dirty="0"/>
          </a:p>
          <a:p>
            <a:endParaRPr lang="da-DK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28731814" y="30901688"/>
            <a:ext cx="137607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References. 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Molfino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N. A., Wright, S. C., Katz, I.,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Tarlo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S., Silverman, F.,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McClean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P. A.,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Slutsky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A. S.,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Zamel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N.,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Szalai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J. P., and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Raizenne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M.,  Effect of low concentrations of ozone on inhaled allergen responses in asthmatic subjects, The Lancet  338 (1991) 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199-203, 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Bree, L.,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Marra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M., Van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Scheindelen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H. J., Fischer, P. H., De Loos, S.,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Buringh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E., and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Rombout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P. J. A.,  Dose-effect models for ozone,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Toxicol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Lett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Volumes 82-83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(1995)  317-321</a:t>
            </a: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Picture 73"/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9099" y="10477550"/>
            <a:ext cx="5976000" cy="5040000"/>
          </a:xfrm>
          <a:prstGeom prst="rect">
            <a:avLst/>
          </a:prstGeom>
          <a:noFill/>
        </p:spPr>
      </p:pic>
      <p:pic>
        <p:nvPicPr>
          <p:cNvPr id="87" name="Picture 86"/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7541" y="10477550"/>
            <a:ext cx="5976000" cy="5040000"/>
          </a:xfrm>
          <a:prstGeom prst="rect">
            <a:avLst/>
          </a:prstGeom>
          <a:noFill/>
        </p:spPr>
      </p:pic>
      <p:grpSp>
        <p:nvGrpSpPr>
          <p:cNvPr id="89" name="Group 119"/>
          <p:cNvGrpSpPr>
            <a:grpSpLocks/>
          </p:cNvGrpSpPr>
          <p:nvPr/>
        </p:nvGrpSpPr>
        <p:grpSpPr bwMode="auto">
          <a:xfrm rot="9655493">
            <a:off x="16043371" y="21795704"/>
            <a:ext cx="2369499" cy="2294224"/>
            <a:chOff x="3218807" y="7667342"/>
            <a:chExt cx="3457190" cy="3168913"/>
          </a:xfrm>
        </p:grpSpPr>
        <p:sp>
          <p:nvSpPr>
            <p:cNvPr id="90" name="Oval 89"/>
            <p:cNvSpPr/>
            <p:nvPr/>
          </p:nvSpPr>
          <p:spPr>
            <a:xfrm>
              <a:off x="3218807" y="7667342"/>
              <a:ext cx="3457190" cy="3168913"/>
            </a:xfrm>
            <a:prstGeom prst="ellipse">
              <a:avLst/>
            </a:prstGeom>
            <a:solidFill>
              <a:srgbClr val="DCF4DC"/>
            </a:solidFill>
            <a:ln w="38100">
              <a:solidFill>
                <a:srgbClr val="164A16"/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91" name="Oval 90"/>
            <p:cNvSpPr/>
            <p:nvPr/>
          </p:nvSpPr>
          <p:spPr>
            <a:xfrm>
              <a:off x="5645996" y="8094822"/>
              <a:ext cx="432149" cy="396114"/>
            </a:xfrm>
            <a:prstGeom prst="ellipse">
              <a:avLst/>
            </a:prstGeom>
            <a:solidFill>
              <a:srgbClr val="DCF4DC"/>
            </a:solidFill>
            <a:ln w="19050">
              <a:solidFill>
                <a:srgbClr val="164A16"/>
              </a:solidFill>
              <a:prstDash val="sysDot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099969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</TotalTime>
  <Words>836</Words>
  <Application>Microsoft Office PowerPoint</Application>
  <PresentationFormat>Custom</PresentationFormat>
  <Paragraphs>35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Aarhus Universitet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Ørby, Pia Viuf</dc:creator>
  <cp:lastModifiedBy>Ørby, Pia Viuf</cp:lastModifiedBy>
  <cp:revision>37</cp:revision>
  <dcterms:created xsi:type="dcterms:W3CDTF">2014-08-27T08:42:41Z</dcterms:created>
  <dcterms:modified xsi:type="dcterms:W3CDTF">2014-08-29T10:57:48Z</dcterms:modified>
</cp:coreProperties>
</file>