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0279975" cy="42808525"/>
  <p:notesSz cx="6877050" cy="9653588"/>
  <p:defaultTextStyle>
    <a:defPPr>
      <a:defRPr lang="en-GB"/>
    </a:defPPr>
    <a:lvl1pPr algn="l" rtl="0" fontAlgn="base">
      <a:spcBef>
        <a:spcPct val="0"/>
      </a:spcBef>
      <a:spcAft>
        <a:spcPct val="0"/>
      </a:spcAft>
      <a:defRPr sz="8200"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sz="8200"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sz="8200"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sz="8200"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sz="8200" kern="1200">
        <a:solidFill>
          <a:schemeClr val="tx1"/>
        </a:solidFill>
        <a:latin typeface="Arial" charset="0"/>
        <a:ea typeface="ＭＳ Ｐゴシック" pitchFamily="-106" charset="-128"/>
        <a:cs typeface="+mn-cs"/>
      </a:defRPr>
    </a:lvl5pPr>
    <a:lvl6pPr marL="2286000" algn="l" defTabSz="914400" rtl="0" eaLnBrk="1" latinLnBrk="0" hangingPunct="1">
      <a:defRPr sz="8200" kern="1200">
        <a:solidFill>
          <a:schemeClr val="tx1"/>
        </a:solidFill>
        <a:latin typeface="Arial" charset="0"/>
        <a:ea typeface="ＭＳ Ｐゴシック" pitchFamily="-106" charset="-128"/>
        <a:cs typeface="+mn-cs"/>
      </a:defRPr>
    </a:lvl6pPr>
    <a:lvl7pPr marL="2743200" algn="l" defTabSz="914400" rtl="0" eaLnBrk="1" latinLnBrk="0" hangingPunct="1">
      <a:defRPr sz="8200" kern="1200">
        <a:solidFill>
          <a:schemeClr val="tx1"/>
        </a:solidFill>
        <a:latin typeface="Arial" charset="0"/>
        <a:ea typeface="ＭＳ Ｐゴシック" pitchFamily="-106" charset="-128"/>
        <a:cs typeface="+mn-cs"/>
      </a:defRPr>
    </a:lvl7pPr>
    <a:lvl8pPr marL="3200400" algn="l" defTabSz="914400" rtl="0" eaLnBrk="1" latinLnBrk="0" hangingPunct="1">
      <a:defRPr sz="8200" kern="1200">
        <a:solidFill>
          <a:schemeClr val="tx1"/>
        </a:solidFill>
        <a:latin typeface="Arial" charset="0"/>
        <a:ea typeface="ＭＳ Ｐゴシック" pitchFamily="-106" charset="-128"/>
        <a:cs typeface="+mn-cs"/>
      </a:defRPr>
    </a:lvl8pPr>
    <a:lvl9pPr marL="3657600" algn="l" defTabSz="914400" rtl="0" eaLnBrk="1" latinLnBrk="0" hangingPunct="1">
      <a:defRPr sz="8200"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372" y="4110"/>
      </p:cViewPr>
      <p:guideLst>
        <p:guide orient="horz" pos="13483"/>
        <p:guide pos="953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08CEF-5DA2-42BD-99A5-8604E89CE651}" type="doc">
      <dgm:prSet loTypeId="urn:microsoft.com/office/officeart/2005/8/layout/venn1" loCatId="relationship" qsTypeId="urn:microsoft.com/office/officeart/2005/8/quickstyle/simple1" qsCatId="simple" csTypeId="urn:microsoft.com/office/officeart/2005/8/colors/accent1_2" csCatId="accent1" phldr="1"/>
      <dgm:spPr/>
    </dgm:pt>
    <dgm:pt modelId="{2BF3D7AE-3B4F-4776-A509-2716BEE84A27}">
      <dgm:prSet phldrT="[Text]"/>
      <dgm:spPr/>
      <dgm:t>
        <a:bodyPr/>
        <a:lstStyle/>
        <a:p>
          <a:r>
            <a:rPr lang="en-GB" dirty="0"/>
            <a:t>Personal</a:t>
          </a:r>
        </a:p>
        <a:p>
          <a:r>
            <a:rPr lang="en-GB" dirty="0"/>
            <a:t>overcoming emotional fears</a:t>
          </a:r>
        </a:p>
      </dgm:t>
    </dgm:pt>
    <dgm:pt modelId="{FFE86141-4746-4492-8C8A-94B8B5400C4C}" type="parTrans" cxnId="{C42BFA19-F6D4-4B6F-9A11-0BB54F661E64}">
      <dgm:prSet/>
      <dgm:spPr/>
      <dgm:t>
        <a:bodyPr/>
        <a:lstStyle/>
        <a:p>
          <a:endParaRPr lang="en-GB"/>
        </a:p>
      </dgm:t>
    </dgm:pt>
    <dgm:pt modelId="{5A8E2124-8544-48B4-B716-D47EDF474BE4}" type="sibTrans" cxnId="{C42BFA19-F6D4-4B6F-9A11-0BB54F661E64}">
      <dgm:prSet/>
      <dgm:spPr/>
      <dgm:t>
        <a:bodyPr/>
        <a:lstStyle/>
        <a:p>
          <a:endParaRPr lang="en-GB"/>
        </a:p>
      </dgm:t>
    </dgm:pt>
    <dgm:pt modelId="{6ECE6581-E022-4F07-A12C-FDF3CDA04BE9}">
      <dgm:prSet phldrT="[Text]"/>
      <dgm:spPr/>
      <dgm:t>
        <a:bodyPr/>
        <a:lstStyle/>
        <a:p>
          <a:r>
            <a:rPr lang="en-GB" dirty="0"/>
            <a:t>Relationships between trainees, </a:t>
          </a:r>
          <a:r>
            <a:rPr lang="en-GB" dirty="0" smtClean="0"/>
            <a:t> pupils </a:t>
          </a:r>
          <a:r>
            <a:rPr lang="en-GB" dirty="0"/>
            <a:t>and mentors</a:t>
          </a:r>
        </a:p>
      </dgm:t>
    </dgm:pt>
    <dgm:pt modelId="{E4669FA7-882C-442C-A24C-0E7A48D27C2E}" type="parTrans" cxnId="{45BA86F8-3F19-4B49-9CB2-EC88E2060A7C}">
      <dgm:prSet/>
      <dgm:spPr/>
      <dgm:t>
        <a:bodyPr/>
        <a:lstStyle/>
        <a:p>
          <a:endParaRPr lang="en-GB"/>
        </a:p>
      </dgm:t>
    </dgm:pt>
    <dgm:pt modelId="{569B2551-7FB7-4024-8343-203779291DF8}" type="sibTrans" cxnId="{45BA86F8-3F19-4B49-9CB2-EC88E2060A7C}">
      <dgm:prSet/>
      <dgm:spPr/>
      <dgm:t>
        <a:bodyPr/>
        <a:lstStyle/>
        <a:p>
          <a:endParaRPr lang="en-GB"/>
        </a:p>
      </dgm:t>
    </dgm:pt>
    <dgm:pt modelId="{596B301B-26C6-406A-8739-90A80F71CBA3}">
      <dgm:prSet phldrT="[Text]"/>
      <dgm:spPr/>
      <dgm:t>
        <a:bodyPr/>
        <a:lstStyle/>
        <a:p>
          <a:pPr algn="ctr"/>
          <a:r>
            <a:rPr lang="en-GB" dirty="0"/>
            <a:t>Workplace conditions</a:t>
          </a:r>
        </a:p>
        <a:p>
          <a:pPr algn="ctr"/>
          <a:r>
            <a:rPr lang="en-GB" dirty="0"/>
            <a:t>school ethos and resources</a:t>
          </a:r>
        </a:p>
      </dgm:t>
    </dgm:pt>
    <dgm:pt modelId="{6977E32E-55B3-4A63-BAFC-5718455FBE6F}" type="parTrans" cxnId="{3825F530-3F4C-4836-9D7B-4542E904EBC6}">
      <dgm:prSet/>
      <dgm:spPr/>
      <dgm:t>
        <a:bodyPr/>
        <a:lstStyle/>
        <a:p>
          <a:endParaRPr lang="en-GB"/>
        </a:p>
      </dgm:t>
    </dgm:pt>
    <dgm:pt modelId="{C5508C2A-A5C2-4BC8-9448-86A2B2645AB1}" type="sibTrans" cxnId="{3825F530-3F4C-4836-9D7B-4542E904EBC6}">
      <dgm:prSet/>
      <dgm:spPr/>
      <dgm:t>
        <a:bodyPr/>
        <a:lstStyle/>
        <a:p>
          <a:endParaRPr lang="en-GB"/>
        </a:p>
      </dgm:t>
    </dgm:pt>
    <dgm:pt modelId="{7B1F53D8-4219-4E04-B193-02DD9DD72EAD}" type="pres">
      <dgm:prSet presAssocID="{AA708CEF-5DA2-42BD-99A5-8604E89CE651}" presName="compositeShape" presStyleCnt="0">
        <dgm:presLayoutVars>
          <dgm:chMax val="7"/>
          <dgm:dir/>
          <dgm:resizeHandles val="exact"/>
        </dgm:presLayoutVars>
      </dgm:prSet>
      <dgm:spPr/>
    </dgm:pt>
    <dgm:pt modelId="{1EA9F3BB-2813-4AF8-9A30-A2469AF989F1}" type="pres">
      <dgm:prSet presAssocID="{2BF3D7AE-3B4F-4776-A509-2716BEE84A27}" presName="circ1" presStyleLbl="vennNode1" presStyleIdx="0" presStyleCnt="3"/>
      <dgm:spPr/>
      <dgm:t>
        <a:bodyPr/>
        <a:lstStyle/>
        <a:p>
          <a:endParaRPr lang="en-US"/>
        </a:p>
      </dgm:t>
    </dgm:pt>
    <dgm:pt modelId="{D768C0E7-B778-41EB-8BFA-81B3C62D362E}" type="pres">
      <dgm:prSet presAssocID="{2BF3D7AE-3B4F-4776-A509-2716BEE84A27}" presName="circ1Tx" presStyleLbl="revTx" presStyleIdx="0" presStyleCnt="0">
        <dgm:presLayoutVars>
          <dgm:chMax val="0"/>
          <dgm:chPref val="0"/>
          <dgm:bulletEnabled val="1"/>
        </dgm:presLayoutVars>
      </dgm:prSet>
      <dgm:spPr/>
      <dgm:t>
        <a:bodyPr/>
        <a:lstStyle/>
        <a:p>
          <a:endParaRPr lang="en-US"/>
        </a:p>
      </dgm:t>
    </dgm:pt>
    <dgm:pt modelId="{4DDFE38C-64D0-4740-A4CA-F7F741709A2C}" type="pres">
      <dgm:prSet presAssocID="{6ECE6581-E022-4F07-A12C-FDF3CDA04BE9}" presName="circ2" presStyleLbl="vennNode1" presStyleIdx="1" presStyleCnt="3"/>
      <dgm:spPr/>
      <dgm:t>
        <a:bodyPr/>
        <a:lstStyle/>
        <a:p>
          <a:endParaRPr lang="en-GB"/>
        </a:p>
      </dgm:t>
    </dgm:pt>
    <dgm:pt modelId="{FE3B8520-101B-42B1-8093-12B9FB9B16EB}" type="pres">
      <dgm:prSet presAssocID="{6ECE6581-E022-4F07-A12C-FDF3CDA04BE9}" presName="circ2Tx" presStyleLbl="revTx" presStyleIdx="0" presStyleCnt="0">
        <dgm:presLayoutVars>
          <dgm:chMax val="0"/>
          <dgm:chPref val="0"/>
          <dgm:bulletEnabled val="1"/>
        </dgm:presLayoutVars>
      </dgm:prSet>
      <dgm:spPr/>
      <dgm:t>
        <a:bodyPr/>
        <a:lstStyle/>
        <a:p>
          <a:endParaRPr lang="en-GB"/>
        </a:p>
      </dgm:t>
    </dgm:pt>
    <dgm:pt modelId="{CDFB1C84-B325-4162-BBD3-FDDF9AA26922}" type="pres">
      <dgm:prSet presAssocID="{596B301B-26C6-406A-8739-90A80F71CBA3}" presName="circ3" presStyleLbl="vennNode1" presStyleIdx="2" presStyleCnt="3" custLinFactNeighborX="-1315" custLinFactNeighborY="-1575"/>
      <dgm:spPr/>
      <dgm:t>
        <a:bodyPr/>
        <a:lstStyle/>
        <a:p>
          <a:endParaRPr lang="en-US"/>
        </a:p>
      </dgm:t>
    </dgm:pt>
    <dgm:pt modelId="{84ACE80A-0335-4A54-9FDD-959D3D63CE0D}" type="pres">
      <dgm:prSet presAssocID="{596B301B-26C6-406A-8739-90A80F71CBA3}" presName="circ3Tx" presStyleLbl="revTx" presStyleIdx="0" presStyleCnt="0">
        <dgm:presLayoutVars>
          <dgm:chMax val="0"/>
          <dgm:chPref val="0"/>
          <dgm:bulletEnabled val="1"/>
        </dgm:presLayoutVars>
      </dgm:prSet>
      <dgm:spPr/>
      <dgm:t>
        <a:bodyPr/>
        <a:lstStyle/>
        <a:p>
          <a:endParaRPr lang="en-US"/>
        </a:p>
      </dgm:t>
    </dgm:pt>
  </dgm:ptLst>
  <dgm:cxnLst>
    <dgm:cxn modelId="{F33B54F6-F2BE-4CC5-89D7-77B8E807EDFF}" type="presOf" srcId="{596B301B-26C6-406A-8739-90A80F71CBA3}" destId="{84ACE80A-0335-4A54-9FDD-959D3D63CE0D}" srcOrd="1" destOrd="0" presId="urn:microsoft.com/office/officeart/2005/8/layout/venn1"/>
    <dgm:cxn modelId="{45BA86F8-3F19-4B49-9CB2-EC88E2060A7C}" srcId="{AA708CEF-5DA2-42BD-99A5-8604E89CE651}" destId="{6ECE6581-E022-4F07-A12C-FDF3CDA04BE9}" srcOrd="1" destOrd="0" parTransId="{E4669FA7-882C-442C-A24C-0E7A48D27C2E}" sibTransId="{569B2551-7FB7-4024-8343-203779291DF8}"/>
    <dgm:cxn modelId="{9F986F7E-FFE7-4690-8C59-F1AADF4F5F2B}" type="presOf" srcId="{2BF3D7AE-3B4F-4776-A509-2716BEE84A27}" destId="{1EA9F3BB-2813-4AF8-9A30-A2469AF989F1}" srcOrd="0" destOrd="0" presId="urn:microsoft.com/office/officeart/2005/8/layout/venn1"/>
    <dgm:cxn modelId="{A0FBEF2C-ADBA-421F-A5DA-7C12BF017CD2}" type="presOf" srcId="{596B301B-26C6-406A-8739-90A80F71CBA3}" destId="{CDFB1C84-B325-4162-BBD3-FDDF9AA26922}" srcOrd="0" destOrd="0" presId="urn:microsoft.com/office/officeart/2005/8/layout/venn1"/>
    <dgm:cxn modelId="{3825F530-3F4C-4836-9D7B-4542E904EBC6}" srcId="{AA708CEF-5DA2-42BD-99A5-8604E89CE651}" destId="{596B301B-26C6-406A-8739-90A80F71CBA3}" srcOrd="2" destOrd="0" parTransId="{6977E32E-55B3-4A63-BAFC-5718455FBE6F}" sibTransId="{C5508C2A-A5C2-4BC8-9448-86A2B2645AB1}"/>
    <dgm:cxn modelId="{DDD5C4E5-4C4A-40B5-BFE3-C06ECEC35EB8}" type="presOf" srcId="{AA708CEF-5DA2-42BD-99A5-8604E89CE651}" destId="{7B1F53D8-4219-4E04-B193-02DD9DD72EAD}" srcOrd="0" destOrd="0" presId="urn:microsoft.com/office/officeart/2005/8/layout/venn1"/>
    <dgm:cxn modelId="{FD0186AB-7842-49D1-911B-43EFEE96002D}" type="presOf" srcId="{6ECE6581-E022-4F07-A12C-FDF3CDA04BE9}" destId="{4DDFE38C-64D0-4740-A4CA-F7F741709A2C}" srcOrd="0" destOrd="0" presId="urn:microsoft.com/office/officeart/2005/8/layout/venn1"/>
    <dgm:cxn modelId="{051C32A0-1B94-47F1-A8B2-226173459BEC}" type="presOf" srcId="{6ECE6581-E022-4F07-A12C-FDF3CDA04BE9}" destId="{FE3B8520-101B-42B1-8093-12B9FB9B16EB}" srcOrd="1" destOrd="0" presId="urn:microsoft.com/office/officeart/2005/8/layout/venn1"/>
    <dgm:cxn modelId="{C42BFA19-F6D4-4B6F-9A11-0BB54F661E64}" srcId="{AA708CEF-5DA2-42BD-99A5-8604E89CE651}" destId="{2BF3D7AE-3B4F-4776-A509-2716BEE84A27}" srcOrd="0" destOrd="0" parTransId="{FFE86141-4746-4492-8C8A-94B8B5400C4C}" sibTransId="{5A8E2124-8544-48B4-B716-D47EDF474BE4}"/>
    <dgm:cxn modelId="{0F136E50-D99E-4743-A2AE-508EB4A08D2F}" type="presOf" srcId="{2BF3D7AE-3B4F-4776-A509-2716BEE84A27}" destId="{D768C0E7-B778-41EB-8BFA-81B3C62D362E}" srcOrd="1" destOrd="0" presId="urn:microsoft.com/office/officeart/2005/8/layout/venn1"/>
    <dgm:cxn modelId="{3CC85547-7B1F-4CCA-8FD7-05825D7E4426}" type="presParOf" srcId="{7B1F53D8-4219-4E04-B193-02DD9DD72EAD}" destId="{1EA9F3BB-2813-4AF8-9A30-A2469AF989F1}" srcOrd="0" destOrd="0" presId="urn:microsoft.com/office/officeart/2005/8/layout/venn1"/>
    <dgm:cxn modelId="{FC40414D-76A5-4E9D-9A5E-88640767FFA0}" type="presParOf" srcId="{7B1F53D8-4219-4E04-B193-02DD9DD72EAD}" destId="{D768C0E7-B778-41EB-8BFA-81B3C62D362E}" srcOrd="1" destOrd="0" presId="urn:microsoft.com/office/officeart/2005/8/layout/venn1"/>
    <dgm:cxn modelId="{818B23BB-0C4C-4BD2-B5F4-FCF1FF3708F9}" type="presParOf" srcId="{7B1F53D8-4219-4E04-B193-02DD9DD72EAD}" destId="{4DDFE38C-64D0-4740-A4CA-F7F741709A2C}" srcOrd="2" destOrd="0" presId="urn:microsoft.com/office/officeart/2005/8/layout/venn1"/>
    <dgm:cxn modelId="{A479A6DF-AE2A-4D76-A9DF-5998C94102DC}" type="presParOf" srcId="{7B1F53D8-4219-4E04-B193-02DD9DD72EAD}" destId="{FE3B8520-101B-42B1-8093-12B9FB9B16EB}" srcOrd="3" destOrd="0" presId="urn:microsoft.com/office/officeart/2005/8/layout/venn1"/>
    <dgm:cxn modelId="{82BCA74A-5578-49CF-8E56-685ECD64451B}" type="presParOf" srcId="{7B1F53D8-4219-4E04-B193-02DD9DD72EAD}" destId="{CDFB1C84-B325-4162-BBD3-FDDF9AA26922}" srcOrd="4" destOrd="0" presId="urn:microsoft.com/office/officeart/2005/8/layout/venn1"/>
    <dgm:cxn modelId="{F0127B9B-D8C9-4AA3-8629-59D1050C012D}" type="presParOf" srcId="{7B1F53D8-4219-4E04-B193-02DD9DD72EAD}" destId="{84ACE80A-0335-4A54-9FDD-959D3D63CE0D}" srcOrd="5" destOrd="0" presId="urn:microsoft.com/office/officeart/2005/8/layout/ven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A9F3BB-2813-4AF8-9A30-A2469AF989F1}">
      <dsp:nvSpPr>
        <dsp:cNvPr id="0" name=""/>
        <dsp:cNvSpPr/>
      </dsp:nvSpPr>
      <dsp:spPr>
        <a:xfrm>
          <a:off x="2909123" y="73808"/>
          <a:ext cx="3542793" cy="35427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dirty="0"/>
            <a:t>Personal</a:t>
          </a:r>
        </a:p>
        <a:p>
          <a:pPr lvl="0" algn="ctr" defTabSz="1200150">
            <a:lnSpc>
              <a:spcPct val="90000"/>
            </a:lnSpc>
            <a:spcBef>
              <a:spcPct val="0"/>
            </a:spcBef>
            <a:spcAft>
              <a:spcPct val="35000"/>
            </a:spcAft>
          </a:pPr>
          <a:r>
            <a:rPr lang="en-GB" sz="2700" kern="1200" dirty="0"/>
            <a:t>overcoming emotional fears</a:t>
          </a:r>
        </a:p>
      </dsp:txBody>
      <dsp:txXfrm>
        <a:off x="3381495" y="693797"/>
        <a:ext cx="2598048" cy="1594257"/>
      </dsp:txXfrm>
    </dsp:sp>
    <dsp:sp modelId="{4DDFE38C-64D0-4740-A4CA-F7F741709A2C}">
      <dsp:nvSpPr>
        <dsp:cNvPr id="0" name=""/>
        <dsp:cNvSpPr/>
      </dsp:nvSpPr>
      <dsp:spPr>
        <a:xfrm>
          <a:off x="4187481" y="2288054"/>
          <a:ext cx="3542793" cy="35427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dirty="0"/>
            <a:t>Relationships between trainees, </a:t>
          </a:r>
          <a:r>
            <a:rPr lang="en-GB" sz="2700" kern="1200" dirty="0" smtClean="0"/>
            <a:t> pupils </a:t>
          </a:r>
          <a:r>
            <a:rPr lang="en-GB" sz="2700" kern="1200" dirty="0"/>
            <a:t>and mentors</a:t>
          </a:r>
        </a:p>
      </dsp:txBody>
      <dsp:txXfrm>
        <a:off x="5270985" y="3203275"/>
        <a:ext cx="2125676" cy="1948536"/>
      </dsp:txXfrm>
    </dsp:sp>
    <dsp:sp modelId="{CDFB1C84-B325-4162-BBD3-FDDF9AA26922}">
      <dsp:nvSpPr>
        <dsp:cNvPr id="0" name=""/>
        <dsp:cNvSpPr/>
      </dsp:nvSpPr>
      <dsp:spPr>
        <a:xfrm>
          <a:off x="1584177" y="2232255"/>
          <a:ext cx="3542793" cy="35427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dirty="0"/>
            <a:t>Workplace conditions</a:t>
          </a:r>
        </a:p>
        <a:p>
          <a:pPr lvl="0" algn="ctr" defTabSz="1200150">
            <a:lnSpc>
              <a:spcPct val="90000"/>
            </a:lnSpc>
            <a:spcBef>
              <a:spcPct val="0"/>
            </a:spcBef>
            <a:spcAft>
              <a:spcPct val="35000"/>
            </a:spcAft>
          </a:pPr>
          <a:r>
            <a:rPr lang="en-GB" sz="2700" kern="1200" dirty="0"/>
            <a:t>school ethos and resources</a:t>
          </a:r>
        </a:p>
      </dsp:txBody>
      <dsp:txXfrm>
        <a:off x="1917790" y="3147476"/>
        <a:ext cx="2125676" cy="194853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5725" y="0"/>
            <a:ext cx="2979738" cy="482600"/>
          </a:xfrm>
          <a:prstGeom prst="rect">
            <a:avLst/>
          </a:prstGeom>
        </p:spPr>
        <p:txBody>
          <a:bodyPr vert="horz" lIns="91440" tIns="45720" rIns="91440" bIns="45720" rtlCol="0"/>
          <a:lstStyle>
            <a:lvl1pPr algn="r">
              <a:defRPr sz="1200"/>
            </a:lvl1pPr>
          </a:lstStyle>
          <a:p>
            <a:fld id="{CC56A5C9-0AAB-4C7A-99CB-92431DBB3533}" type="datetimeFigureOut">
              <a:rPr lang="en-GB" smtClean="0"/>
              <a:pPr/>
              <a:t>11/11/2013</a:t>
            </a:fld>
            <a:endParaRPr lang="en-GB"/>
          </a:p>
        </p:txBody>
      </p:sp>
      <p:sp>
        <p:nvSpPr>
          <p:cNvPr id="4" name="Footer Placeholder 3"/>
          <p:cNvSpPr>
            <a:spLocks noGrp="1"/>
          </p:cNvSpPr>
          <p:nvPr>
            <p:ph type="ftr" sz="quarter" idx="2"/>
          </p:nvPr>
        </p:nvSpPr>
        <p:spPr>
          <a:xfrm>
            <a:off x="0" y="9169400"/>
            <a:ext cx="2979738" cy="4826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5725" y="9169400"/>
            <a:ext cx="2979738" cy="482600"/>
          </a:xfrm>
          <a:prstGeom prst="rect">
            <a:avLst/>
          </a:prstGeom>
        </p:spPr>
        <p:txBody>
          <a:bodyPr vert="horz" lIns="91440" tIns="45720" rIns="91440" bIns="45720" rtlCol="0" anchor="b"/>
          <a:lstStyle>
            <a:lvl1pPr algn="r">
              <a:defRPr sz="1200"/>
            </a:lvl1pPr>
          </a:lstStyle>
          <a:p>
            <a:fld id="{F01882E2-9CCF-47A3-98A0-C0881983F198}"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0055" cy="482679"/>
          </a:xfrm>
          <a:prstGeom prst="rect">
            <a:avLst/>
          </a:prstGeom>
          <a:noFill/>
          <a:ln w="9525">
            <a:noFill/>
            <a:miter lim="800000"/>
            <a:headEnd/>
            <a:tailEnd/>
          </a:ln>
          <a:effectLst/>
        </p:spPr>
        <p:txBody>
          <a:bodyPr vert="horz" wrap="square" lIns="94458" tIns="47229" rIns="94458" bIns="47229"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95404" y="0"/>
            <a:ext cx="2980055" cy="482679"/>
          </a:xfrm>
          <a:prstGeom prst="rect">
            <a:avLst/>
          </a:prstGeom>
          <a:noFill/>
          <a:ln w="9525">
            <a:noFill/>
            <a:miter lim="800000"/>
            <a:headEnd/>
            <a:tailEnd/>
          </a:ln>
          <a:effectLst/>
        </p:spPr>
        <p:txBody>
          <a:bodyPr vert="horz" wrap="square" lIns="94458" tIns="47229" rIns="94458" bIns="47229"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2159000" y="723900"/>
            <a:ext cx="2559050" cy="36195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7705" y="4585454"/>
            <a:ext cx="5501640" cy="4344115"/>
          </a:xfrm>
          <a:prstGeom prst="rect">
            <a:avLst/>
          </a:prstGeom>
          <a:noFill/>
          <a:ln w="9525">
            <a:noFill/>
            <a:miter lim="800000"/>
            <a:headEnd/>
            <a:tailEnd/>
          </a:ln>
          <a:effectLst/>
        </p:spPr>
        <p:txBody>
          <a:bodyPr vert="horz" wrap="square" lIns="94458" tIns="47229" rIns="94458" bIns="4722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169233"/>
            <a:ext cx="2980055" cy="482679"/>
          </a:xfrm>
          <a:prstGeom prst="rect">
            <a:avLst/>
          </a:prstGeom>
          <a:noFill/>
          <a:ln w="9525">
            <a:noFill/>
            <a:miter lim="800000"/>
            <a:headEnd/>
            <a:tailEnd/>
          </a:ln>
          <a:effectLst/>
        </p:spPr>
        <p:txBody>
          <a:bodyPr vert="horz" wrap="square" lIns="94458" tIns="47229" rIns="94458" bIns="47229"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95404" y="9169233"/>
            <a:ext cx="2980055" cy="482679"/>
          </a:xfrm>
          <a:prstGeom prst="rect">
            <a:avLst/>
          </a:prstGeom>
          <a:noFill/>
          <a:ln w="9525">
            <a:noFill/>
            <a:miter lim="800000"/>
            <a:headEnd/>
            <a:tailEnd/>
          </a:ln>
          <a:effectLst/>
        </p:spPr>
        <p:txBody>
          <a:bodyPr vert="horz" wrap="square" lIns="94458" tIns="47229" rIns="94458" bIns="47229" numCol="1" anchor="b" anchorCtr="0" compatLnSpc="1">
            <a:prstTxWarp prst="textNoShape">
              <a:avLst/>
            </a:prstTxWarp>
          </a:bodyPr>
          <a:lstStyle>
            <a:lvl1pPr algn="r">
              <a:defRPr sz="1200"/>
            </a:lvl1pPr>
          </a:lstStyle>
          <a:p>
            <a:fld id="{61548273-C42E-462B-8C58-6C3EDF7ED9C6}"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0433408C-43F6-47EF-86F3-2A2504FE8192}" type="slidenum">
              <a:rPr lang="en-GB"/>
              <a:pPr/>
              <a:t>1</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13" y="13298488"/>
            <a:ext cx="25736550" cy="9175750"/>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1838" y="24258588"/>
            <a:ext cx="21196300"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1E9EEB1-16CE-4D9F-A3A2-4C7C10DAAA40}"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29B85DA-9947-4BBE-9CAC-6C967401B269}"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538" y="1714500"/>
            <a:ext cx="6811962" cy="36525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14475" y="1714500"/>
            <a:ext cx="20286663" cy="3652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408D5C0-5D93-4D13-80B6-0C28B1639FC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37F728F-F139-4C40-8A13-BD600CAA2A26}"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363" y="27508200"/>
            <a:ext cx="25738137" cy="85026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2392363" y="18143538"/>
            <a:ext cx="25738137" cy="93646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57E96F3-8CA6-4748-8DA7-86681024F510}"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AB67739-75BF-4E29-B865-26278A4EB2F0}"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96137C6-69A1-4DA3-9641-45ED247101C6}"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778D0D5-EC0A-457D-86A2-95F5B913C417}"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D0C71D7-04DD-4530-B54C-FF65247CB5AE}"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04975"/>
            <a:ext cx="9961563" cy="725328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F8AE73-A787-42D3-9155-8DAF87B0F0E8}"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63" y="29965650"/>
            <a:ext cx="18167350" cy="35385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47A76B0-C1D7-4A06-8485-E323EFD13FB4}"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475" y="1714500"/>
            <a:ext cx="27251025" cy="7134225"/>
          </a:xfrm>
          <a:prstGeom prst="rect">
            <a:avLst/>
          </a:prstGeom>
          <a:noFill/>
          <a:ln w="9525">
            <a:noFill/>
            <a:miter lim="800000"/>
            <a:headEnd/>
            <a:tailEnd/>
          </a:ln>
        </p:spPr>
        <p:txBody>
          <a:bodyPr vert="horz" wrap="square" lIns="417643" tIns="208822" rIns="417643" bIns="208822"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514475" y="9988550"/>
            <a:ext cx="27251025" cy="28251150"/>
          </a:xfrm>
          <a:prstGeom prst="rect">
            <a:avLst/>
          </a:prstGeom>
          <a:noFill/>
          <a:ln w="9525">
            <a:noFill/>
            <a:miter lim="800000"/>
            <a:headEnd/>
            <a:tailEnd/>
          </a:ln>
        </p:spPr>
        <p:txBody>
          <a:bodyPr vert="horz" wrap="square" lIns="417643" tIns="208822" rIns="417643" bIns="20882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1514475" y="38984238"/>
            <a:ext cx="7064375" cy="2971800"/>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defRPr sz="6400"/>
            </a:lvl1pPr>
          </a:lstStyle>
          <a:p>
            <a:endParaRPr lang="en-US"/>
          </a:p>
        </p:txBody>
      </p:sp>
      <p:sp>
        <p:nvSpPr>
          <p:cNvPr id="1029" name="Rectangle 5"/>
          <p:cNvSpPr>
            <a:spLocks noGrp="1" noChangeArrowheads="1"/>
          </p:cNvSpPr>
          <p:nvPr>
            <p:ph type="ftr" sz="quarter" idx="3"/>
          </p:nvPr>
        </p:nvSpPr>
        <p:spPr bwMode="auto">
          <a:xfrm>
            <a:off x="10345738" y="38984238"/>
            <a:ext cx="9588500" cy="2971800"/>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lgn="ctr">
              <a:defRPr sz="6400"/>
            </a:lvl1pPr>
          </a:lstStyle>
          <a:p>
            <a:endParaRPr lang="en-US"/>
          </a:p>
        </p:txBody>
      </p:sp>
      <p:sp>
        <p:nvSpPr>
          <p:cNvPr id="1030" name="Rectangle 6"/>
          <p:cNvSpPr>
            <a:spLocks noGrp="1" noChangeArrowheads="1"/>
          </p:cNvSpPr>
          <p:nvPr>
            <p:ph type="sldNum" sz="quarter" idx="4"/>
          </p:nvPr>
        </p:nvSpPr>
        <p:spPr bwMode="auto">
          <a:xfrm>
            <a:off x="21701125" y="38984238"/>
            <a:ext cx="7064375" cy="2971800"/>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lgn="r">
              <a:defRPr sz="6400"/>
            </a:lvl1pPr>
          </a:lstStyle>
          <a:p>
            <a:fld id="{C2E1C7D9-43B9-465D-8B3A-8DF0F7D33D3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713" rtl="0" eaLnBrk="0" fontAlgn="base" hangingPunct="0">
        <a:spcBef>
          <a:spcPct val="0"/>
        </a:spcBef>
        <a:spcAft>
          <a:spcPct val="0"/>
        </a:spcAft>
        <a:defRPr sz="20100">
          <a:solidFill>
            <a:schemeClr val="tx2"/>
          </a:solidFill>
          <a:latin typeface="+mj-lt"/>
          <a:ea typeface="ＭＳ Ｐゴシック" pitchFamily="-106" charset="-128"/>
          <a:cs typeface="ＭＳ Ｐゴシック" pitchFamily="-106" charset="-128"/>
        </a:defRPr>
      </a:lvl1pPr>
      <a:lvl2pPr algn="ctr" defTabSz="4176713" rtl="0" eaLnBrk="0" fontAlgn="base" hangingPunct="0">
        <a:spcBef>
          <a:spcPct val="0"/>
        </a:spcBef>
        <a:spcAft>
          <a:spcPct val="0"/>
        </a:spcAft>
        <a:defRPr sz="20100">
          <a:solidFill>
            <a:schemeClr val="tx2"/>
          </a:solidFill>
          <a:latin typeface="Arial" charset="0"/>
          <a:ea typeface="ＭＳ Ｐゴシック" pitchFamily="-106" charset="-128"/>
          <a:cs typeface="ＭＳ Ｐゴシック" pitchFamily="-106" charset="-128"/>
        </a:defRPr>
      </a:lvl2pPr>
      <a:lvl3pPr algn="ctr" defTabSz="4176713" rtl="0" eaLnBrk="0" fontAlgn="base" hangingPunct="0">
        <a:spcBef>
          <a:spcPct val="0"/>
        </a:spcBef>
        <a:spcAft>
          <a:spcPct val="0"/>
        </a:spcAft>
        <a:defRPr sz="20100">
          <a:solidFill>
            <a:schemeClr val="tx2"/>
          </a:solidFill>
          <a:latin typeface="Arial" charset="0"/>
          <a:ea typeface="ＭＳ Ｐゴシック" pitchFamily="-106" charset="-128"/>
          <a:cs typeface="ＭＳ Ｐゴシック" pitchFamily="-106" charset="-128"/>
        </a:defRPr>
      </a:lvl3pPr>
      <a:lvl4pPr algn="ctr" defTabSz="4176713" rtl="0" eaLnBrk="0" fontAlgn="base" hangingPunct="0">
        <a:spcBef>
          <a:spcPct val="0"/>
        </a:spcBef>
        <a:spcAft>
          <a:spcPct val="0"/>
        </a:spcAft>
        <a:defRPr sz="20100">
          <a:solidFill>
            <a:schemeClr val="tx2"/>
          </a:solidFill>
          <a:latin typeface="Arial" charset="0"/>
          <a:ea typeface="ＭＳ Ｐゴシック" pitchFamily="-106" charset="-128"/>
          <a:cs typeface="ＭＳ Ｐゴシック" pitchFamily="-106" charset="-128"/>
        </a:defRPr>
      </a:lvl4pPr>
      <a:lvl5pPr algn="ctr" defTabSz="4176713" rtl="0" eaLnBrk="0" fontAlgn="base" hangingPunct="0">
        <a:spcBef>
          <a:spcPct val="0"/>
        </a:spcBef>
        <a:spcAft>
          <a:spcPct val="0"/>
        </a:spcAft>
        <a:defRPr sz="20100">
          <a:solidFill>
            <a:schemeClr val="tx2"/>
          </a:solidFill>
          <a:latin typeface="Arial" charset="0"/>
          <a:ea typeface="ＭＳ Ｐゴシック" pitchFamily="-106" charset="-128"/>
          <a:cs typeface="ＭＳ Ｐゴシック" pitchFamily="-106" charset="-128"/>
        </a:defRPr>
      </a:lvl5pPr>
      <a:lvl6pPr marL="457200" algn="ctr" defTabSz="4176713" rtl="0" fontAlgn="base">
        <a:spcBef>
          <a:spcPct val="0"/>
        </a:spcBef>
        <a:spcAft>
          <a:spcPct val="0"/>
        </a:spcAft>
        <a:defRPr sz="20100">
          <a:solidFill>
            <a:schemeClr val="tx2"/>
          </a:solidFill>
          <a:latin typeface="Arial" charset="0"/>
        </a:defRPr>
      </a:lvl6pPr>
      <a:lvl7pPr marL="914400" algn="ctr" defTabSz="4176713" rtl="0" fontAlgn="base">
        <a:spcBef>
          <a:spcPct val="0"/>
        </a:spcBef>
        <a:spcAft>
          <a:spcPct val="0"/>
        </a:spcAft>
        <a:defRPr sz="20100">
          <a:solidFill>
            <a:schemeClr val="tx2"/>
          </a:solidFill>
          <a:latin typeface="Arial" charset="0"/>
        </a:defRPr>
      </a:lvl7pPr>
      <a:lvl8pPr marL="1371600" algn="ctr" defTabSz="4176713" rtl="0" fontAlgn="base">
        <a:spcBef>
          <a:spcPct val="0"/>
        </a:spcBef>
        <a:spcAft>
          <a:spcPct val="0"/>
        </a:spcAft>
        <a:defRPr sz="20100">
          <a:solidFill>
            <a:schemeClr val="tx2"/>
          </a:solidFill>
          <a:latin typeface="Arial" charset="0"/>
        </a:defRPr>
      </a:lvl8pPr>
      <a:lvl9pPr marL="1828800" algn="ctr" defTabSz="4176713" rtl="0" fontAlgn="base">
        <a:spcBef>
          <a:spcPct val="0"/>
        </a:spcBef>
        <a:spcAft>
          <a:spcPct val="0"/>
        </a:spcAft>
        <a:defRPr sz="20100">
          <a:solidFill>
            <a:schemeClr val="tx2"/>
          </a:solidFill>
          <a:latin typeface="Arial" charset="0"/>
        </a:defRPr>
      </a:lvl9pPr>
    </p:titleStyle>
    <p:bodyStyle>
      <a:lvl1pPr marL="1566863" indent="-1566863" algn="l" defTabSz="4176713" rtl="0" eaLnBrk="0" fontAlgn="base" hangingPunct="0">
        <a:spcBef>
          <a:spcPct val="20000"/>
        </a:spcBef>
        <a:spcAft>
          <a:spcPct val="0"/>
        </a:spcAft>
        <a:buChar char="•"/>
        <a:defRPr sz="14600">
          <a:solidFill>
            <a:schemeClr val="tx1"/>
          </a:solidFill>
          <a:latin typeface="+mn-lt"/>
          <a:ea typeface="ＭＳ Ｐゴシック" pitchFamily="-106" charset="-128"/>
          <a:cs typeface="ＭＳ Ｐゴシック" pitchFamily="-106" charset="-128"/>
        </a:defRPr>
      </a:lvl1pPr>
      <a:lvl2pPr marL="3394075" indent="-1306513" algn="l" defTabSz="4176713" rtl="0" eaLnBrk="0" fontAlgn="base" hangingPunct="0">
        <a:spcBef>
          <a:spcPct val="20000"/>
        </a:spcBef>
        <a:spcAft>
          <a:spcPct val="0"/>
        </a:spcAft>
        <a:buChar char="–"/>
        <a:defRPr sz="12800">
          <a:solidFill>
            <a:schemeClr val="tx1"/>
          </a:solidFill>
          <a:latin typeface="+mn-lt"/>
          <a:ea typeface="ＭＳ Ｐゴシック" pitchFamily="-65" charset="-128"/>
        </a:defRPr>
      </a:lvl2pPr>
      <a:lvl3pPr marL="5221288" indent="-1044575" algn="l" defTabSz="4176713" rtl="0" eaLnBrk="0" fontAlgn="base" hangingPunct="0">
        <a:spcBef>
          <a:spcPct val="20000"/>
        </a:spcBef>
        <a:spcAft>
          <a:spcPct val="0"/>
        </a:spcAft>
        <a:buChar char="•"/>
        <a:defRPr sz="11000">
          <a:solidFill>
            <a:schemeClr val="tx1"/>
          </a:solidFill>
          <a:latin typeface="+mn-lt"/>
          <a:ea typeface="ＭＳ Ｐゴシック" pitchFamily="-65" charset="-128"/>
        </a:defRPr>
      </a:lvl3pPr>
      <a:lvl4pPr marL="7308850" indent="-1044575" algn="l" defTabSz="4176713" rtl="0" eaLnBrk="0" fontAlgn="base" hangingPunct="0">
        <a:spcBef>
          <a:spcPct val="20000"/>
        </a:spcBef>
        <a:spcAft>
          <a:spcPct val="0"/>
        </a:spcAft>
        <a:buChar char="–"/>
        <a:defRPr sz="9100">
          <a:solidFill>
            <a:schemeClr val="tx1"/>
          </a:solidFill>
          <a:latin typeface="+mn-lt"/>
          <a:ea typeface="ＭＳ Ｐゴシック" pitchFamily="-65" charset="-128"/>
        </a:defRPr>
      </a:lvl4pPr>
      <a:lvl5pPr marL="9396413" indent="-1042988" algn="l" defTabSz="4176713" rtl="0" eaLnBrk="0" fontAlgn="base" hangingPunct="0">
        <a:spcBef>
          <a:spcPct val="20000"/>
        </a:spcBef>
        <a:spcAft>
          <a:spcPct val="0"/>
        </a:spcAft>
        <a:buChar char="»"/>
        <a:defRPr sz="9100">
          <a:solidFill>
            <a:schemeClr val="tx1"/>
          </a:solidFill>
          <a:latin typeface="+mn-lt"/>
          <a:ea typeface="ＭＳ Ｐゴシック" pitchFamily="-65" charset="-128"/>
        </a:defRPr>
      </a:lvl5pPr>
      <a:lvl6pPr marL="9853613" indent="-1042988" algn="l" defTabSz="4176713" rtl="0" fontAlgn="base">
        <a:spcBef>
          <a:spcPct val="20000"/>
        </a:spcBef>
        <a:spcAft>
          <a:spcPct val="0"/>
        </a:spcAft>
        <a:buChar char="»"/>
        <a:defRPr sz="9100">
          <a:solidFill>
            <a:schemeClr val="tx1"/>
          </a:solidFill>
          <a:latin typeface="+mn-lt"/>
        </a:defRPr>
      </a:lvl6pPr>
      <a:lvl7pPr marL="10310813" indent="-1042988" algn="l" defTabSz="4176713" rtl="0" fontAlgn="base">
        <a:spcBef>
          <a:spcPct val="20000"/>
        </a:spcBef>
        <a:spcAft>
          <a:spcPct val="0"/>
        </a:spcAft>
        <a:buChar char="»"/>
        <a:defRPr sz="9100">
          <a:solidFill>
            <a:schemeClr val="tx1"/>
          </a:solidFill>
          <a:latin typeface="+mn-lt"/>
        </a:defRPr>
      </a:lvl7pPr>
      <a:lvl8pPr marL="10768013" indent="-1042988" algn="l" defTabSz="4176713" rtl="0" fontAlgn="base">
        <a:spcBef>
          <a:spcPct val="20000"/>
        </a:spcBef>
        <a:spcAft>
          <a:spcPct val="0"/>
        </a:spcAft>
        <a:buChar char="»"/>
        <a:defRPr sz="9100">
          <a:solidFill>
            <a:schemeClr val="tx1"/>
          </a:solidFill>
          <a:latin typeface="+mn-lt"/>
        </a:defRPr>
      </a:lvl8pPr>
      <a:lvl9pPr marL="11225213" indent="-1042988" algn="l" defTabSz="4176713"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hyperlink" Target="http://www.worcester.ac.uk/content_images/secondary-pe-pgce-wheelchair-basketball.jpg" TargetMode="External"/><Relationship Id="rId3" Type="http://schemas.openxmlformats.org/officeDocument/2006/relationships/hyperlink" Target="http://www.kettlesyard.co.uk/exhibitions/mi/papers" TargetMode="External"/><Relationship Id="rId7" Type="http://schemas.openxmlformats.org/officeDocument/2006/relationships/diagramLayout" Target="../diagrams/layout1.xml"/><Relationship Id="rId12" Type="http://schemas.openxmlformats.org/officeDocument/2006/relationships/image" Target="../media/image2.jpeg"/><Relationship Id="rId2" Type="http://schemas.openxmlformats.org/officeDocument/2006/relationships/notesSlide" Target="../notesSlides/notesSlide1.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hyperlink" Target="http://www.google.co.uk/url?sa=i&amp;source=images&amp;cd=&amp;cad=rja&amp;docid=Mp3lnTj6mBZ27M&amp;tbnid=hhw_IO48ikDcQM:&amp;ved=&amp;url=http://alidavies.com/taking-risks-essential-part-success/&amp;ei=99h8UpTUK4TX7AbkpIGQDw&amp;psig=AFQjCNGp4cT-xCdznx4S3LTP1EayREO67Q&amp;ust=1384000119766770" TargetMode="External"/><Relationship Id="rId5" Type="http://schemas.openxmlformats.org/officeDocument/2006/relationships/image" Target="../media/image1.png"/><Relationship Id="rId15" Type="http://schemas.openxmlformats.org/officeDocument/2006/relationships/hyperlink" Target="http://www.worcester.ac.uk/content_images/secondary-pe-pgce-oaa-2011.jpg" TargetMode="External"/><Relationship Id="rId10" Type="http://schemas.microsoft.com/office/2007/relationships/diagramDrawing" Target="../diagrams/drawing1.xml"/><Relationship Id="rId4" Type="http://schemas.openxmlformats.org/officeDocument/2006/relationships/hyperlink" Target="http://www.ofsted.gov.uk/" TargetMode="External"/><Relationship Id="rId9" Type="http://schemas.openxmlformats.org/officeDocument/2006/relationships/diagramColors" Target="../diagrams/colors1.xml"/><Relationship Id="rId1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4419907" y="4266358"/>
            <a:ext cx="14946239" cy="2923877"/>
          </a:xfrm>
          <a:prstGeom prst="rect">
            <a:avLst/>
          </a:prstGeom>
          <a:noFill/>
          <a:ln w="9525">
            <a:noFill/>
            <a:miter lim="800000"/>
            <a:headEnd/>
            <a:tailEnd/>
          </a:ln>
        </p:spPr>
        <p:txBody>
          <a:bodyPr wrap="square">
            <a:spAutoFit/>
          </a:bodyPr>
          <a:lstStyle/>
          <a:p>
            <a:pPr algn="ctr"/>
            <a:r>
              <a:rPr lang="en-GB" sz="4800" b="1" dirty="0" smtClean="0"/>
              <a:t>Risk taking as pedagogical practice for physical education teachers: Trainee, newly qualified and recently qualified PE teachers perceptions. </a:t>
            </a:r>
          </a:p>
          <a:p>
            <a:pPr algn="ctr"/>
            <a:r>
              <a:rPr lang="en-GB" sz="4000" b="1" i="1" dirty="0" smtClean="0">
                <a:solidFill>
                  <a:srgbClr val="0070C0"/>
                </a:solidFill>
              </a:rPr>
              <a:t>Educational Doctorate – Initial ideas </a:t>
            </a:r>
          </a:p>
        </p:txBody>
      </p:sp>
      <p:sp>
        <p:nvSpPr>
          <p:cNvPr id="14339" name="Text Box 6"/>
          <p:cNvSpPr txBox="1">
            <a:spLocks noChangeArrowheads="1"/>
          </p:cNvSpPr>
          <p:nvPr/>
        </p:nvSpPr>
        <p:spPr bwMode="auto">
          <a:xfrm>
            <a:off x="5274891" y="6858646"/>
            <a:ext cx="24155400" cy="1938992"/>
          </a:xfrm>
          <a:prstGeom prst="rect">
            <a:avLst/>
          </a:prstGeom>
          <a:noFill/>
          <a:ln w="9525">
            <a:noFill/>
            <a:miter lim="800000"/>
            <a:headEnd/>
            <a:tailEnd/>
          </a:ln>
        </p:spPr>
        <p:txBody>
          <a:bodyPr>
            <a:spAutoFit/>
          </a:bodyPr>
          <a:lstStyle/>
          <a:p>
            <a:pPr algn="r" eaLnBrk="0" hangingPunct="0"/>
            <a:endParaRPr lang="en-GB" sz="4000" b="1" i="1" dirty="0" smtClean="0"/>
          </a:p>
          <a:p>
            <a:pPr algn="r" eaLnBrk="0" hangingPunct="0"/>
            <a:r>
              <a:rPr lang="en-GB" sz="3800" b="1" i="1" dirty="0" smtClean="0"/>
              <a:t>Kerry Whitehouse</a:t>
            </a:r>
          </a:p>
          <a:p>
            <a:pPr algn="r" eaLnBrk="0" hangingPunct="0"/>
            <a:r>
              <a:rPr lang="en-GB" sz="3800" b="1" i="1" dirty="0" smtClean="0"/>
              <a:t>Institute </a:t>
            </a:r>
            <a:r>
              <a:rPr lang="en-GB" sz="3800" b="1" i="1" dirty="0"/>
              <a:t>of Sport and Exercise Science, University of Worcester, UK</a:t>
            </a:r>
            <a:endParaRPr lang="en-US" sz="3800" b="1" dirty="0"/>
          </a:p>
        </p:txBody>
      </p:sp>
      <p:sp>
        <p:nvSpPr>
          <p:cNvPr id="14340" name="Text Box 7"/>
          <p:cNvSpPr txBox="1">
            <a:spLocks noChangeArrowheads="1"/>
          </p:cNvSpPr>
          <p:nvPr/>
        </p:nvSpPr>
        <p:spPr bwMode="auto">
          <a:xfrm>
            <a:off x="378347" y="12907318"/>
            <a:ext cx="14121060" cy="16491008"/>
          </a:xfrm>
          <a:prstGeom prst="rect">
            <a:avLst/>
          </a:prstGeom>
          <a:noFill/>
          <a:ln w="9525">
            <a:noFill/>
            <a:miter lim="800000"/>
            <a:headEnd/>
            <a:tailEnd/>
          </a:ln>
        </p:spPr>
        <p:txBody>
          <a:bodyPr wrap="square" lIns="180000" tIns="180000" rIns="180000" bIns="180000">
            <a:spAutoFit/>
          </a:bodyPr>
          <a:lstStyle/>
          <a:p>
            <a:pPr algn="just" eaLnBrk="0" hangingPunct="0"/>
            <a:r>
              <a:rPr lang="en-GB" sz="4400" b="1" dirty="0" smtClean="0">
                <a:solidFill>
                  <a:srgbClr val="008CD0"/>
                </a:solidFill>
              </a:rPr>
              <a:t>Introduction and context</a:t>
            </a:r>
          </a:p>
          <a:p>
            <a:pPr algn="just"/>
            <a:r>
              <a:rPr lang="en-GB" sz="3300" dirty="0" smtClean="0"/>
              <a:t>The notion of risk taking in the classroom is complex, not least because it is often associated with the more uncomfortable notion of ‘risk’ which poses threats and dangers to pupils and perhaps teachers themselves.  This research is less interested in the physical risk-assessment which is part of the practical teaching in PE, it is more concerned with challenging personal teaching routines and moving out of one’s comfort zone into an area of perceived risk when trying new and innovative teaching practices. </a:t>
            </a:r>
          </a:p>
          <a:p>
            <a:endParaRPr lang="en-GB" sz="3300" dirty="0" smtClean="0"/>
          </a:p>
          <a:p>
            <a:pPr algn="just"/>
            <a:r>
              <a:rPr lang="en-GB" sz="3300" dirty="0" smtClean="0"/>
              <a:t>Previous </a:t>
            </a:r>
            <a:r>
              <a:rPr lang="en-GB" sz="3300" dirty="0" smtClean="0"/>
              <a:t>positive research findings </a:t>
            </a:r>
            <a:r>
              <a:rPr lang="en-US" sz="3300" dirty="0" smtClean="0"/>
              <a:t>(</a:t>
            </a:r>
            <a:r>
              <a:rPr lang="en-US" sz="3300" dirty="0" smtClean="0"/>
              <a:t>Clarke, Howarth, Whitehouse, Wood-Griffiths, 2012) </a:t>
            </a:r>
            <a:r>
              <a:rPr lang="en-GB" sz="3300" dirty="0" smtClean="0"/>
              <a:t>based </a:t>
            </a:r>
            <a:r>
              <a:rPr lang="en-GB" sz="3300" dirty="0" smtClean="0"/>
              <a:t>on developing trainee teacher practice through ‘risk taking’ </a:t>
            </a:r>
            <a:r>
              <a:rPr lang="en-GB" sz="3300" dirty="0" smtClean="0"/>
              <a:t>stimulated </a:t>
            </a:r>
            <a:r>
              <a:rPr lang="en-GB" sz="3300" dirty="0" smtClean="0"/>
              <a:t>my interest to further pursue this area.  </a:t>
            </a:r>
          </a:p>
          <a:p>
            <a:pPr algn="just"/>
            <a:endParaRPr lang="en-GB" sz="3300" dirty="0" smtClean="0"/>
          </a:p>
          <a:p>
            <a:pPr algn="ctr"/>
            <a:r>
              <a:rPr lang="en-GB" sz="3300" b="1" i="1" dirty="0" smtClean="0"/>
              <a:t>Interestingly all PE trainee teachers who engaged with ‘risk taking’ whilst taking part in </a:t>
            </a:r>
            <a:r>
              <a:rPr lang="en-GB" sz="3300" b="1" i="1" dirty="0" smtClean="0"/>
              <a:t>this </a:t>
            </a:r>
            <a:r>
              <a:rPr lang="en-GB" sz="3300" b="1" i="1" dirty="0" smtClean="0"/>
              <a:t>research completed the course as ‘outstanding’ and were the first to gain employment.</a:t>
            </a:r>
          </a:p>
          <a:p>
            <a:pPr algn="just"/>
            <a:endParaRPr lang="en-GB" sz="3300" dirty="0" smtClean="0"/>
          </a:p>
          <a:p>
            <a:pPr algn="just"/>
            <a:r>
              <a:rPr lang="en-GB" sz="3300" dirty="0" smtClean="0"/>
              <a:t>The original </a:t>
            </a:r>
            <a:r>
              <a:rPr lang="en-GB" sz="3300" dirty="0" smtClean="0"/>
              <a:t>catalyst was </a:t>
            </a:r>
            <a:r>
              <a:rPr lang="en-GB" sz="3300" dirty="0" smtClean="0"/>
              <a:t>provided by the </a:t>
            </a:r>
            <a:r>
              <a:rPr lang="en-GB" sz="3300" dirty="0" err="1" smtClean="0"/>
              <a:t>Ofsted</a:t>
            </a:r>
            <a:r>
              <a:rPr lang="en-GB" sz="3300" dirty="0" smtClean="0"/>
              <a:t> (2008) framework for inspecting teacher education programmes, </a:t>
            </a:r>
            <a:r>
              <a:rPr lang="en-GB" sz="3300" dirty="0" smtClean="0"/>
              <a:t>which offered </a:t>
            </a:r>
            <a:r>
              <a:rPr lang="en-GB" sz="3300" dirty="0" smtClean="0"/>
              <a:t>a </a:t>
            </a:r>
            <a:r>
              <a:rPr lang="en-GB" sz="3300" dirty="0" smtClean="0"/>
              <a:t>set of characteristics to inform achievement of trainee teachers. </a:t>
            </a:r>
            <a:endParaRPr lang="en-GB" sz="3300" dirty="0" smtClean="0"/>
          </a:p>
          <a:p>
            <a:pPr algn="just"/>
            <a:endParaRPr lang="en-GB" sz="3300" dirty="0" smtClean="0"/>
          </a:p>
          <a:p>
            <a:pPr algn="just"/>
            <a:r>
              <a:rPr lang="en-GB" sz="3300" dirty="0" smtClean="0"/>
              <a:t>The </a:t>
            </a:r>
            <a:r>
              <a:rPr lang="en-GB" sz="3300" b="1" dirty="0" smtClean="0"/>
              <a:t>outstanding </a:t>
            </a:r>
            <a:r>
              <a:rPr lang="en-GB" sz="3300" dirty="0" smtClean="0"/>
              <a:t>grade stated;</a:t>
            </a:r>
            <a:endParaRPr lang="en-GB" sz="3300" dirty="0" smtClean="0"/>
          </a:p>
          <a:p>
            <a:endParaRPr lang="en-GB" sz="3300" b="1" i="1" dirty="0" smtClean="0"/>
          </a:p>
          <a:p>
            <a:pPr algn="ctr"/>
            <a:r>
              <a:rPr lang="en-GB" sz="3300" b="1" i="1" dirty="0" smtClean="0"/>
              <a:t>‘(Trainees) take risks when trying to make teaching interesting, </a:t>
            </a:r>
          </a:p>
          <a:p>
            <a:pPr algn="ctr"/>
            <a:r>
              <a:rPr lang="en-GB" sz="3300" b="1" i="1" dirty="0" smtClean="0"/>
              <a:t> are able to deal with the unexpected and ‘grab the moment.’ </a:t>
            </a:r>
          </a:p>
          <a:p>
            <a:pPr algn="ctr" eaLnBrk="0" hangingPunct="0"/>
            <a:endParaRPr lang="en-GB" sz="3200" b="1" i="1" dirty="0" smtClean="0"/>
          </a:p>
          <a:p>
            <a:pPr algn="just" eaLnBrk="0" hangingPunct="0"/>
            <a:endParaRPr lang="en-GB" sz="3400" dirty="0" smtClean="0"/>
          </a:p>
          <a:p>
            <a:pPr algn="just" eaLnBrk="0" hangingPunct="0"/>
            <a:endParaRPr lang="en-GB" sz="4400" b="1" dirty="0" smtClean="0">
              <a:solidFill>
                <a:srgbClr val="008CD0"/>
              </a:solidFill>
            </a:endParaRPr>
          </a:p>
          <a:p>
            <a:endParaRPr lang="en-GB" sz="3400" dirty="0" smtClean="0"/>
          </a:p>
          <a:p>
            <a:pPr algn="just" eaLnBrk="0" hangingPunct="0"/>
            <a:endParaRPr lang="en-GB" sz="3400" dirty="0"/>
          </a:p>
          <a:p>
            <a:pPr algn="just" eaLnBrk="0" hangingPunct="0"/>
            <a:endParaRPr lang="en-GB" sz="3400" dirty="0"/>
          </a:p>
        </p:txBody>
      </p:sp>
      <p:sp>
        <p:nvSpPr>
          <p:cNvPr id="14341" name="Text Box 8"/>
          <p:cNvSpPr txBox="1">
            <a:spLocks noChangeArrowheads="1"/>
          </p:cNvSpPr>
          <p:nvPr/>
        </p:nvSpPr>
        <p:spPr bwMode="auto">
          <a:xfrm>
            <a:off x="450355" y="26300806"/>
            <a:ext cx="13689012" cy="10227754"/>
          </a:xfrm>
          <a:prstGeom prst="rect">
            <a:avLst/>
          </a:prstGeom>
          <a:noFill/>
          <a:ln w="9525">
            <a:noFill/>
            <a:miter lim="800000"/>
            <a:headEnd/>
            <a:tailEnd/>
          </a:ln>
        </p:spPr>
        <p:txBody>
          <a:bodyPr wrap="square" lIns="180000" tIns="180000" rIns="180000" bIns="180000">
            <a:spAutoFit/>
          </a:bodyPr>
          <a:lstStyle/>
          <a:p>
            <a:pPr algn="just" eaLnBrk="0" hangingPunct="0"/>
            <a:r>
              <a:rPr lang="en-GB" sz="4400" b="1" dirty="0">
                <a:solidFill>
                  <a:srgbClr val="008CD0"/>
                </a:solidFill>
              </a:rPr>
              <a:t>Aim</a:t>
            </a:r>
          </a:p>
          <a:p>
            <a:pPr algn="just" eaLnBrk="0" hangingPunct="0"/>
            <a:r>
              <a:rPr lang="en-GB" sz="3300" dirty="0" smtClean="0"/>
              <a:t>This proposed research aims to analyse ‘risk taking’ as pedagogical practice for trainee, newly qualified and early qualified physical education teachers.</a:t>
            </a:r>
          </a:p>
          <a:p>
            <a:pPr algn="just" eaLnBrk="0" hangingPunct="0"/>
            <a:endParaRPr lang="en-GB" sz="3300" dirty="0" smtClean="0"/>
          </a:p>
          <a:p>
            <a:pPr algn="just" eaLnBrk="0" hangingPunct="0"/>
            <a:r>
              <a:rPr lang="en-GB" sz="3300" b="1" dirty="0" smtClean="0"/>
              <a:t>Research will seek to:</a:t>
            </a:r>
          </a:p>
          <a:p>
            <a:pPr algn="just" eaLnBrk="0" hangingPunct="0">
              <a:buFont typeface="Wingdings" pitchFamily="2" charset="2"/>
              <a:buChar char="§"/>
            </a:pPr>
            <a:r>
              <a:rPr lang="en-GB" sz="3300" dirty="0" smtClean="0"/>
              <a:t>Define risk taking as pedagogical practice though a review of </a:t>
            </a:r>
            <a:r>
              <a:rPr lang="en-GB" sz="3300" dirty="0" smtClean="0"/>
              <a:t>literature</a:t>
            </a:r>
          </a:p>
          <a:p>
            <a:pPr algn="just" eaLnBrk="0" hangingPunct="0">
              <a:buFont typeface="Wingdings" pitchFamily="2" charset="2"/>
              <a:buChar char="§"/>
            </a:pPr>
            <a:endParaRPr lang="en-GB" sz="3300" dirty="0" smtClean="0"/>
          </a:p>
          <a:p>
            <a:pPr algn="just" eaLnBrk="0" hangingPunct="0"/>
            <a:r>
              <a:rPr lang="en-GB" sz="3300" b="1" dirty="0" smtClean="0"/>
              <a:t>And, </a:t>
            </a:r>
            <a:r>
              <a:rPr lang="en-GB" sz="3300" b="1" dirty="0" smtClean="0"/>
              <a:t>through semi-structured interviews:</a:t>
            </a:r>
          </a:p>
          <a:p>
            <a:pPr algn="just" eaLnBrk="0" hangingPunct="0">
              <a:buFont typeface="Wingdings" pitchFamily="2" charset="2"/>
              <a:buChar char="§"/>
            </a:pPr>
            <a:r>
              <a:rPr lang="en-GB" sz="3300" dirty="0" smtClean="0"/>
              <a:t>Analyse influences (benefits and barriers) on risk taking practice for early physical education teachers</a:t>
            </a:r>
            <a:endParaRPr lang="en-GB" sz="3300" dirty="0" smtClean="0">
              <a:latin typeface="+mn-lt"/>
            </a:endParaRPr>
          </a:p>
          <a:p>
            <a:pPr algn="just" eaLnBrk="0" hangingPunct="0">
              <a:buFont typeface="Wingdings" pitchFamily="2" charset="2"/>
              <a:buChar char="§"/>
            </a:pPr>
            <a:r>
              <a:rPr lang="en-GB" sz="3300" dirty="0" smtClean="0">
                <a:latin typeface="+mn-lt"/>
              </a:rPr>
              <a:t>Examine the influence of organisational socialisation </a:t>
            </a:r>
            <a:r>
              <a:rPr lang="en-GB" sz="3300" dirty="0" smtClean="0">
                <a:latin typeface="+mn-lt"/>
                <a:cs typeface="Times New Roman" pitchFamily="18" charset="0"/>
              </a:rPr>
              <a:t>(Lawson 1986; </a:t>
            </a:r>
            <a:r>
              <a:rPr lang="en-GB" sz="3300" dirty="0" err="1" smtClean="0">
                <a:latin typeface="+mn-lt"/>
                <a:cs typeface="Times New Roman" pitchFamily="18" charset="0"/>
              </a:rPr>
              <a:t>Capel</a:t>
            </a:r>
            <a:r>
              <a:rPr lang="en-GB" sz="3300" dirty="0" smtClean="0">
                <a:latin typeface="+mn-lt"/>
                <a:cs typeface="Times New Roman" pitchFamily="18" charset="0"/>
              </a:rPr>
              <a:t> and Blair, 2007) on early physical education teachers’ risk taking practices</a:t>
            </a:r>
            <a:endParaRPr lang="en-GB" sz="3300" dirty="0" smtClean="0">
              <a:latin typeface="+mn-lt"/>
            </a:endParaRPr>
          </a:p>
          <a:p>
            <a:pPr algn="just" eaLnBrk="0" hangingPunct="0">
              <a:buFont typeface="Wingdings" pitchFamily="2" charset="2"/>
              <a:buChar char="§"/>
            </a:pPr>
            <a:r>
              <a:rPr lang="en-GB" sz="3300" dirty="0" smtClean="0"/>
              <a:t>Examine the impact of risk taking as pedagogical practice </a:t>
            </a:r>
            <a:r>
              <a:rPr lang="en-GB" sz="3300" dirty="0" smtClean="0"/>
              <a:t>on</a:t>
            </a:r>
            <a:r>
              <a:rPr lang="en-GB" sz="3300" dirty="0" smtClean="0"/>
              <a:t> </a:t>
            </a:r>
            <a:r>
              <a:rPr lang="en-GB" sz="3300" dirty="0" smtClean="0"/>
              <a:t>the</a:t>
            </a:r>
            <a:r>
              <a:rPr lang="en-GB" sz="3300" dirty="0" smtClean="0"/>
              <a:t> </a:t>
            </a:r>
            <a:r>
              <a:rPr lang="en-GB" sz="3300" dirty="0" smtClean="0"/>
              <a:t>professional development of early physical education teachers </a:t>
            </a:r>
          </a:p>
          <a:p>
            <a:pPr algn="just" eaLnBrk="0" hangingPunct="0"/>
            <a:endParaRPr lang="en-GB" sz="3400" dirty="0" smtClean="0"/>
          </a:p>
          <a:p>
            <a:pPr algn="just" eaLnBrk="0" hangingPunct="0"/>
            <a:endParaRPr lang="en-GB" sz="3400" dirty="0"/>
          </a:p>
          <a:p>
            <a:pPr algn="just" eaLnBrk="0" hangingPunct="0"/>
            <a:endParaRPr lang="en-GB" sz="3400" dirty="0"/>
          </a:p>
        </p:txBody>
      </p:sp>
      <p:sp>
        <p:nvSpPr>
          <p:cNvPr id="14342" name="Text Box 9"/>
          <p:cNvSpPr txBox="1">
            <a:spLocks noChangeAspect="1" noChangeArrowheads="1"/>
          </p:cNvSpPr>
          <p:nvPr/>
        </p:nvSpPr>
        <p:spPr bwMode="auto">
          <a:xfrm>
            <a:off x="15284003" y="21908318"/>
            <a:ext cx="13689012" cy="9033242"/>
          </a:xfrm>
          <a:prstGeom prst="rect">
            <a:avLst/>
          </a:prstGeom>
          <a:noFill/>
          <a:ln w="9525">
            <a:noFill/>
            <a:miter lim="800000"/>
            <a:headEnd/>
            <a:tailEnd/>
          </a:ln>
        </p:spPr>
        <p:txBody>
          <a:bodyPr>
            <a:spAutoFit/>
          </a:bodyPr>
          <a:lstStyle/>
          <a:p>
            <a:pPr algn="just" eaLnBrk="0" hangingPunct="0"/>
            <a:r>
              <a:rPr lang="en-GB" sz="4400" b="1" dirty="0" smtClean="0">
                <a:solidFill>
                  <a:srgbClr val="008CD0"/>
                </a:solidFill>
              </a:rPr>
              <a:t>Methodology – An interpretive </a:t>
            </a:r>
            <a:r>
              <a:rPr lang="en-GB" sz="4400" b="1" dirty="0" smtClean="0">
                <a:solidFill>
                  <a:srgbClr val="008CD0"/>
                </a:solidFill>
              </a:rPr>
              <a:t>paradigm</a:t>
            </a:r>
            <a:endParaRPr lang="en-GB" sz="4400" b="1" dirty="0" smtClean="0">
              <a:solidFill>
                <a:srgbClr val="008CD0"/>
              </a:solidFill>
            </a:endParaRPr>
          </a:p>
          <a:p>
            <a:pPr algn="just" eaLnBrk="0" hangingPunct="0"/>
            <a:r>
              <a:rPr lang="en-GB" sz="3300" dirty="0" smtClean="0"/>
              <a:t>An ethnographic approach will be taken which views situations through the eyes of the participants and gives an in-depth description of practice (Cohen et al, 2010). </a:t>
            </a:r>
          </a:p>
          <a:p>
            <a:pPr algn="just" eaLnBrk="0" hangingPunct="0"/>
            <a:r>
              <a:rPr lang="en-GB" sz="3300" dirty="0" smtClean="0"/>
              <a:t>A qualitative approach via </a:t>
            </a:r>
            <a:r>
              <a:rPr lang="en-GB" sz="3300" dirty="0" smtClean="0"/>
              <a:t>semi-structured </a:t>
            </a:r>
            <a:r>
              <a:rPr lang="en-GB" sz="3300" dirty="0" smtClean="0"/>
              <a:t>interviews will be utilised and findings analysed for common themes using thematic coding (Thomas, 2006).</a:t>
            </a:r>
          </a:p>
          <a:p>
            <a:pPr algn="just" eaLnBrk="0" hangingPunct="0"/>
            <a:endParaRPr lang="en-GB" sz="3300" dirty="0" smtClean="0"/>
          </a:p>
          <a:p>
            <a:pPr algn="just" eaLnBrk="0" hangingPunct="0"/>
            <a:r>
              <a:rPr lang="en-GB" sz="3300" dirty="0" smtClean="0"/>
              <a:t>The sample (approx </a:t>
            </a:r>
            <a:r>
              <a:rPr lang="en-GB" sz="3300" dirty="0" smtClean="0"/>
              <a:t>n = 12</a:t>
            </a:r>
            <a:r>
              <a:rPr lang="en-GB" sz="3300" dirty="0" smtClean="0"/>
              <a:t>) </a:t>
            </a:r>
            <a:r>
              <a:rPr lang="en-GB" sz="3300" dirty="0" smtClean="0"/>
              <a:t>will </a:t>
            </a:r>
            <a:r>
              <a:rPr lang="en-GB" sz="3300" dirty="0" smtClean="0"/>
              <a:t>consist of </a:t>
            </a:r>
            <a:r>
              <a:rPr lang="en-GB" sz="3300" dirty="0" smtClean="0"/>
              <a:t> trainee physical </a:t>
            </a:r>
            <a:r>
              <a:rPr lang="en-GB" sz="3300" dirty="0" smtClean="0"/>
              <a:t>education teachers </a:t>
            </a:r>
            <a:r>
              <a:rPr lang="en-GB" sz="3300" dirty="0" smtClean="0"/>
              <a:t>and physical education teachers who </a:t>
            </a:r>
            <a:r>
              <a:rPr lang="en-GB" sz="3300" dirty="0" smtClean="0"/>
              <a:t>have previously taken risks during their training year and are now 1, 2 and 3 years into their teaching </a:t>
            </a:r>
            <a:r>
              <a:rPr lang="en-GB" sz="3300" dirty="0" smtClean="0"/>
              <a:t>careers</a:t>
            </a:r>
            <a:r>
              <a:rPr lang="en-GB" sz="3300" dirty="0" smtClean="0"/>
              <a:t>.</a:t>
            </a:r>
            <a:endParaRPr lang="en-GB" sz="3300" dirty="0" smtClean="0"/>
          </a:p>
          <a:p>
            <a:pPr algn="just" eaLnBrk="0" hangingPunct="0"/>
            <a:endParaRPr lang="en-GB" sz="4400" b="1" dirty="0" smtClean="0">
              <a:solidFill>
                <a:srgbClr val="008CD0"/>
              </a:solidFill>
            </a:endParaRPr>
          </a:p>
          <a:p>
            <a:pPr algn="just" eaLnBrk="0" hangingPunct="0"/>
            <a:endParaRPr lang="en-GB" sz="3200" dirty="0" smtClean="0"/>
          </a:p>
          <a:p>
            <a:pPr algn="just" eaLnBrk="0" hangingPunct="0"/>
            <a:endParaRPr lang="en-GB" sz="3200" dirty="0" smtClean="0"/>
          </a:p>
          <a:p>
            <a:pPr algn="just" eaLnBrk="0" hangingPunct="0"/>
            <a:endParaRPr lang="en-GB" sz="3200" dirty="0"/>
          </a:p>
          <a:p>
            <a:pPr marL="571500" indent="-571500" algn="just" eaLnBrk="0" hangingPunct="0"/>
            <a:r>
              <a:rPr lang="en-GB" sz="3400" dirty="0" smtClean="0"/>
              <a:t> </a:t>
            </a:r>
          </a:p>
        </p:txBody>
      </p:sp>
      <p:sp>
        <p:nvSpPr>
          <p:cNvPr id="14343" name="Text Box 10"/>
          <p:cNvSpPr txBox="1">
            <a:spLocks noChangeArrowheads="1"/>
          </p:cNvSpPr>
          <p:nvPr/>
        </p:nvSpPr>
        <p:spPr bwMode="auto">
          <a:xfrm>
            <a:off x="11113" y="41509950"/>
            <a:ext cx="15139987" cy="701675"/>
          </a:xfrm>
          <a:prstGeom prst="rect">
            <a:avLst/>
          </a:prstGeom>
          <a:noFill/>
          <a:ln w="9525">
            <a:noFill/>
            <a:miter lim="800000"/>
            <a:headEnd/>
            <a:tailEnd/>
          </a:ln>
        </p:spPr>
        <p:txBody>
          <a:bodyPr>
            <a:spAutoFit/>
          </a:bodyPr>
          <a:lstStyle/>
          <a:p>
            <a:pPr algn="ctr" defTabSz="4176713">
              <a:spcBef>
                <a:spcPct val="50000"/>
              </a:spcBef>
            </a:pPr>
            <a:r>
              <a:rPr lang="en-GB" sz="4000" i="1">
                <a:solidFill>
                  <a:schemeClr val="bg1"/>
                </a:solidFill>
              </a:rPr>
              <a:t>www.worcester.ac.uk</a:t>
            </a:r>
          </a:p>
        </p:txBody>
      </p:sp>
      <p:sp>
        <p:nvSpPr>
          <p:cNvPr id="14344" name="Text Box 11"/>
          <p:cNvSpPr txBox="1">
            <a:spLocks noChangeArrowheads="1"/>
          </p:cNvSpPr>
          <p:nvPr/>
        </p:nvSpPr>
        <p:spPr bwMode="auto">
          <a:xfrm>
            <a:off x="14997113" y="41494075"/>
            <a:ext cx="15139987" cy="701675"/>
          </a:xfrm>
          <a:prstGeom prst="rect">
            <a:avLst/>
          </a:prstGeom>
          <a:noFill/>
          <a:ln w="9525">
            <a:noFill/>
            <a:miter lim="800000"/>
            <a:headEnd/>
            <a:tailEnd/>
          </a:ln>
        </p:spPr>
        <p:txBody>
          <a:bodyPr>
            <a:spAutoFit/>
          </a:bodyPr>
          <a:lstStyle/>
          <a:p>
            <a:pPr algn="r" defTabSz="4176713">
              <a:spcBef>
                <a:spcPct val="50000"/>
              </a:spcBef>
            </a:pPr>
            <a:r>
              <a:rPr lang="en-GB" sz="4000" i="1">
                <a:solidFill>
                  <a:schemeClr val="bg1"/>
                </a:solidFill>
              </a:rPr>
              <a:t>Authors email addresses</a:t>
            </a:r>
          </a:p>
        </p:txBody>
      </p:sp>
      <p:sp>
        <p:nvSpPr>
          <p:cNvPr id="14345" name="Text Box 12"/>
          <p:cNvSpPr txBox="1">
            <a:spLocks noChangeArrowheads="1"/>
          </p:cNvSpPr>
          <p:nvPr/>
        </p:nvSpPr>
        <p:spPr bwMode="auto">
          <a:xfrm>
            <a:off x="15211995" y="28461046"/>
            <a:ext cx="13708063" cy="7940635"/>
          </a:xfrm>
          <a:prstGeom prst="rect">
            <a:avLst/>
          </a:prstGeom>
          <a:noFill/>
          <a:ln w="9525">
            <a:noFill/>
            <a:miter lim="800000"/>
            <a:headEnd/>
            <a:tailEnd/>
          </a:ln>
        </p:spPr>
        <p:txBody>
          <a:bodyPr wrap="square">
            <a:spAutoFit/>
          </a:bodyPr>
          <a:lstStyle/>
          <a:p>
            <a:pPr>
              <a:spcBef>
                <a:spcPct val="50000"/>
              </a:spcBef>
            </a:pPr>
            <a:r>
              <a:rPr lang="en-US" sz="4400" b="1" dirty="0" smtClean="0">
                <a:solidFill>
                  <a:srgbClr val="008CD0"/>
                </a:solidFill>
              </a:rPr>
              <a:t>Implications for </a:t>
            </a:r>
            <a:r>
              <a:rPr lang="en-US" sz="4400" b="1" dirty="0" smtClean="0">
                <a:solidFill>
                  <a:srgbClr val="008CD0"/>
                </a:solidFill>
              </a:rPr>
              <a:t>practice</a:t>
            </a:r>
            <a:endParaRPr lang="en-GB" sz="3400" dirty="0" smtClean="0"/>
          </a:p>
          <a:p>
            <a:pPr algn="just" eaLnBrk="0" hangingPunct="0"/>
            <a:r>
              <a:rPr lang="en-GB" sz="3300" dirty="0" smtClean="0"/>
              <a:t>This research is intended to build upon the previous findings of challenging trainee physical education teachers to take risks in their practice, and is threefold; </a:t>
            </a:r>
          </a:p>
          <a:p>
            <a:pPr marL="514350" indent="-514350" algn="just" eaLnBrk="0" hangingPunct="0">
              <a:buAutoNum type="arabicPeriod"/>
            </a:pPr>
            <a:r>
              <a:rPr lang="en-GB" sz="3300" dirty="0" smtClean="0"/>
              <a:t>To enhance a personal professional understanding of risk taking as  pedagogical practice for secondary physical education initial teacher education</a:t>
            </a:r>
          </a:p>
          <a:p>
            <a:pPr marL="514350" indent="-514350" algn="just" eaLnBrk="0" hangingPunct="0">
              <a:buAutoNum type="arabicPeriod"/>
            </a:pPr>
            <a:r>
              <a:rPr lang="en-GB" sz="3300" dirty="0" smtClean="0"/>
              <a:t>To add to the current knowledge base of professional development for physical education teachers  </a:t>
            </a:r>
          </a:p>
          <a:p>
            <a:pPr marL="514350" indent="-514350" algn="just" eaLnBrk="0" hangingPunct="0">
              <a:buAutoNum type="arabicPeriod"/>
            </a:pPr>
            <a:r>
              <a:rPr lang="en-GB" sz="3300" dirty="0" smtClean="0"/>
              <a:t>To enhance teaching and learning in secondary school physical education.  </a:t>
            </a:r>
          </a:p>
          <a:p>
            <a:pPr algn="just"/>
            <a:endParaRPr lang="en-GB" sz="3400" dirty="0" smtClean="0"/>
          </a:p>
          <a:p>
            <a:pPr algn="just"/>
            <a:endParaRPr lang="en-GB" sz="3400" dirty="0" smtClean="0"/>
          </a:p>
          <a:p>
            <a:pPr algn="just"/>
            <a:endParaRPr lang="en-GB" sz="3400" dirty="0" smtClean="0"/>
          </a:p>
          <a:p>
            <a:pPr algn="just"/>
            <a:r>
              <a:rPr lang="en-GB" sz="3400" dirty="0" smtClean="0"/>
              <a:t> </a:t>
            </a:r>
          </a:p>
        </p:txBody>
      </p:sp>
      <p:sp>
        <p:nvSpPr>
          <p:cNvPr id="14346" name="Text Box 13"/>
          <p:cNvSpPr txBox="1">
            <a:spLocks noChangeArrowheads="1"/>
          </p:cNvSpPr>
          <p:nvPr/>
        </p:nvSpPr>
        <p:spPr bwMode="auto">
          <a:xfrm>
            <a:off x="15500027" y="34517024"/>
            <a:ext cx="13321480" cy="8291501"/>
          </a:xfrm>
          <a:prstGeom prst="rect">
            <a:avLst/>
          </a:prstGeom>
          <a:noFill/>
          <a:ln w="9525">
            <a:noFill/>
            <a:miter lim="800000"/>
            <a:headEnd/>
            <a:tailEnd/>
          </a:ln>
        </p:spPr>
        <p:txBody>
          <a:bodyPr wrap="square">
            <a:spAutoFit/>
          </a:bodyPr>
          <a:lstStyle/>
          <a:p>
            <a:pPr algn="just" eaLnBrk="0" hangingPunct="0">
              <a:lnSpc>
                <a:spcPct val="120000"/>
              </a:lnSpc>
            </a:pPr>
            <a:r>
              <a:rPr lang="en-GB" sz="2400" b="1" dirty="0">
                <a:solidFill>
                  <a:srgbClr val="008CD0"/>
                </a:solidFill>
                <a:latin typeface="+mj-lt"/>
              </a:rPr>
              <a:t>References</a:t>
            </a:r>
            <a:r>
              <a:rPr lang="en-GB" sz="2400" b="1" dirty="0" smtClean="0">
                <a:solidFill>
                  <a:srgbClr val="008CD0"/>
                </a:solidFill>
                <a:latin typeface="+mj-lt"/>
              </a:rPr>
              <a:t>: </a:t>
            </a:r>
          </a:p>
          <a:p>
            <a:r>
              <a:rPr lang="en-GB" sz="2400" dirty="0" smtClean="0">
                <a:latin typeface="+mn-lt"/>
              </a:rPr>
              <a:t>Atkinson, D. (2011) </a:t>
            </a:r>
            <a:r>
              <a:rPr lang="en-GB" sz="2400" i="1" dirty="0" smtClean="0">
                <a:latin typeface="+mn-lt"/>
              </a:rPr>
              <a:t>Pedagogy of the event </a:t>
            </a:r>
            <a:r>
              <a:rPr lang="en-GB" sz="2400" dirty="0" smtClean="0">
                <a:latin typeface="+mn-lt"/>
              </a:rPr>
              <a:t>(Accessed </a:t>
            </a:r>
            <a:r>
              <a:rPr lang="en-GB" sz="2400" dirty="0" smtClean="0">
                <a:latin typeface="+mn-lt"/>
              </a:rPr>
              <a:t>1/11/13 </a:t>
            </a:r>
            <a:r>
              <a:rPr lang="en-GB" sz="2400" i="1" dirty="0" smtClean="0">
                <a:hlinkClick r:id="rId3"/>
              </a:rPr>
              <a:t>www.kettlesyard.co.uk/exhibitions/mi/papers</a:t>
            </a:r>
            <a:r>
              <a:rPr lang="en-GB" sz="2400" i="1" dirty="0" smtClean="0"/>
              <a:t> </a:t>
            </a:r>
            <a:endParaRPr lang="en-GB" sz="2400" dirty="0" smtClean="0">
              <a:latin typeface="+mn-lt"/>
            </a:endParaRPr>
          </a:p>
          <a:p>
            <a:pPr algn="just"/>
            <a:r>
              <a:rPr lang="en-GB" sz="2400" dirty="0" err="1" smtClean="0">
                <a:latin typeface="+mn-lt"/>
              </a:rPr>
              <a:t>Capel</a:t>
            </a:r>
            <a:r>
              <a:rPr lang="en-GB" sz="2400" dirty="0" smtClean="0">
                <a:latin typeface="+mn-lt"/>
              </a:rPr>
              <a:t>, S. and Blair, R. (2007)</a:t>
            </a:r>
            <a:r>
              <a:rPr lang="en-GB" sz="2400" i="1" dirty="0" smtClean="0">
                <a:latin typeface="+mn-lt"/>
              </a:rPr>
              <a:t> Moving beyond physical education subject knowledge to develop knowledgeable teachers of the subject. </a:t>
            </a:r>
            <a:r>
              <a:rPr lang="en-GB" sz="2400" dirty="0" smtClean="0">
                <a:latin typeface="+mn-lt"/>
              </a:rPr>
              <a:t>Curriculum Journal 18 (4), 493-507.</a:t>
            </a:r>
          </a:p>
          <a:p>
            <a:pPr algn="just"/>
            <a:r>
              <a:rPr lang="en-GB" sz="2400" dirty="0" smtClean="0">
                <a:latin typeface="+mn-lt"/>
              </a:rPr>
              <a:t>Clarke, P. Howarth, S., Whitehouse. K., and Wood-Griffiths, S. </a:t>
            </a:r>
            <a:r>
              <a:rPr lang="en-GB" sz="2400" i="1" dirty="0" smtClean="0">
                <a:latin typeface="+mn-lt"/>
              </a:rPr>
              <a:t>Perspectives on teacher education: Risk-taking in the workplace; challenging trainee teachers to develop their practice. </a:t>
            </a:r>
            <a:r>
              <a:rPr lang="en-GB" sz="2400" dirty="0" smtClean="0">
                <a:latin typeface="+mn-lt"/>
              </a:rPr>
              <a:t>Worcester Journal of Learning and Teaching. Issue 7, July 2012. </a:t>
            </a:r>
          </a:p>
          <a:p>
            <a:pPr algn="just"/>
            <a:r>
              <a:rPr lang="en-GB" sz="2400" dirty="0" smtClean="0">
                <a:latin typeface="+mn-lt"/>
              </a:rPr>
              <a:t>Cohen, L. </a:t>
            </a:r>
            <a:r>
              <a:rPr lang="en-GB" sz="2400" dirty="0" err="1" smtClean="0">
                <a:latin typeface="+mn-lt"/>
              </a:rPr>
              <a:t>Manion</a:t>
            </a:r>
            <a:r>
              <a:rPr lang="en-GB" sz="2400" dirty="0" smtClean="0">
                <a:latin typeface="+mn-lt"/>
              </a:rPr>
              <a:t>, L and Morrison, K (2010) </a:t>
            </a:r>
            <a:r>
              <a:rPr lang="en-GB" sz="2400" i="1" dirty="0" smtClean="0">
                <a:latin typeface="+mn-lt"/>
              </a:rPr>
              <a:t>Research Methods in Education</a:t>
            </a:r>
            <a:r>
              <a:rPr lang="en-GB" sz="2400" dirty="0" smtClean="0">
                <a:latin typeface="+mn-lt"/>
              </a:rPr>
              <a:t> </a:t>
            </a:r>
          </a:p>
          <a:p>
            <a:pPr algn="just"/>
            <a:r>
              <a:rPr lang="en-GB" sz="2400" dirty="0" smtClean="0">
                <a:latin typeface="+mn-lt"/>
                <a:cs typeface="Times New Roman" pitchFamily="18" charset="0"/>
              </a:rPr>
              <a:t>Lawson, H.A. (1986) </a:t>
            </a:r>
            <a:r>
              <a:rPr lang="en-GB" sz="2400" i="1" dirty="0" smtClean="0">
                <a:latin typeface="+mn-lt"/>
                <a:cs typeface="Times New Roman" pitchFamily="18" charset="0"/>
              </a:rPr>
              <a:t>Occupational socialization and the design of teacher education programs. </a:t>
            </a:r>
            <a:r>
              <a:rPr lang="en-GB" sz="2400" dirty="0" smtClean="0">
                <a:latin typeface="+mn-lt"/>
                <a:cs typeface="Times New Roman" pitchFamily="18" charset="0"/>
              </a:rPr>
              <a:t>Journal of Teaching in Physical Education, 5(2), pp.107-116.</a:t>
            </a:r>
            <a:r>
              <a:rPr lang="en-GB" sz="2400" dirty="0" smtClean="0">
                <a:latin typeface="+mn-lt"/>
              </a:rPr>
              <a:t> </a:t>
            </a:r>
          </a:p>
          <a:p>
            <a:pPr algn="just"/>
            <a:r>
              <a:rPr lang="en-GB" sz="2400" dirty="0" err="1" smtClean="0">
                <a:latin typeface="+mn-lt"/>
              </a:rPr>
              <a:t>Ofsted</a:t>
            </a:r>
            <a:r>
              <a:rPr lang="en-GB" sz="2400" dirty="0" smtClean="0">
                <a:latin typeface="+mn-lt"/>
              </a:rPr>
              <a:t> (2008). </a:t>
            </a:r>
            <a:r>
              <a:rPr lang="en-GB" sz="2400" i="1" dirty="0" smtClean="0">
                <a:latin typeface="+mn-lt"/>
              </a:rPr>
              <a:t>Grade criteria for the Inspection of Initial Teacher Education 2008-11. </a:t>
            </a:r>
            <a:r>
              <a:rPr lang="en-GB" sz="2400" dirty="0" smtClean="0">
                <a:latin typeface="+mn-lt"/>
              </a:rPr>
              <a:t>[Revised 2009]. Available at: </a:t>
            </a:r>
            <a:r>
              <a:rPr lang="en-GB" sz="2400" dirty="0" smtClean="0">
                <a:latin typeface="+mn-lt"/>
                <a:hlinkClick r:id="rId4"/>
              </a:rPr>
              <a:t>www.ofsted.gov.uk</a:t>
            </a:r>
            <a:endParaRPr lang="en-GB" sz="2400" dirty="0" smtClean="0">
              <a:latin typeface="+mn-lt"/>
            </a:endParaRPr>
          </a:p>
          <a:p>
            <a:pPr algn="just"/>
            <a:r>
              <a:rPr lang="en-GB" sz="2400" dirty="0" smtClean="0">
                <a:latin typeface="+mn-lt"/>
                <a:cs typeface="Times New Roman" pitchFamily="18" charset="0"/>
              </a:rPr>
              <a:t>Thomas</a:t>
            </a:r>
            <a:r>
              <a:rPr lang="en-GB" sz="2400" dirty="0" smtClean="0">
                <a:latin typeface="+mn-lt"/>
                <a:cs typeface="Times New Roman" pitchFamily="18" charset="0"/>
              </a:rPr>
              <a:t>, D. (2006) A General Inductive Approach for Analyzing Qualitative Evaluation Data. </a:t>
            </a:r>
            <a:r>
              <a:rPr lang="en-GB" sz="2400" i="1" dirty="0" smtClean="0">
                <a:latin typeface="+mn-lt"/>
                <a:cs typeface="Times New Roman" pitchFamily="18" charset="0"/>
              </a:rPr>
              <a:t>American Journal of Evaluation,</a:t>
            </a:r>
            <a:r>
              <a:rPr lang="en-GB" sz="2400" dirty="0" smtClean="0">
                <a:latin typeface="+mn-lt"/>
                <a:cs typeface="Times New Roman" pitchFamily="18" charset="0"/>
              </a:rPr>
              <a:t> 27 (2), 237-246.</a:t>
            </a:r>
          </a:p>
          <a:p>
            <a:pPr algn="just"/>
            <a:endParaRPr lang="en-GB" sz="2400" dirty="0" smtClean="0"/>
          </a:p>
          <a:p>
            <a:endParaRPr lang="en-GB" sz="2400" dirty="0" smtClean="0">
              <a:latin typeface="+mj-lt"/>
              <a:cs typeface="Times New Roman" pitchFamily="18" charset="0"/>
            </a:endParaRPr>
          </a:p>
          <a:p>
            <a:endParaRPr lang="en-GB" sz="2400" dirty="0" smtClean="0">
              <a:latin typeface="+mj-lt"/>
              <a:cs typeface="Times New Roman" pitchFamily="18" charset="0"/>
            </a:endParaRPr>
          </a:p>
          <a:p>
            <a:endParaRPr lang="en-GB" sz="2400" dirty="0" smtClean="0"/>
          </a:p>
          <a:p>
            <a:endParaRPr lang="en-GB" sz="2400" dirty="0" smtClean="0"/>
          </a:p>
          <a:p>
            <a:endParaRPr lang="en-GB" sz="2400" dirty="0" smtClean="0"/>
          </a:p>
          <a:p>
            <a:endParaRPr lang="en-GB" sz="2400" dirty="0"/>
          </a:p>
        </p:txBody>
      </p:sp>
      <p:sp>
        <p:nvSpPr>
          <p:cNvPr id="14347" name="Text Box 14"/>
          <p:cNvSpPr txBox="1">
            <a:spLocks noChangeArrowheads="1"/>
          </p:cNvSpPr>
          <p:nvPr/>
        </p:nvSpPr>
        <p:spPr bwMode="auto">
          <a:xfrm>
            <a:off x="15211995" y="9450934"/>
            <a:ext cx="14329592" cy="22921659"/>
          </a:xfrm>
          <a:prstGeom prst="rect">
            <a:avLst/>
          </a:prstGeom>
          <a:noFill/>
          <a:ln w="9525">
            <a:noFill/>
            <a:miter lim="800000"/>
            <a:headEnd/>
            <a:tailEnd/>
          </a:ln>
        </p:spPr>
        <p:txBody>
          <a:bodyPr wrap="square">
            <a:spAutoFit/>
          </a:bodyPr>
          <a:lstStyle/>
          <a:p>
            <a:pPr>
              <a:spcBef>
                <a:spcPct val="50000"/>
              </a:spcBef>
            </a:pPr>
            <a:r>
              <a:rPr lang="en-US" sz="4400" b="1" dirty="0" smtClean="0">
                <a:solidFill>
                  <a:srgbClr val="008CD0"/>
                </a:solidFill>
              </a:rPr>
              <a:t>Model to consider:</a:t>
            </a:r>
            <a:endParaRPr lang="en-GB" sz="3200" dirty="0" smtClean="0"/>
          </a:p>
          <a:p>
            <a:pPr>
              <a:spcBef>
                <a:spcPct val="50000"/>
              </a:spcBef>
            </a:pPr>
            <a:r>
              <a:rPr lang="en-GB" sz="3300" dirty="0" smtClean="0"/>
              <a:t>Clarke et al (2012) suggest that three important and overlapping sets of influences impact on trainees’ willingness to take risks, as shown in figure 1</a:t>
            </a:r>
            <a:r>
              <a:rPr lang="en-GB" sz="3200" dirty="0" smtClean="0"/>
              <a:t>.</a:t>
            </a:r>
            <a:endParaRPr lang="en-US" sz="32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r>
              <a:rPr lang="en-US" sz="3300" dirty="0" smtClean="0"/>
              <a:t>Figure </a:t>
            </a:r>
            <a:r>
              <a:rPr lang="en-US" sz="3300" dirty="0" smtClean="0"/>
              <a:t>1: Three important influences on trainee teachers’ risk-taking.</a:t>
            </a:r>
            <a:endParaRPr lang="en-US" sz="33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smtClean="0">
              <a:solidFill>
                <a:srgbClr val="008CD0"/>
              </a:solidFill>
            </a:endParaRPr>
          </a:p>
          <a:p>
            <a:pPr>
              <a:spcBef>
                <a:spcPct val="50000"/>
              </a:spcBef>
            </a:pPr>
            <a:endParaRPr lang="en-US" sz="4400" b="1" dirty="0"/>
          </a:p>
          <a:p>
            <a:pPr algn="just"/>
            <a:endParaRPr lang="en-GB" sz="3400" dirty="0" smtClean="0"/>
          </a:p>
          <a:p>
            <a:pPr algn="just"/>
            <a:endParaRPr lang="en-GB" sz="3400" b="1" dirty="0" smtClean="0"/>
          </a:p>
          <a:p>
            <a:pPr algn="just"/>
            <a:endParaRPr lang="en-GB" sz="3400" b="1" dirty="0" smtClean="0"/>
          </a:p>
          <a:p>
            <a:pPr algn="just"/>
            <a:r>
              <a:rPr lang="en-GB" sz="3400" b="1" dirty="0" smtClean="0"/>
              <a:t> </a:t>
            </a:r>
          </a:p>
        </p:txBody>
      </p:sp>
      <p:sp>
        <p:nvSpPr>
          <p:cNvPr id="14348" name="Rectangle 14"/>
          <p:cNvSpPr>
            <a:spLocks noChangeArrowheads="1"/>
          </p:cNvSpPr>
          <p:nvPr/>
        </p:nvSpPr>
        <p:spPr bwMode="auto">
          <a:xfrm>
            <a:off x="0" y="41421050"/>
            <a:ext cx="30279975" cy="1387475"/>
          </a:xfrm>
          <a:prstGeom prst="rect">
            <a:avLst/>
          </a:prstGeom>
          <a:solidFill>
            <a:srgbClr val="CA0F47"/>
          </a:solidFill>
          <a:ln w="9525">
            <a:noFill/>
            <a:round/>
            <a:headEnd/>
            <a:tailEnd/>
          </a:ln>
        </p:spPr>
        <p:txBody>
          <a:bodyPr/>
          <a:lstStyle/>
          <a:p>
            <a:pPr defTabSz="4176713"/>
            <a:endParaRPr lang="en-US"/>
          </a:p>
        </p:txBody>
      </p:sp>
      <p:pic>
        <p:nvPicPr>
          <p:cNvPr id="14349" name="Picture 17"/>
          <p:cNvPicPr>
            <a:picLocks noChangeAspect="1"/>
          </p:cNvPicPr>
          <p:nvPr/>
        </p:nvPicPr>
        <p:blipFill>
          <a:blip r:embed="rId5" cstate="print"/>
          <a:srcRect/>
          <a:stretch>
            <a:fillRect/>
          </a:stretch>
        </p:blipFill>
        <p:spPr bwMode="auto">
          <a:xfrm>
            <a:off x="0" y="0"/>
            <a:ext cx="30279975" cy="8082782"/>
          </a:xfrm>
          <a:prstGeom prst="rect">
            <a:avLst/>
          </a:prstGeom>
          <a:noFill/>
          <a:ln w="9525">
            <a:noFill/>
            <a:miter lim="800000"/>
            <a:headEnd/>
            <a:tailEnd/>
          </a:ln>
        </p:spPr>
      </p:pic>
      <p:sp>
        <p:nvSpPr>
          <p:cNvPr id="20" name="TextBox 19"/>
          <p:cNvSpPr txBox="1"/>
          <p:nvPr/>
        </p:nvSpPr>
        <p:spPr>
          <a:xfrm>
            <a:off x="3834731" y="22124342"/>
            <a:ext cx="3744416" cy="1354217"/>
          </a:xfrm>
          <a:prstGeom prst="rect">
            <a:avLst/>
          </a:prstGeom>
          <a:noFill/>
        </p:spPr>
        <p:txBody>
          <a:bodyPr wrap="square" rtlCol="0">
            <a:spAutoFit/>
          </a:bodyPr>
          <a:lstStyle/>
          <a:p>
            <a:endParaRPr lang="en-GB" dirty="0"/>
          </a:p>
        </p:txBody>
      </p:sp>
      <p:graphicFrame>
        <p:nvGraphicFramePr>
          <p:cNvPr id="25" name="Diagram 24"/>
          <p:cNvGraphicFramePr/>
          <p:nvPr/>
        </p:nvGraphicFramePr>
        <p:xfrm>
          <a:off x="17084203" y="11611174"/>
          <a:ext cx="9361040" cy="59046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073" name="Rectangle 1"/>
          <p:cNvSpPr>
            <a:spLocks noChangeArrowheads="1"/>
          </p:cNvSpPr>
          <p:nvPr/>
        </p:nvSpPr>
        <p:spPr bwMode="auto">
          <a:xfrm>
            <a:off x="0" y="0"/>
            <a:ext cx="3027997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Figure 1: three important influences on trainee teachers’ risk-taking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6" name="irc_mi" descr="http://alidavies.com/wp-content/uploads/2010/03/Taking-a-Risk.jpg">
            <a:hlinkClick r:id="rId11"/>
          </p:cNvPr>
          <p:cNvPicPr/>
          <p:nvPr/>
        </p:nvPicPr>
        <p:blipFill>
          <a:blip r:embed="rId12" cstate="print"/>
          <a:srcRect/>
          <a:stretch>
            <a:fillRect/>
          </a:stretch>
        </p:blipFill>
        <p:spPr bwMode="auto">
          <a:xfrm>
            <a:off x="1602483" y="5130454"/>
            <a:ext cx="11449272" cy="6048672"/>
          </a:xfrm>
          <a:prstGeom prst="rect">
            <a:avLst/>
          </a:prstGeom>
          <a:noFill/>
          <a:ln w="9525">
            <a:noFill/>
            <a:miter lim="800000"/>
            <a:headEnd/>
            <a:tailEnd/>
          </a:ln>
        </p:spPr>
      </p:pic>
      <p:pic>
        <p:nvPicPr>
          <p:cNvPr id="27" name="Picture 26" descr="http://www.worcester.ac.uk/content_images/thumb-secondary-pe-pgce-wheelchair-basketball.jpg">
            <a:hlinkClick r:id="rId13"/>
          </p:cNvPr>
          <p:cNvPicPr/>
          <p:nvPr/>
        </p:nvPicPr>
        <p:blipFill>
          <a:blip r:embed="rId14" cstate="print"/>
          <a:srcRect/>
          <a:stretch>
            <a:fillRect/>
          </a:stretch>
        </p:blipFill>
        <p:spPr bwMode="auto">
          <a:xfrm>
            <a:off x="882403" y="35733854"/>
            <a:ext cx="5688632" cy="4320480"/>
          </a:xfrm>
          <a:prstGeom prst="rect">
            <a:avLst/>
          </a:prstGeom>
          <a:noFill/>
          <a:ln w="9525">
            <a:noFill/>
            <a:miter lim="800000"/>
            <a:headEnd/>
            <a:tailEnd/>
          </a:ln>
        </p:spPr>
      </p:pic>
      <p:pic>
        <p:nvPicPr>
          <p:cNvPr id="28" name="Picture 27" descr="http://www.worcester.ac.uk/content_images/thumb-secondary-pe-pgce-oaa-2011.jpg">
            <a:hlinkClick r:id="rId15"/>
          </p:cNvPr>
          <p:cNvPicPr/>
          <p:nvPr/>
        </p:nvPicPr>
        <p:blipFill>
          <a:blip r:embed="rId16" cstate="print"/>
          <a:srcRect/>
          <a:stretch>
            <a:fillRect/>
          </a:stretch>
        </p:blipFill>
        <p:spPr bwMode="auto">
          <a:xfrm>
            <a:off x="8443243" y="35733854"/>
            <a:ext cx="5256584" cy="4176464"/>
          </a:xfrm>
          <a:prstGeom prst="rect">
            <a:avLst/>
          </a:prstGeom>
          <a:noFill/>
          <a:ln w="9525">
            <a:noFill/>
            <a:miter lim="800000"/>
            <a:headEnd/>
            <a:tailEnd/>
          </a:ln>
        </p:spPr>
      </p:pic>
      <p:sp>
        <p:nvSpPr>
          <p:cNvPr id="29" name="TextBox 28"/>
          <p:cNvSpPr txBox="1"/>
          <p:nvPr/>
        </p:nvSpPr>
        <p:spPr>
          <a:xfrm>
            <a:off x="15211995" y="41710518"/>
            <a:ext cx="6591869" cy="584775"/>
          </a:xfrm>
          <a:prstGeom prst="rect">
            <a:avLst/>
          </a:prstGeom>
          <a:noFill/>
        </p:spPr>
        <p:txBody>
          <a:bodyPr wrap="none" rtlCol="0">
            <a:spAutoFit/>
          </a:bodyPr>
          <a:lstStyle/>
          <a:p>
            <a:r>
              <a:rPr lang="en-GB" sz="3200" dirty="0" smtClean="0">
                <a:solidFill>
                  <a:schemeClr val="accent3"/>
                </a:solidFill>
              </a:rPr>
              <a:t>Contact: k.whitehouse@worc.ac.uk</a:t>
            </a:r>
            <a:endParaRPr lang="en-GB" sz="3200" dirty="0">
              <a:solidFill>
                <a:schemeClr val="accent3"/>
              </a:solidFill>
            </a:endParaRPr>
          </a:p>
        </p:txBody>
      </p:sp>
      <p:sp>
        <p:nvSpPr>
          <p:cNvPr id="24" name="TextBox 23"/>
          <p:cNvSpPr txBox="1"/>
          <p:nvPr/>
        </p:nvSpPr>
        <p:spPr>
          <a:xfrm>
            <a:off x="15139987" y="18091894"/>
            <a:ext cx="14473608" cy="3801041"/>
          </a:xfrm>
          <a:prstGeom prst="rect">
            <a:avLst/>
          </a:prstGeom>
          <a:noFill/>
        </p:spPr>
        <p:txBody>
          <a:bodyPr wrap="square" rtlCol="0">
            <a:spAutoFit/>
          </a:bodyPr>
          <a:lstStyle/>
          <a:p>
            <a:r>
              <a:rPr lang="en-GB" sz="4400" b="1" dirty="0" smtClean="0">
                <a:solidFill>
                  <a:srgbClr val="0070C0"/>
                </a:solidFill>
              </a:rPr>
              <a:t> </a:t>
            </a:r>
            <a:endParaRPr lang="en-GB" sz="3300" b="1" dirty="0" smtClean="0">
              <a:solidFill>
                <a:srgbClr val="0070C0"/>
              </a:solidFill>
            </a:endParaRPr>
          </a:p>
          <a:p>
            <a:pPr algn="ctr"/>
            <a:r>
              <a:rPr lang="en-GB" sz="3300" b="1" i="1" dirty="0" smtClean="0"/>
              <a:t>‘The idea of learners being encouraged to take risks ... suggests a pedagogy that is not totally controlled by specified learning  outcomes.  </a:t>
            </a:r>
          </a:p>
          <a:p>
            <a:pPr algn="ctr"/>
            <a:r>
              <a:rPr lang="en-GB" sz="3300" b="1" i="1" dirty="0" smtClean="0"/>
              <a:t>It suggests a flexible teaching-learning space that attempts to accommodate unpredictable or unexpected directions in learning’. </a:t>
            </a:r>
          </a:p>
          <a:p>
            <a:pPr algn="ctr"/>
            <a:r>
              <a:rPr lang="en-GB" sz="3300" dirty="0" smtClean="0"/>
              <a:t>(Atkinson, 2011:3) </a:t>
            </a:r>
          </a:p>
          <a:p>
            <a:pPr algn="just"/>
            <a:endParaRPr lang="en-GB" sz="3200" dirty="0"/>
          </a:p>
        </p:txBody>
      </p:sp>
      <p:sp>
        <p:nvSpPr>
          <p:cNvPr id="31" name="Rectangle 30"/>
          <p:cNvSpPr/>
          <p:nvPr/>
        </p:nvSpPr>
        <p:spPr>
          <a:xfrm>
            <a:off x="522363" y="11683182"/>
            <a:ext cx="13969552" cy="1077218"/>
          </a:xfrm>
          <a:prstGeom prst="rect">
            <a:avLst/>
          </a:prstGeom>
        </p:spPr>
        <p:txBody>
          <a:bodyPr wrap="square">
            <a:spAutoFit/>
          </a:bodyPr>
          <a:lstStyle/>
          <a:p>
            <a:pPr lvl="0" algn="ctr"/>
            <a:r>
              <a:rPr lang="en-GB" sz="3200" dirty="0" smtClean="0">
                <a:solidFill>
                  <a:srgbClr val="000000"/>
                </a:solidFill>
              </a:rPr>
              <a:t>‘</a:t>
            </a:r>
            <a:r>
              <a:rPr lang="en-GB" sz="3200" b="1" i="1" dirty="0" smtClean="0">
                <a:solidFill>
                  <a:srgbClr val="000000"/>
                </a:solidFill>
              </a:rPr>
              <a:t>Creativity follows where uncertainty is tolerated and </a:t>
            </a:r>
            <a:endParaRPr lang="en-GB" sz="3200" b="1" i="1" dirty="0" smtClean="0">
              <a:solidFill>
                <a:srgbClr val="000000"/>
              </a:solidFill>
            </a:endParaRPr>
          </a:p>
          <a:p>
            <a:pPr lvl="0" algn="ctr"/>
            <a:r>
              <a:rPr lang="en-GB" sz="3200" b="1" i="1" dirty="0" smtClean="0">
                <a:solidFill>
                  <a:srgbClr val="000000"/>
                </a:solidFill>
              </a:rPr>
              <a:t>risk-taking </a:t>
            </a:r>
            <a:r>
              <a:rPr lang="en-GB" sz="3200" b="1" i="1" dirty="0" smtClean="0">
                <a:solidFill>
                  <a:srgbClr val="000000"/>
                </a:solidFill>
              </a:rPr>
              <a:t>encouraged’ </a:t>
            </a:r>
            <a:r>
              <a:rPr lang="en-GB" sz="3200" b="1" i="1" dirty="0" smtClean="0">
                <a:solidFill>
                  <a:srgbClr val="000000"/>
                </a:solidFill>
              </a:rPr>
              <a:t>   </a:t>
            </a:r>
            <a:r>
              <a:rPr lang="en-GB" sz="3200" dirty="0" smtClean="0">
                <a:solidFill>
                  <a:srgbClr val="000000"/>
                </a:solidFill>
              </a:rPr>
              <a:t>Craft </a:t>
            </a:r>
            <a:r>
              <a:rPr lang="en-GB" sz="3200" dirty="0" smtClean="0">
                <a:solidFill>
                  <a:srgbClr val="000000"/>
                </a:solidFill>
              </a:rPr>
              <a:t>(2004: 36) </a:t>
            </a:r>
          </a:p>
        </p:txBody>
      </p:sp>
      <p:sp>
        <p:nvSpPr>
          <p:cNvPr id="23" name="TextBox 22"/>
          <p:cNvSpPr txBox="1"/>
          <p:nvPr/>
        </p:nvSpPr>
        <p:spPr>
          <a:xfrm rot="20121368" flipH="1">
            <a:off x="729382" y="7517051"/>
            <a:ext cx="13144650" cy="1446550"/>
          </a:xfrm>
          <a:prstGeom prst="rect">
            <a:avLst/>
          </a:prstGeom>
          <a:noFill/>
        </p:spPr>
        <p:txBody>
          <a:bodyPr wrap="square" rtlCol="0">
            <a:spAutoFit/>
          </a:bodyPr>
          <a:lstStyle/>
          <a:p>
            <a:r>
              <a:rPr lang="en-GB" sz="8800" dirty="0" smtClean="0"/>
              <a:t>Is the risk worth the gain?</a:t>
            </a:r>
            <a:endParaRPr lang="en-GB" sz="88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en-GB"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en-GB" sz="8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1766</TotalTime>
  <Words>893</Words>
  <Application>Microsoft Office PowerPoint</Application>
  <PresentationFormat>Custom</PresentationFormat>
  <Paragraphs>106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U.C.W.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ILS</dc:creator>
  <cp:lastModifiedBy>ILS</cp:lastModifiedBy>
  <cp:revision>104</cp:revision>
  <dcterms:created xsi:type="dcterms:W3CDTF">2006-02-02T13:57:48Z</dcterms:created>
  <dcterms:modified xsi:type="dcterms:W3CDTF">2013-11-11T11:35:38Z</dcterms:modified>
</cp:coreProperties>
</file>