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sldIdLst>
    <p:sldId id="257" r:id="rId2"/>
    <p:sldId id="258" r:id="rId3"/>
    <p:sldId id="4157" r:id="rId4"/>
    <p:sldId id="259" r:id="rId5"/>
    <p:sldId id="4158" r:id="rId6"/>
    <p:sldId id="4159" r:id="rId7"/>
    <p:sldId id="3362" r:id="rId8"/>
    <p:sldId id="260" r:id="rId9"/>
    <p:sldId id="261" r:id="rId10"/>
    <p:sldId id="4160"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483"/>
    <p:restoredTop sz="95782"/>
  </p:normalViewPr>
  <p:slideViewPr>
    <p:cSldViewPr snapToGrid="0" snapToObjects="1">
      <p:cViewPr varScale="1">
        <p:scale>
          <a:sx n="122" d="100"/>
          <a:sy n="122" d="100"/>
        </p:scale>
        <p:origin x="816" y="2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5">
  <dgm:title val=""/>
  <dgm:desc val=""/>
  <dgm:catLst>
    <dgm:cat type="accent6" pri="11500"/>
  </dgm:catLst>
  <dgm:styleLbl name="node0">
    <dgm:fillClrLst meth="cycle">
      <a:schemeClr val="accent6">
        <a:alpha val="80000"/>
      </a:schemeClr>
    </dgm:fillClrLst>
    <dgm:linClrLst meth="repeat">
      <a:schemeClr val="lt1"/>
    </dgm:linClrLst>
    <dgm:effectClrLst/>
    <dgm:txLinClrLst/>
    <dgm:txFillClrLst/>
    <dgm:txEffectClrLst/>
  </dgm:styleLbl>
  <dgm:styleLbl name="alignNode1">
    <dgm:fillClrLst>
      <a:schemeClr val="accent6">
        <a:alpha val="90000"/>
      </a:schemeClr>
      <a:schemeClr val="accent6">
        <a:alpha val="50000"/>
      </a:schemeClr>
    </dgm:fillClrLst>
    <dgm:linClrLst>
      <a:schemeClr val="accent6">
        <a:alpha val="90000"/>
      </a:schemeClr>
      <a:schemeClr val="accent6">
        <a:alpha val="50000"/>
      </a:schemeClr>
    </dgm:linClrLst>
    <dgm:effectClrLst/>
    <dgm:txLinClrLst/>
    <dgm:txFillClrLst/>
    <dgm:txEffectClrLst/>
  </dgm:styleLbl>
  <dgm:styleLbl name="node1">
    <dgm:fillClrLst>
      <a:schemeClr val="accent6">
        <a:alpha val="90000"/>
      </a:schemeClr>
      <a:schemeClr val="accent6">
        <a:alpha val="50000"/>
      </a:schemeClr>
    </dgm:fillClrLst>
    <dgm:linClrLst meth="repeat">
      <a:schemeClr val="lt1"/>
    </dgm:linClrLst>
    <dgm:effectClrLst/>
    <dgm:txLinClrLst/>
    <dgm:txFillClrLst/>
    <dgm:txEffectClrLst/>
  </dgm:styleLbl>
  <dgm:styleLbl name="lnNode1">
    <dgm:fillClrLst>
      <a:schemeClr val="accent6">
        <a:shade val="90000"/>
      </a:schemeClr>
      <a:schemeClr val="accent6">
        <a:tint val="50000"/>
        <a:alpha val="5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alpha val="80000"/>
      </a:schemeClr>
    </dgm:fillClrLst>
    <dgm:linClrLst meth="repeat">
      <a:schemeClr val="lt1"/>
    </dgm:linClrLst>
    <dgm:effectClrLst/>
    <dgm:txLinClrLst/>
    <dgm:txFillClrLst/>
    <dgm:txEffectClrLst/>
  </dgm:styleLbl>
  <dgm:styleLbl name="node2">
    <dgm:fillClrLst>
      <a:schemeClr val="accent6">
        <a:alpha val="70000"/>
      </a:schemeClr>
    </dgm:fillClrLst>
    <dgm:linClrLst meth="repeat">
      <a:schemeClr val="lt1"/>
    </dgm:linClrLst>
    <dgm:effectClrLst/>
    <dgm:txLinClrLst/>
    <dgm:txFillClrLst/>
    <dgm:txEffectClrLst/>
  </dgm:styleLbl>
  <dgm:styleLbl name="node3">
    <dgm:fillClrLst>
      <a:schemeClr val="accent6">
        <a:alpha val="50000"/>
      </a:schemeClr>
    </dgm:fillClrLst>
    <dgm:linClrLst meth="repeat">
      <a:schemeClr val="lt1"/>
    </dgm:linClrLst>
    <dgm:effectClrLst/>
    <dgm:txLinClrLst/>
    <dgm:txFillClrLst/>
    <dgm:txEffectClrLst/>
  </dgm:styleLbl>
  <dgm:styleLbl name="node4">
    <dgm:fillClrLst>
      <a:schemeClr val="accent6">
        <a:alpha val="30000"/>
      </a:schemeClr>
    </dgm:fillClrLst>
    <dgm:linClrLst meth="repeat">
      <a:schemeClr val="lt1"/>
    </dgm:linClrLst>
    <dgm:effectClrLst/>
    <dgm:txLinClrLst/>
    <dgm:txFillClrLst/>
    <dgm:txEffectClrLst/>
  </dgm:styleLbl>
  <dgm:styleLbl name="fgImgPlace1">
    <dgm:fillClrLst>
      <a:schemeClr val="accent6">
        <a:tint val="50000"/>
        <a:alpha val="90000"/>
      </a:schemeClr>
      <a:schemeClr val="accent6">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f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b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sibTrans1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alpha val="90000"/>
      </a:schemeClr>
    </dgm:fillClrLst>
    <dgm:linClrLst meth="repeat">
      <a:schemeClr val="lt1"/>
    </dgm:linClrLst>
    <dgm:effectClrLst/>
    <dgm:txLinClrLst/>
    <dgm:txFillClrLst/>
    <dgm:txEffectClrLst/>
  </dgm:styleLbl>
  <dgm:styleLbl name="asst1">
    <dgm:fillClrLst meth="repeat">
      <a:schemeClr val="accent6">
        <a:alpha val="90000"/>
      </a:schemeClr>
    </dgm:fillClrLst>
    <dgm:linClrLst meth="repeat">
      <a:schemeClr val="lt1"/>
    </dgm:linClrLst>
    <dgm:effectClrLst/>
    <dgm:txLinClrLst/>
    <dgm:txFillClrLst/>
    <dgm:txEffectClrLst/>
  </dgm:styleLbl>
  <dgm:styleLbl name="asst2">
    <dgm:fillClrLst>
      <a:schemeClr val="accent6">
        <a:alpha val="90000"/>
      </a:schemeClr>
    </dgm:fillClrLst>
    <dgm:linClrLst meth="repeat">
      <a:schemeClr val="lt1"/>
    </dgm:linClrLst>
    <dgm:effectClrLst/>
    <dgm:txLinClrLst/>
    <dgm:txFillClrLst/>
    <dgm:txEffectClrLst/>
  </dgm:styleLbl>
  <dgm:styleLbl name="asst3">
    <dgm:fillClrLst>
      <a:schemeClr val="accent6">
        <a:alpha val="70000"/>
      </a:schemeClr>
    </dgm:fillClrLst>
    <dgm:linClrLst meth="repeat">
      <a:schemeClr val="lt1"/>
    </dgm:linClrLst>
    <dgm:effectClrLst/>
    <dgm:txLinClrLst/>
    <dgm:txFillClrLst/>
    <dgm:txEffectClrLst/>
  </dgm:styleLbl>
  <dgm:styleLbl name="asst4">
    <dgm:fillClrLst>
      <a:schemeClr val="accent6">
        <a:alpha val="50000"/>
      </a:schemeClr>
    </dgm:fillClrLst>
    <dgm:linClrLst meth="repeat">
      <a:schemeClr val="lt1"/>
    </dgm:linClrLst>
    <dgm:effectClrLst/>
    <dgm:txLinClrLst/>
    <dgm:txFillClrLst/>
    <dgm:txEffectClrLst/>
  </dgm:styleLbl>
  <dgm:styleLbl name="parChTrans2D1">
    <dgm:fillClrLst meth="repeat">
      <a:schemeClr val="accent6">
        <a:shade val="8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a:schemeClr val="accent6">
        <a:alpha val="90000"/>
        <a:tint val="40000"/>
      </a:schemeClr>
      <a:schemeClr val="accent6">
        <a:alpha val="5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1D4D213-333E-423B-9DDB-88D76E4AB919}"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3552192B-6723-4828-9E5E-5053E9E242D7}">
      <dgm:prSet/>
      <dgm:spPr/>
      <dgm:t>
        <a:bodyPr/>
        <a:lstStyle/>
        <a:p>
          <a:r>
            <a:rPr lang="en-GB"/>
            <a:t>Interview data from 12 respondents was collected from 5 different organisations</a:t>
          </a:r>
          <a:endParaRPr lang="en-US"/>
        </a:p>
      </dgm:t>
    </dgm:pt>
    <dgm:pt modelId="{2F0AFB50-933A-4AF9-88F0-0B0277E52740}" type="parTrans" cxnId="{452155E9-0F85-4BA9-8FA6-AF9384883CE6}">
      <dgm:prSet/>
      <dgm:spPr/>
      <dgm:t>
        <a:bodyPr/>
        <a:lstStyle/>
        <a:p>
          <a:endParaRPr lang="en-US"/>
        </a:p>
      </dgm:t>
    </dgm:pt>
    <dgm:pt modelId="{70C9FE58-375B-4826-A02C-A0950B691EF0}" type="sibTrans" cxnId="{452155E9-0F85-4BA9-8FA6-AF9384883CE6}">
      <dgm:prSet/>
      <dgm:spPr/>
      <dgm:t>
        <a:bodyPr/>
        <a:lstStyle/>
        <a:p>
          <a:endParaRPr lang="en-US"/>
        </a:p>
      </dgm:t>
    </dgm:pt>
    <dgm:pt modelId="{BEF1D044-71FB-413E-9E49-04DD2491518E}">
      <dgm:prSet/>
      <dgm:spPr/>
      <dgm:t>
        <a:bodyPr/>
        <a:lstStyle/>
        <a:p>
          <a:r>
            <a:rPr lang="en-GB"/>
            <a:t>Including women from both statutory provision and third sector, charitable organisations. </a:t>
          </a:r>
          <a:endParaRPr lang="en-US"/>
        </a:p>
      </dgm:t>
    </dgm:pt>
    <dgm:pt modelId="{2D0D542E-17C0-47DD-9542-7E2E660102C5}" type="parTrans" cxnId="{F8F741B6-AAEB-4D11-B7D2-04DE3F6B32FD}">
      <dgm:prSet/>
      <dgm:spPr/>
      <dgm:t>
        <a:bodyPr/>
        <a:lstStyle/>
        <a:p>
          <a:endParaRPr lang="en-US"/>
        </a:p>
      </dgm:t>
    </dgm:pt>
    <dgm:pt modelId="{9ACF6FB0-F64A-4711-A569-A5F7B9A54B9B}" type="sibTrans" cxnId="{F8F741B6-AAEB-4D11-B7D2-04DE3F6B32FD}">
      <dgm:prSet/>
      <dgm:spPr/>
      <dgm:t>
        <a:bodyPr/>
        <a:lstStyle/>
        <a:p>
          <a:endParaRPr lang="en-US"/>
        </a:p>
      </dgm:t>
    </dgm:pt>
    <dgm:pt modelId="{4847FB41-0AD1-4824-9CFB-C22B47375AD5}">
      <dgm:prSet/>
      <dgm:spPr/>
      <dgm:t>
        <a:bodyPr/>
        <a:lstStyle/>
        <a:p>
          <a:r>
            <a:rPr lang="en-GB"/>
            <a:t>Organisations were located in England: one in the North West, two from the Midlands, one from the South East and one based in the South West region. </a:t>
          </a:r>
          <a:endParaRPr lang="en-US"/>
        </a:p>
      </dgm:t>
    </dgm:pt>
    <dgm:pt modelId="{C5D27AD7-63E2-4327-B4CE-6363CE7CE3EE}" type="parTrans" cxnId="{00DD6C99-159D-4F5C-9E0C-78148BED3C52}">
      <dgm:prSet/>
      <dgm:spPr/>
      <dgm:t>
        <a:bodyPr/>
        <a:lstStyle/>
        <a:p>
          <a:endParaRPr lang="en-US"/>
        </a:p>
      </dgm:t>
    </dgm:pt>
    <dgm:pt modelId="{082DFCEB-777C-4B37-BAD4-2E63FE446325}" type="sibTrans" cxnId="{00DD6C99-159D-4F5C-9E0C-78148BED3C52}">
      <dgm:prSet/>
      <dgm:spPr/>
      <dgm:t>
        <a:bodyPr/>
        <a:lstStyle/>
        <a:p>
          <a:endParaRPr lang="en-US"/>
        </a:p>
      </dgm:t>
    </dgm:pt>
    <dgm:pt modelId="{EEB3B802-59D7-4CED-B92E-2E34F15195EA}">
      <dgm:prSet/>
      <dgm:spPr/>
      <dgm:t>
        <a:bodyPr/>
        <a:lstStyle/>
        <a:p>
          <a:r>
            <a:rPr lang="en-GB"/>
            <a:t>Women’s roles varied from volunteer support worker, peer mentor, paid support worker, to the top level of some organisations. </a:t>
          </a:r>
          <a:endParaRPr lang="en-US"/>
        </a:p>
      </dgm:t>
    </dgm:pt>
    <dgm:pt modelId="{BA7FD299-6B56-433E-95F0-C65820DD1FBB}" type="parTrans" cxnId="{46918B86-59D2-40A2-975D-E1907204CCDB}">
      <dgm:prSet/>
      <dgm:spPr/>
      <dgm:t>
        <a:bodyPr/>
        <a:lstStyle/>
        <a:p>
          <a:endParaRPr lang="en-US"/>
        </a:p>
      </dgm:t>
    </dgm:pt>
    <dgm:pt modelId="{EEC5D40C-AD78-41B8-B16B-5711F86E894C}" type="sibTrans" cxnId="{46918B86-59D2-40A2-975D-E1907204CCDB}">
      <dgm:prSet/>
      <dgm:spPr/>
      <dgm:t>
        <a:bodyPr/>
        <a:lstStyle/>
        <a:p>
          <a:endParaRPr lang="en-US"/>
        </a:p>
      </dgm:t>
    </dgm:pt>
    <dgm:pt modelId="{AFE16B19-D1CE-154D-AFD1-6E17A4C272F5}" type="pres">
      <dgm:prSet presAssocID="{51D4D213-333E-423B-9DDB-88D76E4AB919}" presName="linear" presStyleCnt="0">
        <dgm:presLayoutVars>
          <dgm:animLvl val="lvl"/>
          <dgm:resizeHandles val="exact"/>
        </dgm:presLayoutVars>
      </dgm:prSet>
      <dgm:spPr/>
    </dgm:pt>
    <dgm:pt modelId="{BB792800-67C2-044F-9210-2770D213CF4C}" type="pres">
      <dgm:prSet presAssocID="{3552192B-6723-4828-9E5E-5053E9E242D7}" presName="parentText" presStyleLbl="node1" presStyleIdx="0" presStyleCnt="4">
        <dgm:presLayoutVars>
          <dgm:chMax val="0"/>
          <dgm:bulletEnabled val="1"/>
        </dgm:presLayoutVars>
      </dgm:prSet>
      <dgm:spPr/>
    </dgm:pt>
    <dgm:pt modelId="{179926A8-3632-8A43-A60C-47561E538DC4}" type="pres">
      <dgm:prSet presAssocID="{70C9FE58-375B-4826-A02C-A0950B691EF0}" presName="spacer" presStyleCnt="0"/>
      <dgm:spPr/>
    </dgm:pt>
    <dgm:pt modelId="{D03741A7-3631-5044-A12D-E95B1978FF4B}" type="pres">
      <dgm:prSet presAssocID="{BEF1D044-71FB-413E-9E49-04DD2491518E}" presName="parentText" presStyleLbl="node1" presStyleIdx="1" presStyleCnt="4">
        <dgm:presLayoutVars>
          <dgm:chMax val="0"/>
          <dgm:bulletEnabled val="1"/>
        </dgm:presLayoutVars>
      </dgm:prSet>
      <dgm:spPr/>
    </dgm:pt>
    <dgm:pt modelId="{0ECC7F10-28A6-8C4C-9CB7-440DA29BC7A6}" type="pres">
      <dgm:prSet presAssocID="{9ACF6FB0-F64A-4711-A569-A5F7B9A54B9B}" presName="spacer" presStyleCnt="0"/>
      <dgm:spPr/>
    </dgm:pt>
    <dgm:pt modelId="{5C1B685D-F3C6-4E47-81DE-59F02210C28E}" type="pres">
      <dgm:prSet presAssocID="{4847FB41-0AD1-4824-9CFB-C22B47375AD5}" presName="parentText" presStyleLbl="node1" presStyleIdx="2" presStyleCnt="4">
        <dgm:presLayoutVars>
          <dgm:chMax val="0"/>
          <dgm:bulletEnabled val="1"/>
        </dgm:presLayoutVars>
      </dgm:prSet>
      <dgm:spPr/>
    </dgm:pt>
    <dgm:pt modelId="{53995516-1906-584C-8E7B-293A4CDE2E67}" type="pres">
      <dgm:prSet presAssocID="{082DFCEB-777C-4B37-BAD4-2E63FE446325}" presName="spacer" presStyleCnt="0"/>
      <dgm:spPr/>
    </dgm:pt>
    <dgm:pt modelId="{737F1B08-2708-D24F-943C-94E2AAA5488B}" type="pres">
      <dgm:prSet presAssocID="{EEB3B802-59D7-4CED-B92E-2E34F15195EA}" presName="parentText" presStyleLbl="node1" presStyleIdx="3" presStyleCnt="4">
        <dgm:presLayoutVars>
          <dgm:chMax val="0"/>
          <dgm:bulletEnabled val="1"/>
        </dgm:presLayoutVars>
      </dgm:prSet>
      <dgm:spPr/>
    </dgm:pt>
  </dgm:ptLst>
  <dgm:cxnLst>
    <dgm:cxn modelId="{BBA84424-ECDD-A540-A308-474F1582EA39}" type="presOf" srcId="{4847FB41-0AD1-4824-9CFB-C22B47375AD5}" destId="{5C1B685D-F3C6-4E47-81DE-59F02210C28E}" srcOrd="0" destOrd="0" presId="urn:microsoft.com/office/officeart/2005/8/layout/vList2"/>
    <dgm:cxn modelId="{0A487C40-1600-1F42-A8FB-02F68C2A1850}" type="presOf" srcId="{51D4D213-333E-423B-9DDB-88D76E4AB919}" destId="{AFE16B19-D1CE-154D-AFD1-6E17A4C272F5}" srcOrd="0" destOrd="0" presId="urn:microsoft.com/office/officeart/2005/8/layout/vList2"/>
    <dgm:cxn modelId="{46918B86-59D2-40A2-975D-E1907204CCDB}" srcId="{51D4D213-333E-423B-9DDB-88D76E4AB919}" destId="{EEB3B802-59D7-4CED-B92E-2E34F15195EA}" srcOrd="3" destOrd="0" parTransId="{BA7FD299-6B56-433E-95F0-C65820DD1FBB}" sibTransId="{EEC5D40C-AD78-41B8-B16B-5711F86E894C}"/>
    <dgm:cxn modelId="{00DD6C99-159D-4F5C-9E0C-78148BED3C52}" srcId="{51D4D213-333E-423B-9DDB-88D76E4AB919}" destId="{4847FB41-0AD1-4824-9CFB-C22B47375AD5}" srcOrd="2" destOrd="0" parTransId="{C5D27AD7-63E2-4327-B4CE-6363CE7CE3EE}" sibTransId="{082DFCEB-777C-4B37-BAD4-2E63FE446325}"/>
    <dgm:cxn modelId="{3CCDD69A-8CBD-EF42-9C02-C4E9A39FF42F}" type="presOf" srcId="{EEB3B802-59D7-4CED-B92E-2E34F15195EA}" destId="{737F1B08-2708-D24F-943C-94E2AAA5488B}" srcOrd="0" destOrd="0" presId="urn:microsoft.com/office/officeart/2005/8/layout/vList2"/>
    <dgm:cxn modelId="{5338849E-0227-154D-B25D-7854C9C23EAE}" type="presOf" srcId="{BEF1D044-71FB-413E-9E49-04DD2491518E}" destId="{D03741A7-3631-5044-A12D-E95B1978FF4B}" srcOrd="0" destOrd="0" presId="urn:microsoft.com/office/officeart/2005/8/layout/vList2"/>
    <dgm:cxn modelId="{F8F741B6-AAEB-4D11-B7D2-04DE3F6B32FD}" srcId="{51D4D213-333E-423B-9DDB-88D76E4AB919}" destId="{BEF1D044-71FB-413E-9E49-04DD2491518E}" srcOrd="1" destOrd="0" parTransId="{2D0D542E-17C0-47DD-9542-7E2E660102C5}" sibTransId="{9ACF6FB0-F64A-4711-A569-A5F7B9A54B9B}"/>
    <dgm:cxn modelId="{452155E9-0F85-4BA9-8FA6-AF9384883CE6}" srcId="{51D4D213-333E-423B-9DDB-88D76E4AB919}" destId="{3552192B-6723-4828-9E5E-5053E9E242D7}" srcOrd="0" destOrd="0" parTransId="{2F0AFB50-933A-4AF9-88F0-0B0277E52740}" sibTransId="{70C9FE58-375B-4826-A02C-A0950B691EF0}"/>
    <dgm:cxn modelId="{AD123EFE-CDF8-B54F-94E4-F3EBF0174B5E}" type="presOf" srcId="{3552192B-6723-4828-9E5E-5053E9E242D7}" destId="{BB792800-67C2-044F-9210-2770D213CF4C}" srcOrd="0" destOrd="0" presId="urn:microsoft.com/office/officeart/2005/8/layout/vList2"/>
    <dgm:cxn modelId="{C420AA52-9088-474F-83CE-AAC8575160E0}" type="presParOf" srcId="{AFE16B19-D1CE-154D-AFD1-6E17A4C272F5}" destId="{BB792800-67C2-044F-9210-2770D213CF4C}" srcOrd="0" destOrd="0" presId="urn:microsoft.com/office/officeart/2005/8/layout/vList2"/>
    <dgm:cxn modelId="{4DB91296-10BF-304E-B6BF-EB099102B34E}" type="presParOf" srcId="{AFE16B19-D1CE-154D-AFD1-6E17A4C272F5}" destId="{179926A8-3632-8A43-A60C-47561E538DC4}" srcOrd="1" destOrd="0" presId="urn:microsoft.com/office/officeart/2005/8/layout/vList2"/>
    <dgm:cxn modelId="{B0C9D49E-44CE-5F4C-A377-795B1E065960}" type="presParOf" srcId="{AFE16B19-D1CE-154D-AFD1-6E17A4C272F5}" destId="{D03741A7-3631-5044-A12D-E95B1978FF4B}" srcOrd="2" destOrd="0" presId="urn:microsoft.com/office/officeart/2005/8/layout/vList2"/>
    <dgm:cxn modelId="{0515ECD2-5EEF-1840-9AF6-2DF15804A0C3}" type="presParOf" srcId="{AFE16B19-D1CE-154D-AFD1-6E17A4C272F5}" destId="{0ECC7F10-28A6-8C4C-9CB7-440DA29BC7A6}" srcOrd="3" destOrd="0" presId="urn:microsoft.com/office/officeart/2005/8/layout/vList2"/>
    <dgm:cxn modelId="{265B45AE-EB35-F240-BA43-30C97AC14C47}" type="presParOf" srcId="{AFE16B19-D1CE-154D-AFD1-6E17A4C272F5}" destId="{5C1B685D-F3C6-4E47-81DE-59F02210C28E}" srcOrd="4" destOrd="0" presId="urn:microsoft.com/office/officeart/2005/8/layout/vList2"/>
    <dgm:cxn modelId="{754ED09C-42BD-B342-BC2F-762290A0644B}" type="presParOf" srcId="{AFE16B19-D1CE-154D-AFD1-6E17A4C272F5}" destId="{53995516-1906-584C-8E7B-293A4CDE2E67}" srcOrd="5" destOrd="0" presId="urn:microsoft.com/office/officeart/2005/8/layout/vList2"/>
    <dgm:cxn modelId="{A71D3913-4580-EB46-AEC6-A740B56295F7}" type="presParOf" srcId="{AFE16B19-D1CE-154D-AFD1-6E17A4C272F5}" destId="{737F1B08-2708-D24F-943C-94E2AAA5488B}"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5E8A8AE-BACE-8442-BC82-31CA011E4D4B}" type="doc">
      <dgm:prSet loTypeId="urn:microsoft.com/office/officeart/2005/8/layout/pyramid2" loCatId="" qsTypeId="urn:microsoft.com/office/officeart/2005/8/quickstyle/simple1" qsCatId="simple" csTypeId="urn:microsoft.com/office/officeart/2005/8/colors/accent6_5" csCatId="accent6" phldr="1"/>
      <dgm:spPr/>
      <dgm:t>
        <a:bodyPr/>
        <a:lstStyle/>
        <a:p>
          <a:endParaRPr lang="en-US"/>
        </a:p>
      </dgm:t>
    </dgm:pt>
    <dgm:pt modelId="{93D8746E-3362-3243-90BF-AE20A6377676}">
      <dgm:prSet phldrT="[Text]" custT="1"/>
      <dgm:spPr/>
      <dgm:t>
        <a:bodyPr/>
        <a:lstStyle/>
        <a:p>
          <a:r>
            <a:rPr lang="en-US" sz="2400" b="1" i="0" spc="150" baseline="0" dirty="0">
              <a:latin typeface="Poppins" pitchFamily="2" charset="77"/>
              <a:cs typeface="Poppins" pitchFamily="2" charset="77"/>
            </a:rPr>
            <a:t>Self actualization</a:t>
          </a:r>
        </a:p>
      </dgm:t>
    </dgm:pt>
    <dgm:pt modelId="{CF9ECE40-623E-C14F-8C3A-D2EB46EFB09B}" type="parTrans" cxnId="{DD9EE37A-FD1C-B941-9AE9-6346F3DD980A}">
      <dgm:prSet/>
      <dgm:spPr/>
      <dgm:t>
        <a:bodyPr/>
        <a:lstStyle/>
        <a:p>
          <a:endParaRPr lang="en-US" sz="3200" b="1" i="0" spc="150" baseline="0">
            <a:solidFill>
              <a:schemeClr val="tx2"/>
            </a:solidFill>
            <a:latin typeface="Poppins" pitchFamily="2" charset="77"/>
            <a:cs typeface="Poppins" pitchFamily="2" charset="77"/>
          </a:endParaRPr>
        </a:p>
      </dgm:t>
    </dgm:pt>
    <dgm:pt modelId="{32F7D76E-8C80-564F-BC7C-B43D8AE4C8EB}" type="sibTrans" cxnId="{DD9EE37A-FD1C-B941-9AE9-6346F3DD980A}">
      <dgm:prSet/>
      <dgm:spPr/>
      <dgm:t>
        <a:bodyPr/>
        <a:lstStyle/>
        <a:p>
          <a:endParaRPr lang="en-US" sz="3200" b="1" i="0" spc="150" baseline="0">
            <a:solidFill>
              <a:schemeClr val="tx2"/>
            </a:solidFill>
            <a:latin typeface="Poppins" pitchFamily="2" charset="77"/>
            <a:cs typeface="Poppins" pitchFamily="2" charset="77"/>
          </a:endParaRPr>
        </a:p>
      </dgm:t>
    </dgm:pt>
    <dgm:pt modelId="{CFA1F107-EF5B-EF41-857F-2E83616F2FA0}">
      <dgm:prSet custT="1"/>
      <dgm:spPr/>
      <dgm:t>
        <a:bodyPr anchor="ctr"/>
        <a:lstStyle/>
        <a:p>
          <a:r>
            <a:rPr lang="en-US" sz="3200" b="1" i="0" spc="150" baseline="0" dirty="0">
              <a:latin typeface="Poppins" pitchFamily="2" charset="77"/>
              <a:cs typeface="Poppins" pitchFamily="2" charset="77"/>
            </a:rPr>
            <a:t>Esteem</a:t>
          </a:r>
        </a:p>
      </dgm:t>
    </dgm:pt>
    <dgm:pt modelId="{8414A22A-44AE-9749-8DA9-AC9E6B3FF4EB}" type="sibTrans" cxnId="{5571584C-CD3F-2843-9736-DDBBE9E7CC44}">
      <dgm:prSet/>
      <dgm:spPr/>
      <dgm:t>
        <a:bodyPr/>
        <a:lstStyle/>
        <a:p>
          <a:endParaRPr lang="en-US" sz="3200" b="1" i="0" spc="150" baseline="0">
            <a:solidFill>
              <a:schemeClr val="tx2"/>
            </a:solidFill>
            <a:latin typeface="Poppins" pitchFamily="2" charset="77"/>
            <a:cs typeface="Poppins" pitchFamily="2" charset="77"/>
          </a:endParaRPr>
        </a:p>
      </dgm:t>
    </dgm:pt>
    <dgm:pt modelId="{71DF6359-FFEF-0D4A-93B7-6EF564DAEF4F}" type="parTrans" cxnId="{5571584C-CD3F-2843-9736-DDBBE9E7CC44}">
      <dgm:prSet/>
      <dgm:spPr/>
      <dgm:t>
        <a:bodyPr/>
        <a:lstStyle/>
        <a:p>
          <a:endParaRPr lang="en-US" sz="3200" b="1" i="0" spc="150" baseline="0">
            <a:solidFill>
              <a:schemeClr val="tx2"/>
            </a:solidFill>
            <a:latin typeface="Poppins" pitchFamily="2" charset="77"/>
            <a:cs typeface="Poppins" pitchFamily="2" charset="77"/>
          </a:endParaRPr>
        </a:p>
      </dgm:t>
    </dgm:pt>
    <dgm:pt modelId="{5351D98C-8D09-7349-AD7C-F9DF82C663ED}">
      <dgm:prSet custT="1"/>
      <dgm:spPr/>
      <dgm:t>
        <a:bodyPr anchor="ctr"/>
        <a:lstStyle/>
        <a:p>
          <a:r>
            <a:rPr lang="en-US" sz="3200" b="1" i="0" spc="150" baseline="0" dirty="0">
              <a:latin typeface="Poppins" pitchFamily="2" charset="77"/>
              <a:cs typeface="Poppins" pitchFamily="2" charset="77"/>
            </a:rPr>
            <a:t>Belonging</a:t>
          </a:r>
        </a:p>
      </dgm:t>
    </dgm:pt>
    <dgm:pt modelId="{29242DC6-4EC1-964D-8772-80B2F60CA28A}" type="parTrans" cxnId="{1FAB1D2A-2B47-C141-9866-FA312FEA2CAA}">
      <dgm:prSet/>
      <dgm:spPr/>
      <dgm:t>
        <a:bodyPr/>
        <a:lstStyle/>
        <a:p>
          <a:endParaRPr lang="en-US" sz="3200" b="1" i="0" spc="150" baseline="0">
            <a:solidFill>
              <a:schemeClr val="tx2"/>
            </a:solidFill>
            <a:latin typeface="Poppins" pitchFamily="2" charset="77"/>
            <a:cs typeface="Poppins" pitchFamily="2" charset="77"/>
          </a:endParaRPr>
        </a:p>
      </dgm:t>
    </dgm:pt>
    <dgm:pt modelId="{BAA2B854-13DE-3D48-BA0B-65076CC8F0A9}" type="sibTrans" cxnId="{1FAB1D2A-2B47-C141-9866-FA312FEA2CAA}">
      <dgm:prSet/>
      <dgm:spPr/>
      <dgm:t>
        <a:bodyPr/>
        <a:lstStyle/>
        <a:p>
          <a:endParaRPr lang="en-US" sz="3200" b="1" i="0" spc="150" baseline="0">
            <a:solidFill>
              <a:schemeClr val="tx2"/>
            </a:solidFill>
            <a:latin typeface="Poppins" pitchFamily="2" charset="77"/>
            <a:cs typeface="Poppins" pitchFamily="2" charset="77"/>
          </a:endParaRPr>
        </a:p>
      </dgm:t>
    </dgm:pt>
    <dgm:pt modelId="{96CBB1E8-C2F7-1944-9D92-8BD9DC9BC61B}" type="pres">
      <dgm:prSet presAssocID="{B5E8A8AE-BACE-8442-BC82-31CA011E4D4B}" presName="compositeShape" presStyleCnt="0">
        <dgm:presLayoutVars>
          <dgm:dir/>
          <dgm:resizeHandles/>
        </dgm:presLayoutVars>
      </dgm:prSet>
      <dgm:spPr/>
    </dgm:pt>
    <dgm:pt modelId="{C421A790-D7DE-184B-840E-901F85A32226}" type="pres">
      <dgm:prSet presAssocID="{B5E8A8AE-BACE-8442-BC82-31CA011E4D4B}" presName="pyramid" presStyleLbl="node1" presStyleIdx="0" presStyleCnt="1" custScaleX="131898"/>
      <dgm:spPr/>
    </dgm:pt>
    <dgm:pt modelId="{1842CE35-B3C3-6446-969F-4CCACC6CF72D}" type="pres">
      <dgm:prSet presAssocID="{B5E8A8AE-BACE-8442-BC82-31CA011E4D4B}" presName="theList" presStyleCnt="0"/>
      <dgm:spPr/>
    </dgm:pt>
    <dgm:pt modelId="{AE776DD2-C288-434F-B883-D93E5DF7FE71}" type="pres">
      <dgm:prSet presAssocID="{93D8746E-3362-3243-90BF-AE20A6377676}" presName="aNode" presStyleLbl="fgAcc1" presStyleIdx="0" presStyleCnt="3">
        <dgm:presLayoutVars>
          <dgm:bulletEnabled val="1"/>
        </dgm:presLayoutVars>
      </dgm:prSet>
      <dgm:spPr/>
    </dgm:pt>
    <dgm:pt modelId="{8917FF03-4C04-4348-8C6A-C732EE7845CB}" type="pres">
      <dgm:prSet presAssocID="{93D8746E-3362-3243-90BF-AE20A6377676}" presName="aSpace" presStyleCnt="0"/>
      <dgm:spPr/>
    </dgm:pt>
    <dgm:pt modelId="{15E1FAB3-2749-EB49-837E-1F36FC153824}" type="pres">
      <dgm:prSet presAssocID="{CFA1F107-EF5B-EF41-857F-2E83616F2FA0}" presName="aNode" presStyleLbl="fgAcc1" presStyleIdx="1" presStyleCnt="3">
        <dgm:presLayoutVars>
          <dgm:bulletEnabled val="1"/>
        </dgm:presLayoutVars>
      </dgm:prSet>
      <dgm:spPr/>
    </dgm:pt>
    <dgm:pt modelId="{E71C3CD1-B8E5-7A4A-A5F1-1C8C3A13A1C1}" type="pres">
      <dgm:prSet presAssocID="{CFA1F107-EF5B-EF41-857F-2E83616F2FA0}" presName="aSpace" presStyleCnt="0"/>
      <dgm:spPr/>
    </dgm:pt>
    <dgm:pt modelId="{A2E51091-C26A-BB4E-BF7E-593F1D7692B3}" type="pres">
      <dgm:prSet presAssocID="{5351D98C-8D09-7349-AD7C-F9DF82C663ED}" presName="aNode" presStyleLbl="fgAcc1" presStyleIdx="2" presStyleCnt="3">
        <dgm:presLayoutVars>
          <dgm:bulletEnabled val="1"/>
        </dgm:presLayoutVars>
      </dgm:prSet>
      <dgm:spPr/>
    </dgm:pt>
    <dgm:pt modelId="{6EEF9792-546C-A146-B9A1-B40525F101AD}" type="pres">
      <dgm:prSet presAssocID="{5351D98C-8D09-7349-AD7C-F9DF82C663ED}" presName="aSpace" presStyleCnt="0"/>
      <dgm:spPr/>
    </dgm:pt>
  </dgm:ptLst>
  <dgm:cxnLst>
    <dgm:cxn modelId="{74A62E02-2792-B44D-A861-B42458F2CBB6}" type="presOf" srcId="{5351D98C-8D09-7349-AD7C-F9DF82C663ED}" destId="{A2E51091-C26A-BB4E-BF7E-593F1D7692B3}" srcOrd="0" destOrd="0" presId="urn:microsoft.com/office/officeart/2005/8/layout/pyramid2"/>
    <dgm:cxn modelId="{3415E102-4792-9A41-84A0-E853A701842A}" type="presOf" srcId="{93D8746E-3362-3243-90BF-AE20A6377676}" destId="{AE776DD2-C288-434F-B883-D93E5DF7FE71}" srcOrd="0" destOrd="0" presId="urn:microsoft.com/office/officeart/2005/8/layout/pyramid2"/>
    <dgm:cxn modelId="{1FAB1D2A-2B47-C141-9866-FA312FEA2CAA}" srcId="{B5E8A8AE-BACE-8442-BC82-31CA011E4D4B}" destId="{5351D98C-8D09-7349-AD7C-F9DF82C663ED}" srcOrd="2" destOrd="0" parTransId="{29242DC6-4EC1-964D-8772-80B2F60CA28A}" sibTransId="{BAA2B854-13DE-3D48-BA0B-65076CC8F0A9}"/>
    <dgm:cxn modelId="{5571584C-CD3F-2843-9736-DDBBE9E7CC44}" srcId="{B5E8A8AE-BACE-8442-BC82-31CA011E4D4B}" destId="{CFA1F107-EF5B-EF41-857F-2E83616F2FA0}" srcOrd="1" destOrd="0" parTransId="{71DF6359-FFEF-0D4A-93B7-6EF564DAEF4F}" sibTransId="{8414A22A-44AE-9749-8DA9-AC9E6B3FF4EB}"/>
    <dgm:cxn modelId="{DD9EE37A-FD1C-B941-9AE9-6346F3DD980A}" srcId="{B5E8A8AE-BACE-8442-BC82-31CA011E4D4B}" destId="{93D8746E-3362-3243-90BF-AE20A6377676}" srcOrd="0" destOrd="0" parTransId="{CF9ECE40-623E-C14F-8C3A-D2EB46EFB09B}" sibTransId="{32F7D76E-8C80-564F-BC7C-B43D8AE4C8EB}"/>
    <dgm:cxn modelId="{21B7799C-7720-4647-B23A-8442D95E0555}" type="presOf" srcId="{B5E8A8AE-BACE-8442-BC82-31CA011E4D4B}" destId="{96CBB1E8-C2F7-1944-9D92-8BD9DC9BC61B}" srcOrd="0" destOrd="0" presId="urn:microsoft.com/office/officeart/2005/8/layout/pyramid2"/>
    <dgm:cxn modelId="{FB890EFD-DF37-B943-BC55-B8713D135CAE}" type="presOf" srcId="{CFA1F107-EF5B-EF41-857F-2E83616F2FA0}" destId="{15E1FAB3-2749-EB49-837E-1F36FC153824}" srcOrd="0" destOrd="0" presId="urn:microsoft.com/office/officeart/2005/8/layout/pyramid2"/>
    <dgm:cxn modelId="{A8FA7EE1-FF9B-C945-BD91-7F167A9D8F5B}" type="presParOf" srcId="{96CBB1E8-C2F7-1944-9D92-8BD9DC9BC61B}" destId="{C421A790-D7DE-184B-840E-901F85A32226}" srcOrd="0" destOrd="0" presId="urn:microsoft.com/office/officeart/2005/8/layout/pyramid2"/>
    <dgm:cxn modelId="{FF96F64F-6777-274B-AE96-5ACFF2A2BFAB}" type="presParOf" srcId="{96CBB1E8-C2F7-1944-9D92-8BD9DC9BC61B}" destId="{1842CE35-B3C3-6446-969F-4CCACC6CF72D}" srcOrd="1" destOrd="0" presId="urn:microsoft.com/office/officeart/2005/8/layout/pyramid2"/>
    <dgm:cxn modelId="{01EC42EA-EC37-4041-9729-B9E6FFF773BA}" type="presParOf" srcId="{1842CE35-B3C3-6446-969F-4CCACC6CF72D}" destId="{AE776DD2-C288-434F-B883-D93E5DF7FE71}" srcOrd="0" destOrd="0" presId="urn:microsoft.com/office/officeart/2005/8/layout/pyramid2"/>
    <dgm:cxn modelId="{779A8B91-555A-AF44-9607-E2657E1F180F}" type="presParOf" srcId="{1842CE35-B3C3-6446-969F-4CCACC6CF72D}" destId="{8917FF03-4C04-4348-8C6A-C732EE7845CB}" srcOrd="1" destOrd="0" presId="urn:microsoft.com/office/officeart/2005/8/layout/pyramid2"/>
    <dgm:cxn modelId="{9673B8CD-93F3-974A-8C11-36B555F13A07}" type="presParOf" srcId="{1842CE35-B3C3-6446-969F-4CCACC6CF72D}" destId="{15E1FAB3-2749-EB49-837E-1F36FC153824}" srcOrd="2" destOrd="0" presId="urn:microsoft.com/office/officeart/2005/8/layout/pyramid2"/>
    <dgm:cxn modelId="{A8C44D32-106A-C947-87C6-AB0A0BFE298B}" type="presParOf" srcId="{1842CE35-B3C3-6446-969F-4CCACC6CF72D}" destId="{E71C3CD1-B8E5-7A4A-A5F1-1C8C3A13A1C1}" srcOrd="3" destOrd="0" presId="urn:microsoft.com/office/officeart/2005/8/layout/pyramid2"/>
    <dgm:cxn modelId="{B585A592-5AA7-8F4F-9115-200853DF257B}" type="presParOf" srcId="{1842CE35-B3C3-6446-969F-4CCACC6CF72D}" destId="{A2E51091-C26A-BB4E-BF7E-593F1D7692B3}" srcOrd="4" destOrd="0" presId="urn:microsoft.com/office/officeart/2005/8/layout/pyramid2"/>
    <dgm:cxn modelId="{2F681719-5916-024B-9DC1-43A65AB8C4FE}" type="presParOf" srcId="{1842CE35-B3C3-6446-969F-4CCACC6CF72D}" destId="{6EEF9792-546C-A146-B9A1-B40525F101AD}" srcOrd="5" destOrd="0" presId="urn:microsoft.com/office/officeart/2005/8/layout/pyramid2"/>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3.xml><?xml version="1.0" encoding="utf-8"?>
<dgm:dataModel xmlns:dgm="http://schemas.openxmlformats.org/drawingml/2006/diagram" xmlns:a="http://schemas.openxmlformats.org/drawingml/2006/main">
  <dgm:ptLst>
    <dgm:pt modelId="{CFC07020-1100-4454-89BD-D1DBC23643D3}"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E0FC38F7-FE4E-4528-8C64-5EFD71847913}">
      <dgm:prSet/>
      <dgm:spPr/>
      <dgm:t>
        <a:bodyPr/>
        <a:lstStyle/>
        <a:p>
          <a:r>
            <a:rPr lang="en-GB"/>
            <a:t>The benefits to both survivor support work and to the women client can be powerful within the domestic violence support sector. Survivor support workers can gain a sense of self actualisation, esteem and belonging when in working in the domestic abuse support sector.</a:t>
          </a:r>
          <a:endParaRPr lang="en-US"/>
        </a:p>
      </dgm:t>
    </dgm:pt>
    <dgm:pt modelId="{26B94BDB-C159-404C-BFF4-0B89AB2EC829}" type="parTrans" cxnId="{344E85C7-9E39-44DD-ACE0-63FC4D73300E}">
      <dgm:prSet/>
      <dgm:spPr/>
      <dgm:t>
        <a:bodyPr/>
        <a:lstStyle/>
        <a:p>
          <a:endParaRPr lang="en-US"/>
        </a:p>
      </dgm:t>
    </dgm:pt>
    <dgm:pt modelId="{07EB6824-6E71-475A-A9C1-6FEE34E28EFF}" type="sibTrans" cxnId="{344E85C7-9E39-44DD-ACE0-63FC4D73300E}">
      <dgm:prSet/>
      <dgm:spPr/>
      <dgm:t>
        <a:bodyPr/>
        <a:lstStyle/>
        <a:p>
          <a:endParaRPr lang="en-US"/>
        </a:p>
      </dgm:t>
    </dgm:pt>
    <dgm:pt modelId="{A5557AAD-DC8F-46D3-89A4-25D427808A20}">
      <dgm:prSet/>
      <dgm:spPr/>
      <dgm:t>
        <a:bodyPr/>
        <a:lstStyle/>
        <a:p>
          <a:r>
            <a:rPr lang="en-GB"/>
            <a:t>There can be a risk of re-victimisation to the support worker, particularly where appropriate clinical supervisory support is not provided. However, in using their own lived experience as a source of knowledge, a survivor support worker can enhance her own sense of self-worth, using her past experience positively to add to her own process of recovery and self-actualisation. </a:t>
          </a:r>
          <a:endParaRPr lang="en-US"/>
        </a:p>
      </dgm:t>
    </dgm:pt>
    <dgm:pt modelId="{18608648-CDF1-47A8-AFF6-55E38667BA36}" type="parTrans" cxnId="{5062F0A7-502C-4E37-8FED-D3C9E3BED115}">
      <dgm:prSet/>
      <dgm:spPr/>
      <dgm:t>
        <a:bodyPr/>
        <a:lstStyle/>
        <a:p>
          <a:endParaRPr lang="en-US"/>
        </a:p>
      </dgm:t>
    </dgm:pt>
    <dgm:pt modelId="{6FEFEB67-53C4-4381-AD6C-F023A91FE3CC}" type="sibTrans" cxnId="{5062F0A7-502C-4E37-8FED-D3C9E3BED115}">
      <dgm:prSet/>
      <dgm:spPr/>
      <dgm:t>
        <a:bodyPr/>
        <a:lstStyle/>
        <a:p>
          <a:endParaRPr lang="en-US"/>
        </a:p>
      </dgm:t>
    </dgm:pt>
    <dgm:pt modelId="{C2619D0F-15D4-FF49-BE2B-55C374B98B7A}" type="pres">
      <dgm:prSet presAssocID="{CFC07020-1100-4454-89BD-D1DBC23643D3}" presName="linear" presStyleCnt="0">
        <dgm:presLayoutVars>
          <dgm:animLvl val="lvl"/>
          <dgm:resizeHandles val="exact"/>
        </dgm:presLayoutVars>
      </dgm:prSet>
      <dgm:spPr/>
    </dgm:pt>
    <dgm:pt modelId="{A5B0F00C-ABD6-8F4D-82EA-1FC4D990D999}" type="pres">
      <dgm:prSet presAssocID="{E0FC38F7-FE4E-4528-8C64-5EFD71847913}" presName="parentText" presStyleLbl="node1" presStyleIdx="0" presStyleCnt="2">
        <dgm:presLayoutVars>
          <dgm:chMax val="0"/>
          <dgm:bulletEnabled val="1"/>
        </dgm:presLayoutVars>
      </dgm:prSet>
      <dgm:spPr/>
    </dgm:pt>
    <dgm:pt modelId="{70E63F49-2239-8E41-8552-F0091C86A5E2}" type="pres">
      <dgm:prSet presAssocID="{07EB6824-6E71-475A-A9C1-6FEE34E28EFF}" presName="spacer" presStyleCnt="0"/>
      <dgm:spPr/>
    </dgm:pt>
    <dgm:pt modelId="{C176B24C-1F0E-A949-94CF-7F19A076F523}" type="pres">
      <dgm:prSet presAssocID="{A5557AAD-DC8F-46D3-89A4-25D427808A20}" presName="parentText" presStyleLbl="node1" presStyleIdx="1" presStyleCnt="2">
        <dgm:presLayoutVars>
          <dgm:chMax val="0"/>
          <dgm:bulletEnabled val="1"/>
        </dgm:presLayoutVars>
      </dgm:prSet>
      <dgm:spPr/>
    </dgm:pt>
  </dgm:ptLst>
  <dgm:cxnLst>
    <dgm:cxn modelId="{546AAC0A-0DB3-2247-A1E6-3A2AAC683CEA}" type="presOf" srcId="{E0FC38F7-FE4E-4528-8C64-5EFD71847913}" destId="{A5B0F00C-ABD6-8F4D-82EA-1FC4D990D999}" srcOrd="0" destOrd="0" presId="urn:microsoft.com/office/officeart/2005/8/layout/vList2"/>
    <dgm:cxn modelId="{5062F0A7-502C-4E37-8FED-D3C9E3BED115}" srcId="{CFC07020-1100-4454-89BD-D1DBC23643D3}" destId="{A5557AAD-DC8F-46D3-89A4-25D427808A20}" srcOrd="1" destOrd="0" parTransId="{18608648-CDF1-47A8-AFF6-55E38667BA36}" sibTransId="{6FEFEB67-53C4-4381-AD6C-F023A91FE3CC}"/>
    <dgm:cxn modelId="{344E85C7-9E39-44DD-ACE0-63FC4D73300E}" srcId="{CFC07020-1100-4454-89BD-D1DBC23643D3}" destId="{E0FC38F7-FE4E-4528-8C64-5EFD71847913}" srcOrd="0" destOrd="0" parTransId="{26B94BDB-C159-404C-BFF4-0B89AB2EC829}" sibTransId="{07EB6824-6E71-475A-A9C1-6FEE34E28EFF}"/>
    <dgm:cxn modelId="{852D68E2-7280-C846-8B95-0BE2E6F95FBF}" type="presOf" srcId="{CFC07020-1100-4454-89BD-D1DBC23643D3}" destId="{C2619D0F-15D4-FF49-BE2B-55C374B98B7A}" srcOrd="0" destOrd="0" presId="urn:microsoft.com/office/officeart/2005/8/layout/vList2"/>
    <dgm:cxn modelId="{5553FBE4-DCAA-0648-B00B-CB170F254075}" type="presOf" srcId="{A5557AAD-DC8F-46D3-89A4-25D427808A20}" destId="{C176B24C-1F0E-A949-94CF-7F19A076F523}" srcOrd="0" destOrd="0" presId="urn:microsoft.com/office/officeart/2005/8/layout/vList2"/>
    <dgm:cxn modelId="{55976AED-FEE4-4D44-AB8E-09B1C5B37A14}" type="presParOf" srcId="{C2619D0F-15D4-FF49-BE2B-55C374B98B7A}" destId="{A5B0F00C-ABD6-8F4D-82EA-1FC4D990D999}" srcOrd="0" destOrd="0" presId="urn:microsoft.com/office/officeart/2005/8/layout/vList2"/>
    <dgm:cxn modelId="{410DFDBD-393F-A549-8BB7-C4C23DFD46DD}" type="presParOf" srcId="{C2619D0F-15D4-FF49-BE2B-55C374B98B7A}" destId="{70E63F49-2239-8E41-8552-F0091C86A5E2}" srcOrd="1" destOrd="0" presId="urn:microsoft.com/office/officeart/2005/8/layout/vList2"/>
    <dgm:cxn modelId="{2FA07105-DD65-8544-9472-911C4881F47D}" type="presParOf" srcId="{C2619D0F-15D4-FF49-BE2B-55C374B98B7A}" destId="{C176B24C-1F0E-A949-94CF-7F19A076F523}"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792800-67C2-044F-9210-2770D213CF4C}">
      <dsp:nvSpPr>
        <dsp:cNvPr id="0" name=""/>
        <dsp:cNvSpPr/>
      </dsp:nvSpPr>
      <dsp:spPr>
        <a:xfrm>
          <a:off x="0" y="195916"/>
          <a:ext cx="6263640" cy="1230693"/>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GB" sz="2200" kern="1200"/>
            <a:t>Interview data from 12 respondents was collected from 5 different organisations</a:t>
          </a:r>
          <a:endParaRPr lang="en-US" sz="2200" kern="1200"/>
        </a:p>
      </dsp:txBody>
      <dsp:txXfrm>
        <a:off x="60077" y="255993"/>
        <a:ext cx="6143486" cy="1110539"/>
      </dsp:txXfrm>
    </dsp:sp>
    <dsp:sp modelId="{D03741A7-3631-5044-A12D-E95B1978FF4B}">
      <dsp:nvSpPr>
        <dsp:cNvPr id="0" name=""/>
        <dsp:cNvSpPr/>
      </dsp:nvSpPr>
      <dsp:spPr>
        <a:xfrm>
          <a:off x="0" y="1489970"/>
          <a:ext cx="6263640" cy="1230693"/>
        </a:xfrm>
        <a:prstGeom prst="roundRect">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GB" sz="2200" kern="1200"/>
            <a:t>Including women from both statutory provision and third sector, charitable organisations. </a:t>
          </a:r>
          <a:endParaRPr lang="en-US" sz="2200" kern="1200"/>
        </a:p>
      </dsp:txBody>
      <dsp:txXfrm>
        <a:off x="60077" y="1550047"/>
        <a:ext cx="6143486" cy="1110539"/>
      </dsp:txXfrm>
    </dsp:sp>
    <dsp:sp modelId="{5C1B685D-F3C6-4E47-81DE-59F02210C28E}">
      <dsp:nvSpPr>
        <dsp:cNvPr id="0" name=""/>
        <dsp:cNvSpPr/>
      </dsp:nvSpPr>
      <dsp:spPr>
        <a:xfrm>
          <a:off x="0" y="2784023"/>
          <a:ext cx="6263640" cy="1230693"/>
        </a:xfrm>
        <a:prstGeom prst="roundRect">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GB" sz="2200" kern="1200"/>
            <a:t>Organisations were located in England: one in the North West, two from the Midlands, one from the South East and one based in the South West region. </a:t>
          </a:r>
          <a:endParaRPr lang="en-US" sz="2200" kern="1200"/>
        </a:p>
      </dsp:txBody>
      <dsp:txXfrm>
        <a:off x="60077" y="2844100"/>
        <a:ext cx="6143486" cy="1110539"/>
      </dsp:txXfrm>
    </dsp:sp>
    <dsp:sp modelId="{737F1B08-2708-D24F-943C-94E2AAA5488B}">
      <dsp:nvSpPr>
        <dsp:cNvPr id="0" name=""/>
        <dsp:cNvSpPr/>
      </dsp:nvSpPr>
      <dsp:spPr>
        <a:xfrm>
          <a:off x="0" y="4078077"/>
          <a:ext cx="6263640" cy="1230693"/>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GB" sz="2200" kern="1200"/>
            <a:t>Women’s roles varied from volunteer support worker, peer mentor, paid support worker, to the top level of some organisations. </a:t>
          </a:r>
          <a:endParaRPr lang="en-US" sz="2200" kern="1200"/>
        </a:p>
      </dsp:txBody>
      <dsp:txXfrm>
        <a:off x="60077" y="4138154"/>
        <a:ext cx="6143486" cy="111053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21A790-D7DE-184B-840E-901F85A32226}">
      <dsp:nvSpPr>
        <dsp:cNvPr id="0" name=""/>
        <dsp:cNvSpPr/>
      </dsp:nvSpPr>
      <dsp:spPr>
        <a:xfrm>
          <a:off x="-139839" y="0"/>
          <a:ext cx="6423304" cy="4869903"/>
        </a:xfrm>
        <a:prstGeom prst="triangle">
          <a:avLst/>
        </a:prstGeom>
        <a:solidFill>
          <a:schemeClr val="accent6">
            <a:alpha val="9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E776DD2-C288-434F-B883-D93E5DF7FE71}">
      <dsp:nvSpPr>
        <dsp:cNvPr id="0" name=""/>
        <dsp:cNvSpPr/>
      </dsp:nvSpPr>
      <dsp:spPr>
        <a:xfrm>
          <a:off x="3071812" y="489605"/>
          <a:ext cx="3165436" cy="1152797"/>
        </a:xfrm>
        <a:prstGeom prst="roundRect">
          <a:avLst/>
        </a:prstGeom>
        <a:solidFill>
          <a:schemeClr val="lt1">
            <a:alpha val="90000"/>
            <a:hueOff val="0"/>
            <a:satOff val="0"/>
            <a:lumOff val="0"/>
            <a:alphaOff val="0"/>
          </a:schemeClr>
        </a:solidFill>
        <a:ln w="12700" cap="flat" cmpd="sng" algn="ctr">
          <a:solidFill>
            <a:schemeClr val="accent6">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b="1" i="0" kern="1200" spc="150" baseline="0" dirty="0">
              <a:latin typeface="Poppins" pitchFamily="2" charset="77"/>
              <a:cs typeface="Poppins" pitchFamily="2" charset="77"/>
            </a:rPr>
            <a:t>Self actualization</a:t>
          </a:r>
        </a:p>
      </dsp:txBody>
      <dsp:txXfrm>
        <a:off x="3128087" y="545880"/>
        <a:ext cx="3052886" cy="1040247"/>
      </dsp:txXfrm>
    </dsp:sp>
    <dsp:sp modelId="{15E1FAB3-2749-EB49-837E-1F36FC153824}">
      <dsp:nvSpPr>
        <dsp:cNvPr id="0" name=""/>
        <dsp:cNvSpPr/>
      </dsp:nvSpPr>
      <dsp:spPr>
        <a:xfrm>
          <a:off x="3071812" y="1786502"/>
          <a:ext cx="3165436" cy="1152797"/>
        </a:xfrm>
        <a:prstGeom prst="roundRect">
          <a:avLst/>
        </a:prstGeom>
        <a:solidFill>
          <a:schemeClr val="lt1">
            <a:alpha val="90000"/>
            <a:hueOff val="0"/>
            <a:satOff val="0"/>
            <a:lumOff val="0"/>
            <a:alphaOff val="0"/>
          </a:schemeClr>
        </a:solidFill>
        <a:ln w="12700" cap="flat" cmpd="sng" algn="ctr">
          <a:solidFill>
            <a:schemeClr val="accent6">
              <a:alpha val="90000"/>
              <a:hueOff val="0"/>
              <a:satOff val="0"/>
              <a:lumOff val="0"/>
              <a:alphaOff val="-20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b="1" i="0" kern="1200" spc="150" baseline="0" dirty="0">
              <a:latin typeface="Poppins" pitchFamily="2" charset="77"/>
              <a:cs typeface="Poppins" pitchFamily="2" charset="77"/>
            </a:rPr>
            <a:t>Esteem</a:t>
          </a:r>
        </a:p>
      </dsp:txBody>
      <dsp:txXfrm>
        <a:off x="3128087" y="1842777"/>
        <a:ext cx="3052886" cy="1040247"/>
      </dsp:txXfrm>
    </dsp:sp>
    <dsp:sp modelId="{A2E51091-C26A-BB4E-BF7E-593F1D7692B3}">
      <dsp:nvSpPr>
        <dsp:cNvPr id="0" name=""/>
        <dsp:cNvSpPr/>
      </dsp:nvSpPr>
      <dsp:spPr>
        <a:xfrm>
          <a:off x="3071812" y="3083400"/>
          <a:ext cx="3165436" cy="1152797"/>
        </a:xfrm>
        <a:prstGeom prst="roundRect">
          <a:avLst/>
        </a:prstGeom>
        <a:solidFill>
          <a:schemeClr val="lt1">
            <a:alpha val="90000"/>
            <a:hueOff val="0"/>
            <a:satOff val="0"/>
            <a:lumOff val="0"/>
            <a:alphaOff val="0"/>
          </a:schemeClr>
        </a:solidFill>
        <a:ln w="12700" cap="flat" cmpd="sng" algn="ctr">
          <a:solidFill>
            <a:schemeClr val="accent6">
              <a:alpha val="90000"/>
              <a:hueOff val="0"/>
              <a:satOff val="0"/>
              <a:lumOff val="0"/>
              <a:alphaOff val="-40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b="1" i="0" kern="1200" spc="150" baseline="0" dirty="0">
              <a:latin typeface="Poppins" pitchFamily="2" charset="77"/>
              <a:cs typeface="Poppins" pitchFamily="2" charset="77"/>
            </a:rPr>
            <a:t>Belonging</a:t>
          </a:r>
        </a:p>
      </dsp:txBody>
      <dsp:txXfrm>
        <a:off x="3128087" y="3139675"/>
        <a:ext cx="3052886" cy="104024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B0F00C-ABD6-8F4D-82EA-1FC4D990D999}">
      <dsp:nvSpPr>
        <dsp:cNvPr id="0" name=""/>
        <dsp:cNvSpPr/>
      </dsp:nvSpPr>
      <dsp:spPr>
        <a:xfrm>
          <a:off x="0" y="342593"/>
          <a:ext cx="6263640" cy="238095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GB" sz="2000" kern="1200"/>
            <a:t>The benefits to both survivor support work and to the women client can be powerful within the domestic violence support sector. Survivor support workers can gain a sense of self actualisation, esteem and belonging when in working in the domestic abuse support sector.</a:t>
          </a:r>
          <a:endParaRPr lang="en-US" sz="2000" kern="1200"/>
        </a:p>
      </dsp:txBody>
      <dsp:txXfrm>
        <a:off x="116228" y="458821"/>
        <a:ext cx="6031184" cy="2148494"/>
      </dsp:txXfrm>
    </dsp:sp>
    <dsp:sp modelId="{C176B24C-1F0E-A949-94CF-7F19A076F523}">
      <dsp:nvSpPr>
        <dsp:cNvPr id="0" name=""/>
        <dsp:cNvSpPr/>
      </dsp:nvSpPr>
      <dsp:spPr>
        <a:xfrm>
          <a:off x="0" y="2781143"/>
          <a:ext cx="6263640" cy="238095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GB" sz="2000" kern="1200"/>
            <a:t>There can be a risk of re-victimisation to the support worker, particularly where appropriate clinical supervisory support is not provided. However, in using their own lived experience as a source of knowledge, a survivor support worker can enhance her own sense of self-worth, using her past experience positively to add to her own process of recovery and self-actualisation. </a:t>
          </a:r>
          <a:endParaRPr lang="en-US" sz="2000" kern="1200"/>
        </a:p>
      </dsp:txBody>
      <dsp:txXfrm>
        <a:off x="116228" y="2897371"/>
        <a:ext cx="6031184" cy="2148494"/>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A5F1E99-0CA2-F44C-96B6-ACB1F84D7CD0}" type="datetimeFigureOut">
              <a:rPr lang="en-US" smtClean="0"/>
              <a:t>9/15/21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FA060A6-CAD8-5842-A1F1-1FDE02C37EC5}" type="slidenum">
              <a:rPr lang="en-US" smtClean="0"/>
              <a:t>‹#›</a:t>
            </a:fld>
            <a:endParaRPr lang="en-US"/>
          </a:p>
        </p:txBody>
      </p:sp>
    </p:spTree>
    <p:extLst>
      <p:ext uri="{BB962C8B-B14F-4D97-AF65-F5344CB8AC3E}">
        <p14:creationId xmlns:p14="http://schemas.microsoft.com/office/powerpoint/2010/main" val="4096362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u="none" strike="noStrike" kern="1200" dirty="0">
                <a:solidFill>
                  <a:schemeClr val="tx1"/>
                </a:solidFill>
                <a:effectLst/>
                <a:latin typeface="+mn-lt"/>
                <a:ea typeface="+mn-ea"/>
                <a:cs typeface="+mn-cs"/>
              </a:rPr>
              <a:t>This presentation considers the experience of women who act as domestic abuse support workers and the impact on them, both positive and negative, of undertaking such demanding work with lived experience of domestic abuse themselves. This study considers the voice of women survivors working in the field of domestic abuse support work, affording them the opportunity to explore the benefits and the costs to them personally.</a:t>
            </a:r>
            <a:endParaRPr lang="en-US" dirty="0"/>
          </a:p>
        </p:txBody>
      </p:sp>
      <p:sp>
        <p:nvSpPr>
          <p:cNvPr id="4" name="Slide Number Placeholder 3"/>
          <p:cNvSpPr>
            <a:spLocks noGrp="1"/>
          </p:cNvSpPr>
          <p:nvPr>
            <p:ph type="sldNum" sz="quarter" idx="5"/>
          </p:nvPr>
        </p:nvSpPr>
        <p:spPr/>
        <p:txBody>
          <a:bodyPr/>
          <a:lstStyle/>
          <a:p>
            <a:fld id="{CFA060A6-CAD8-5842-A1F1-1FDE02C37EC5}" type="slidenum">
              <a:rPr lang="en-US" smtClean="0"/>
              <a:t>1</a:t>
            </a:fld>
            <a:endParaRPr lang="en-US"/>
          </a:p>
        </p:txBody>
      </p:sp>
    </p:spTree>
    <p:extLst>
      <p:ext uri="{BB962C8B-B14F-4D97-AF65-F5344CB8AC3E}">
        <p14:creationId xmlns:p14="http://schemas.microsoft.com/office/powerpoint/2010/main" val="39094010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Following a literature review of this area, women ‘survivor support workers,’ or ‘peer support/mentors,’ have rarely been given the opportunity to articulate what it is that they are gaining personally and the impact in undertaking this emotionally challenging work. </a:t>
            </a:r>
            <a:r>
              <a:rPr lang="en-GB" sz="1200" kern="1200" dirty="0">
                <a:solidFill>
                  <a:schemeClr val="tx1"/>
                </a:solidFill>
                <a:effectLst/>
                <a:latin typeface="+mn-lt"/>
                <a:ea typeface="+mn-ea"/>
                <a:cs typeface="+mn-cs"/>
              </a:rPr>
              <a:t>In-depth, semi structured interviews were used with each participant to consider the depth of the respondents’ accounts and experiences. </a:t>
            </a: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endParaRPr lang="en-GB" sz="1200" b="0" i="0" u="none" strike="noStrike"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kern="1200" dirty="0">
                <a:solidFill>
                  <a:schemeClr val="tx1"/>
                </a:solidFill>
                <a:effectLst/>
                <a:latin typeface="+mn-lt"/>
                <a:ea typeface="+mn-ea"/>
                <a:cs typeface="+mn-cs"/>
              </a:rPr>
              <a:t>Twelve women survivor support workers from five distinct organisations in England took part in this research. Semi structured, qualitative interviews were undertaken then analysed thematically within a feminist paradigm. Findings indicate that there are both highly positive aspects for survivors of abuse working in the domestic abuse sector, and equally, that there are areas of risk where re-victimisation and vicarious trauma could occur. </a:t>
            </a:r>
            <a:r>
              <a:rPr lang="en-GB" sz="1200" kern="1200" dirty="0">
                <a:solidFill>
                  <a:schemeClr val="tx1"/>
                </a:solidFill>
                <a:effectLst/>
                <a:latin typeface="+mn-lt"/>
                <a:ea typeface="+mn-ea"/>
                <a:cs typeface="+mn-cs"/>
              </a:rPr>
              <a:t>This research comes from a feminist paradigm, as the researcher affirms the identity of a feminist writer for the purposes of research undertaken. As such, there is an acknowledgement that the researcher acts as a ‘central active ingredient of the research process’ </a:t>
            </a:r>
            <a:endParaRPr lang="en-GB" dirty="0"/>
          </a:p>
          <a:p>
            <a:endParaRPr lang="en-US" dirty="0"/>
          </a:p>
        </p:txBody>
      </p:sp>
      <p:sp>
        <p:nvSpPr>
          <p:cNvPr id="4" name="Slide Number Placeholder 3"/>
          <p:cNvSpPr>
            <a:spLocks noGrp="1"/>
          </p:cNvSpPr>
          <p:nvPr>
            <p:ph type="sldNum" sz="quarter" idx="5"/>
          </p:nvPr>
        </p:nvSpPr>
        <p:spPr/>
        <p:txBody>
          <a:bodyPr/>
          <a:lstStyle/>
          <a:p>
            <a:fld id="{CFA060A6-CAD8-5842-A1F1-1FDE02C37EC5}" type="slidenum">
              <a:rPr lang="en-US" smtClean="0"/>
              <a:t>2</a:t>
            </a:fld>
            <a:endParaRPr lang="en-US"/>
          </a:p>
        </p:txBody>
      </p:sp>
    </p:spTree>
    <p:extLst>
      <p:ext uri="{BB962C8B-B14F-4D97-AF65-F5344CB8AC3E}">
        <p14:creationId xmlns:p14="http://schemas.microsoft.com/office/powerpoint/2010/main" val="15359636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kern="1200" dirty="0">
                <a:solidFill>
                  <a:schemeClr val="tx1"/>
                </a:solidFill>
                <a:effectLst/>
                <a:latin typeface="+mn-lt"/>
                <a:ea typeface="+mn-ea"/>
                <a:cs typeface="+mn-cs"/>
              </a:rPr>
              <a:t>Findings: -The benefits to both survivor support worker and to the women clients can be powerful within the domestic violence support sector. -Survivor support workers can gain a sense of self- actualisation, esteem and belonging when working in the domestic abuse support sector. This can serve to empower women and reinforce their personal sense of survival. </a:t>
            </a:r>
            <a:r>
              <a:rPr lang="en-GB" sz="1200" kern="1200" dirty="0">
                <a:solidFill>
                  <a:schemeClr val="tx1"/>
                </a:solidFill>
                <a:effectLst/>
                <a:latin typeface="+mn-lt"/>
                <a:ea typeface="+mn-ea"/>
                <a:cs typeface="+mn-cs"/>
              </a:rPr>
              <a:t>Once participants’ views were divided into clearly articulated themes, it became apparent that they correlated closely with the upper range of Maslow’s Hierarchy of Human Need: self-actualisation, esteem, and belonging. Whilst the universality of Maslow’s model is not without critique regarding issues of intersectionality (</a:t>
            </a:r>
            <a:r>
              <a:rPr lang="en-GB" sz="1200" kern="1200" dirty="0" err="1">
                <a:solidFill>
                  <a:schemeClr val="tx1"/>
                </a:solidFill>
                <a:effectLst/>
                <a:latin typeface="+mn-lt"/>
                <a:ea typeface="+mn-ea"/>
                <a:cs typeface="+mn-cs"/>
              </a:rPr>
              <a:t>Bouzenita</a:t>
            </a:r>
            <a:r>
              <a:rPr lang="en-GB" sz="1200" kern="1200" dirty="0">
                <a:solidFill>
                  <a:schemeClr val="tx1"/>
                </a:solidFill>
                <a:effectLst/>
                <a:latin typeface="+mn-lt"/>
                <a:ea typeface="+mn-ea"/>
                <a:cs typeface="+mn-cs"/>
              </a:rPr>
              <a:t> and </a:t>
            </a:r>
            <a:r>
              <a:rPr lang="en-GB" sz="1200" kern="1200" dirty="0" err="1">
                <a:solidFill>
                  <a:schemeClr val="tx1"/>
                </a:solidFill>
                <a:effectLst/>
                <a:latin typeface="+mn-lt"/>
                <a:ea typeface="+mn-ea"/>
                <a:cs typeface="+mn-cs"/>
              </a:rPr>
              <a:t>Boulanouar</a:t>
            </a:r>
            <a:r>
              <a:rPr lang="en-GB" sz="1200" kern="1200" dirty="0">
                <a:solidFill>
                  <a:schemeClr val="tx1"/>
                </a:solidFill>
                <a:effectLst/>
                <a:latin typeface="+mn-lt"/>
                <a:ea typeface="+mn-ea"/>
                <a:cs typeface="+mn-cs"/>
              </a:rPr>
              <a:t>, 2016; </a:t>
            </a:r>
            <a:r>
              <a:rPr lang="en-GB" sz="1200" kern="1200" dirty="0" err="1">
                <a:solidFill>
                  <a:schemeClr val="tx1"/>
                </a:solidFill>
                <a:effectLst/>
                <a:latin typeface="+mn-lt"/>
                <a:ea typeface="+mn-ea"/>
                <a:cs typeface="+mn-cs"/>
              </a:rPr>
              <a:t>Gamberel</a:t>
            </a:r>
            <a:r>
              <a:rPr lang="en-GB" sz="1200" kern="1200" dirty="0">
                <a:solidFill>
                  <a:schemeClr val="tx1"/>
                </a:solidFill>
                <a:effectLst/>
                <a:latin typeface="+mn-lt"/>
                <a:ea typeface="+mn-ea"/>
                <a:cs typeface="+mn-cs"/>
              </a:rPr>
              <a:t> and </a:t>
            </a:r>
            <a:r>
              <a:rPr lang="en-GB" sz="1200" kern="1200" dirty="0" err="1">
                <a:solidFill>
                  <a:schemeClr val="tx1"/>
                </a:solidFill>
                <a:effectLst/>
                <a:latin typeface="+mn-lt"/>
                <a:ea typeface="+mn-ea"/>
                <a:cs typeface="+mn-cs"/>
              </a:rPr>
              <a:t>Cianci</a:t>
            </a:r>
            <a:r>
              <a:rPr lang="en-GB" sz="1200" kern="1200" dirty="0">
                <a:solidFill>
                  <a:schemeClr val="tx1"/>
                </a:solidFill>
                <a:effectLst/>
                <a:latin typeface="+mn-lt"/>
                <a:ea typeface="+mn-ea"/>
                <a:cs typeface="+mn-cs"/>
              </a:rPr>
              <a:t>, 2003), it is not the first time Maslow’s model has been used when writing about domestic abuse. Abrahams does so when considering the overall effects of domestic violence on victims (Abrahams, 2007: 22). Whilst the Maslow model is not from a feminist paradigm, it fitted well in terms of the themes women participants articulated as the key areas of benefit for them in undertaking support work in the domestic violence sector. </a:t>
            </a: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 </a:t>
            </a:r>
            <a:endParaRPr lang="en-GB" dirty="0"/>
          </a:p>
          <a:p>
            <a:endParaRPr lang="en-US" dirty="0"/>
          </a:p>
        </p:txBody>
      </p:sp>
      <p:sp>
        <p:nvSpPr>
          <p:cNvPr id="4" name="Slide Number Placeholder 3"/>
          <p:cNvSpPr>
            <a:spLocks noGrp="1"/>
          </p:cNvSpPr>
          <p:nvPr>
            <p:ph type="sldNum" sz="quarter" idx="5"/>
          </p:nvPr>
        </p:nvSpPr>
        <p:spPr/>
        <p:txBody>
          <a:bodyPr/>
          <a:lstStyle/>
          <a:p>
            <a:fld id="{CFA060A6-CAD8-5842-A1F1-1FDE02C37EC5}" type="slidenum">
              <a:rPr lang="en-US" smtClean="0"/>
              <a:t>3</a:t>
            </a:fld>
            <a:endParaRPr lang="en-US"/>
          </a:p>
        </p:txBody>
      </p:sp>
    </p:spTree>
    <p:extLst>
      <p:ext uri="{BB962C8B-B14F-4D97-AF65-F5344CB8AC3E}">
        <p14:creationId xmlns:p14="http://schemas.microsoft.com/office/powerpoint/2010/main" val="33576317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Self-Actualisation is interpreted within this study as women being able to use their own lived experience for the benefit of other women, to develop self-identity, a sense of purpose and to become fully functioning as an individual. Thereby creating something that they consider to be positive after the pain of their own lived personal experiences of domestic abuse. This in turn allows women to make some sense of their past experience, to increase their sense of actualisation and to enable themselves as survivors to develop a sense of ongoing purpose.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All 12 women interview participants indicated that within their role they were able to create something positive from a past traumatic episode in life, gaining some sense of closure on the period where abuse was experienced and being able to create a meaningful distinction </a:t>
            </a: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endParaRPr lang="en-US" dirty="0"/>
          </a:p>
        </p:txBody>
      </p:sp>
      <p:sp>
        <p:nvSpPr>
          <p:cNvPr id="4" name="Slide Number Placeholder 3"/>
          <p:cNvSpPr>
            <a:spLocks noGrp="1"/>
          </p:cNvSpPr>
          <p:nvPr>
            <p:ph type="sldNum" sz="quarter" idx="5"/>
          </p:nvPr>
        </p:nvSpPr>
        <p:spPr/>
        <p:txBody>
          <a:bodyPr/>
          <a:lstStyle/>
          <a:p>
            <a:fld id="{CFA060A6-CAD8-5842-A1F1-1FDE02C37EC5}" type="slidenum">
              <a:rPr lang="en-US" smtClean="0"/>
              <a:t>4</a:t>
            </a:fld>
            <a:endParaRPr lang="en-US"/>
          </a:p>
        </p:txBody>
      </p:sp>
    </p:spTree>
    <p:extLst>
      <p:ext uri="{BB962C8B-B14F-4D97-AF65-F5344CB8AC3E}">
        <p14:creationId xmlns:p14="http://schemas.microsoft.com/office/powerpoint/2010/main" val="40791464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In terms of this study, esteem is understood as women being able to develop a sense of confidence, self-worth and feeling of empowerment. This is arguably more important for </a:t>
            </a:r>
            <a:endParaRPr lang="en-GB" dirty="0"/>
          </a:p>
          <a:p>
            <a:r>
              <a:rPr lang="en-GB" sz="1200" kern="1200" dirty="0">
                <a:solidFill>
                  <a:schemeClr val="tx1"/>
                </a:solidFill>
                <a:effectLst/>
                <a:latin typeface="+mn-lt"/>
                <a:ea typeface="+mn-ea"/>
                <a:cs typeface="+mn-cs"/>
              </a:rPr>
              <a:t>Interviewee 3 </a:t>
            </a:r>
            <a:endParaRPr lang="en-GB" dirty="0"/>
          </a:p>
          <a:p>
            <a:r>
              <a:rPr lang="en-GB" sz="1200" kern="1200" dirty="0">
                <a:solidFill>
                  <a:schemeClr val="tx1"/>
                </a:solidFill>
                <a:effectLst/>
                <a:latin typeface="+mn-lt"/>
                <a:ea typeface="+mn-ea"/>
                <a:cs typeface="+mn-cs"/>
              </a:rPr>
              <a:t>10 </a:t>
            </a:r>
            <a:endParaRPr lang="en-GB" dirty="0"/>
          </a:p>
          <a:p>
            <a:r>
              <a:rPr lang="en-GB" sz="1200" kern="1200" dirty="0">
                <a:solidFill>
                  <a:schemeClr val="tx1"/>
                </a:solidFill>
                <a:effectLst/>
                <a:latin typeface="+mn-lt"/>
                <a:ea typeface="+mn-ea"/>
                <a:cs typeface="+mn-cs"/>
              </a:rPr>
              <a:t>women surviving domestic abuse since the complex and repeated nature of abuse diminishes all of these areas of being, decimating esteem whereby recovery can be lengthy and nonlinear </a:t>
            </a:r>
            <a:endParaRPr lang="en-GB" dirty="0"/>
          </a:p>
          <a:p>
            <a:endParaRPr lang="en-US" dirty="0"/>
          </a:p>
        </p:txBody>
      </p:sp>
      <p:sp>
        <p:nvSpPr>
          <p:cNvPr id="4" name="Slide Number Placeholder 3"/>
          <p:cNvSpPr>
            <a:spLocks noGrp="1"/>
          </p:cNvSpPr>
          <p:nvPr>
            <p:ph type="sldNum" sz="quarter" idx="5"/>
          </p:nvPr>
        </p:nvSpPr>
        <p:spPr/>
        <p:txBody>
          <a:bodyPr/>
          <a:lstStyle/>
          <a:p>
            <a:fld id="{CFA060A6-CAD8-5842-A1F1-1FDE02C37EC5}" type="slidenum">
              <a:rPr lang="en-US" smtClean="0"/>
              <a:t>5</a:t>
            </a:fld>
            <a:endParaRPr lang="en-US"/>
          </a:p>
        </p:txBody>
      </p:sp>
    </p:spTree>
    <p:extLst>
      <p:ext uri="{BB962C8B-B14F-4D97-AF65-F5344CB8AC3E}">
        <p14:creationId xmlns:p14="http://schemas.microsoft.com/office/powerpoint/2010/main" val="5204287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Belonging is understood as women being able to enjoy an environment of feeling comfortable, at ease, of both understanding and of knowledge. One way of achieving a sense of belonging may be for women survivors to become peer supporters to other women. </a:t>
            </a:r>
            <a:endParaRPr lang="en-GB" dirty="0"/>
          </a:p>
          <a:p>
            <a:endParaRPr lang="en-US" dirty="0"/>
          </a:p>
        </p:txBody>
      </p:sp>
      <p:sp>
        <p:nvSpPr>
          <p:cNvPr id="4" name="Slide Number Placeholder 3"/>
          <p:cNvSpPr>
            <a:spLocks noGrp="1"/>
          </p:cNvSpPr>
          <p:nvPr>
            <p:ph type="sldNum" sz="quarter" idx="5"/>
          </p:nvPr>
        </p:nvSpPr>
        <p:spPr/>
        <p:txBody>
          <a:bodyPr/>
          <a:lstStyle/>
          <a:p>
            <a:fld id="{CFA060A6-CAD8-5842-A1F1-1FDE02C37EC5}" type="slidenum">
              <a:rPr lang="en-US" smtClean="0"/>
              <a:t>6</a:t>
            </a:fld>
            <a:endParaRPr lang="en-US"/>
          </a:p>
        </p:txBody>
      </p:sp>
    </p:spTree>
    <p:extLst>
      <p:ext uri="{BB962C8B-B14F-4D97-AF65-F5344CB8AC3E}">
        <p14:creationId xmlns:p14="http://schemas.microsoft.com/office/powerpoint/2010/main" val="25229709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There are issues connected with the negative aspects of survivors working in women support organisations (Slattery and Goodman, 2009). As with the positive aspects, the responses of the interview participant were coded into themes and are shown here.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1. Vicarious trauma is a potential risk for all support workers of victims of domestic abuse, so too burnout or countertransference (</a:t>
            </a:r>
            <a:r>
              <a:rPr lang="en-GB" sz="1200" kern="1200" dirty="0" err="1">
                <a:solidFill>
                  <a:schemeClr val="tx1"/>
                </a:solidFill>
                <a:effectLst/>
                <a:latin typeface="+mn-lt"/>
                <a:ea typeface="+mn-ea"/>
                <a:cs typeface="+mn-cs"/>
              </a:rPr>
              <a:t>Iliffe</a:t>
            </a:r>
            <a:r>
              <a:rPr lang="en-GB" sz="1200" kern="1200" dirty="0">
                <a:solidFill>
                  <a:schemeClr val="tx1"/>
                </a:solidFill>
                <a:effectLst/>
                <a:latin typeface="+mn-lt"/>
                <a:ea typeface="+mn-ea"/>
                <a:cs typeface="+mn-cs"/>
              </a:rPr>
              <a:t> and Steed, 2000), and is the direct result of support workers hearing the emotionally shocking lived experiences of their service users (</a:t>
            </a:r>
            <a:r>
              <a:rPr lang="en-GB" sz="1200" kern="1200" dirty="0" err="1">
                <a:solidFill>
                  <a:schemeClr val="tx1"/>
                </a:solidFill>
                <a:effectLst/>
                <a:latin typeface="+mn-lt"/>
                <a:ea typeface="+mn-ea"/>
                <a:cs typeface="+mn-cs"/>
              </a:rPr>
              <a:t>Shauben</a:t>
            </a:r>
            <a:r>
              <a:rPr lang="en-GB" sz="1200" kern="1200" dirty="0">
                <a:solidFill>
                  <a:schemeClr val="tx1"/>
                </a:solidFill>
                <a:effectLst/>
                <a:latin typeface="+mn-lt"/>
                <a:ea typeface="+mn-ea"/>
                <a:cs typeface="+mn-cs"/>
              </a:rPr>
              <a:t> and Frazier, 1995). Feelings can include intense helplessness, despair, over identification, vulnerability and fear. These emotional responses can impact negatively on the core beliefs of support workers, on their own relationships and on their worldview in general. This can then lead to disruptions to levels of trust, safety and personal agency. he lack of supervisory support to maintain emotional safety. This lack of clinical or supervisory support for most interviewees was a significant critique of the organisations they worked for. </a:t>
            </a: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2. </a:t>
            </a:r>
            <a:r>
              <a:rPr lang="en-GB" sz="1200" kern="1200" dirty="0">
                <a:solidFill>
                  <a:schemeClr val="tx1"/>
                </a:solidFill>
                <a:effectLst/>
                <a:latin typeface="+mn-lt"/>
                <a:ea typeface="+mn-ea"/>
                <a:cs typeface="+mn-cs"/>
              </a:rPr>
              <a:t>This theme may well occur for support workers who had not experienced domestic abuse within their lives. However, given the issues of loss of power and of perceptions of failure associated with domestic abuse victimisation, it may resonate more strongly, or have more significance when considering the experiences of survivor support workers. Survivor support workers may over connect with their clients and struggle to maintain a boundary in terms of responsibility.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3. The time between victimization and support work varied enormously within the cohort of this research study, from 2 years to 20 years, but it was generally recognised to be a disadvantage to come into support work too near to a woman’s own experience of abuse. It is widely recognised that a period of recovery is essential to sufficiently prevent survivor support workers from actually impairing the efficacy of the support offered (</a:t>
            </a:r>
            <a:r>
              <a:rPr lang="en-GB" sz="1200" kern="1200" dirty="0" err="1">
                <a:solidFill>
                  <a:schemeClr val="tx1"/>
                </a:solidFill>
                <a:effectLst/>
                <a:latin typeface="+mn-lt"/>
                <a:ea typeface="+mn-ea"/>
                <a:cs typeface="+mn-cs"/>
              </a:rPr>
              <a:t>Gelso</a:t>
            </a:r>
            <a:r>
              <a:rPr lang="en-GB" sz="1200" kern="1200" dirty="0">
                <a:solidFill>
                  <a:schemeClr val="tx1"/>
                </a:solidFill>
                <a:effectLst/>
                <a:latin typeface="+mn-lt"/>
                <a:ea typeface="+mn-ea"/>
                <a:cs typeface="+mn-cs"/>
              </a:rPr>
              <a:t> and Hayes, 2007). </a:t>
            </a: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endParaRPr lang="en-US" dirty="0"/>
          </a:p>
        </p:txBody>
      </p:sp>
      <p:sp>
        <p:nvSpPr>
          <p:cNvPr id="4" name="Slide Number Placeholder 3"/>
          <p:cNvSpPr>
            <a:spLocks noGrp="1"/>
          </p:cNvSpPr>
          <p:nvPr>
            <p:ph type="sldNum" sz="quarter" idx="5"/>
          </p:nvPr>
        </p:nvSpPr>
        <p:spPr/>
        <p:txBody>
          <a:bodyPr/>
          <a:lstStyle/>
          <a:p>
            <a:fld id="{CFA060A6-CAD8-5842-A1F1-1FDE02C37EC5}" type="slidenum">
              <a:rPr lang="en-US" smtClean="0"/>
              <a:t>7</a:t>
            </a:fld>
            <a:endParaRPr lang="en-US"/>
          </a:p>
        </p:txBody>
      </p:sp>
    </p:spTree>
    <p:extLst>
      <p:ext uri="{BB962C8B-B14F-4D97-AF65-F5344CB8AC3E}">
        <p14:creationId xmlns:p14="http://schemas.microsoft.com/office/powerpoint/2010/main" val="37332209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u="none" strike="noStrike" kern="1200" dirty="0">
                <a:solidFill>
                  <a:schemeClr val="tx1"/>
                </a:solidFill>
                <a:effectLst/>
                <a:latin typeface="+mn-lt"/>
                <a:ea typeface="+mn-ea"/>
                <a:cs typeface="+mn-cs"/>
              </a:rPr>
              <a:t>There can be a risk of re-victimisation to the support worker, particularly where appropriate clinical supervisory support is not provided. </a:t>
            </a:r>
            <a:endParaRPr lang="en-US" dirty="0"/>
          </a:p>
        </p:txBody>
      </p:sp>
      <p:sp>
        <p:nvSpPr>
          <p:cNvPr id="4" name="Slide Number Placeholder 3"/>
          <p:cNvSpPr>
            <a:spLocks noGrp="1"/>
          </p:cNvSpPr>
          <p:nvPr>
            <p:ph type="sldNum" sz="quarter" idx="5"/>
          </p:nvPr>
        </p:nvSpPr>
        <p:spPr/>
        <p:txBody>
          <a:bodyPr/>
          <a:lstStyle/>
          <a:p>
            <a:fld id="{CFA060A6-CAD8-5842-A1F1-1FDE02C37EC5}" type="slidenum">
              <a:rPr lang="en-US" smtClean="0"/>
              <a:t>8</a:t>
            </a:fld>
            <a:endParaRPr lang="en-US"/>
          </a:p>
        </p:txBody>
      </p:sp>
    </p:spTree>
    <p:extLst>
      <p:ext uri="{BB962C8B-B14F-4D97-AF65-F5344CB8AC3E}">
        <p14:creationId xmlns:p14="http://schemas.microsoft.com/office/powerpoint/2010/main" val="9945703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u="none" strike="noStrike" kern="1200" dirty="0">
                <a:solidFill>
                  <a:schemeClr val="tx1"/>
                </a:solidFill>
                <a:effectLst/>
                <a:latin typeface="+mn-lt"/>
                <a:ea typeface="+mn-ea"/>
                <a:cs typeface="+mn-cs"/>
              </a:rPr>
              <a:t>This research has implications for practice and for further research beyond this study. In using their own lived experience as a source of knowledge, a survivor support worker can enhance her own sense of self-worth, using her past experience positively to add to her own process of recovery and self-actualisation. The implications for practice include the need for an open recognition of lived experience and appropriate supportive supervision to negate the inherent risks connected when considering lived experience of abuse and working as a practitioner with other individuals surviving domestic violence.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The number of women interviewed is relatively small in quantitative terms, so cannot be said to be representative of all women survivor support workers </a:t>
            </a: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Larger scale research is required to understand more about the diversity of experience in this area and to ensure the recognition and the well-being of survivors who work in this sector. </a:t>
            </a:r>
            <a:endParaRPr lang="en-GB" dirty="0"/>
          </a:p>
          <a:p>
            <a:endParaRPr lang="en-US" dirty="0"/>
          </a:p>
        </p:txBody>
      </p:sp>
      <p:sp>
        <p:nvSpPr>
          <p:cNvPr id="4" name="Slide Number Placeholder 3"/>
          <p:cNvSpPr>
            <a:spLocks noGrp="1"/>
          </p:cNvSpPr>
          <p:nvPr>
            <p:ph type="sldNum" sz="quarter" idx="5"/>
          </p:nvPr>
        </p:nvSpPr>
        <p:spPr/>
        <p:txBody>
          <a:bodyPr/>
          <a:lstStyle/>
          <a:p>
            <a:fld id="{CFA060A6-CAD8-5842-A1F1-1FDE02C37EC5}" type="slidenum">
              <a:rPr lang="en-US" smtClean="0"/>
              <a:t>9</a:t>
            </a:fld>
            <a:endParaRPr lang="en-US"/>
          </a:p>
        </p:txBody>
      </p:sp>
    </p:spTree>
    <p:extLst>
      <p:ext uri="{BB962C8B-B14F-4D97-AF65-F5344CB8AC3E}">
        <p14:creationId xmlns:p14="http://schemas.microsoft.com/office/powerpoint/2010/main" val="27246392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9A2FCC-8A0A-014D-896B-A4EB20C38633}"/>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220E8734-30BF-EF4F-80C3-00F75A7E471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66B0C61D-7D1B-A044-B028-DBD120C4C1FC}"/>
              </a:ext>
            </a:extLst>
          </p:cNvPr>
          <p:cNvSpPr>
            <a:spLocks noGrp="1"/>
          </p:cNvSpPr>
          <p:nvPr>
            <p:ph type="dt" sz="half" idx="10"/>
          </p:nvPr>
        </p:nvSpPr>
        <p:spPr/>
        <p:txBody>
          <a:bodyPr/>
          <a:lstStyle/>
          <a:p>
            <a:fld id="{C82AFD6C-B4E9-4E41-8285-71A82169A760}" type="datetimeFigureOut">
              <a:rPr lang="en-US" smtClean="0"/>
              <a:t>9/15/21</a:t>
            </a:fld>
            <a:endParaRPr lang="en-US"/>
          </a:p>
        </p:txBody>
      </p:sp>
      <p:sp>
        <p:nvSpPr>
          <p:cNvPr id="5" name="Footer Placeholder 4">
            <a:extLst>
              <a:ext uri="{FF2B5EF4-FFF2-40B4-BE49-F238E27FC236}">
                <a16:creationId xmlns:a16="http://schemas.microsoft.com/office/drawing/2014/main" id="{5A916C2E-595F-AA43-8D1C-9BB1444098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22BFEFC-486E-9649-BE9F-97EE2CA7224D}"/>
              </a:ext>
            </a:extLst>
          </p:cNvPr>
          <p:cNvSpPr>
            <a:spLocks noGrp="1"/>
          </p:cNvSpPr>
          <p:nvPr>
            <p:ph type="sldNum" sz="quarter" idx="12"/>
          </p:nvPr>
        </p:nvSpPr>
        <p:spPr/>
        <p:txBody>
          <a:bodyPr/>
          <a:lstStyle/>
          <a:p>
            <a:fld id="{F8496765-B51F-0743-9FBA-630119DDBF10}" type="slidenum">
              <a:rPr lang="en-US" smtClean="0"/>
              <a:t>‹#›</a:t>
            </a:fld>
            <a:endParaRPr lang="en-US"/>
          </a:p>
        </p:txBody>
      </p:sp>
    </p:spTree>
    <p:extLst>
      <p:ext uri="{BB962C8B-B14F-4D97-AF65-F5344CB8AC3E}">
        <p14:creationId xmlns:p14="http://schemas.microsoft.com/office/powerpoint/2010/main" val="4979163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16D4E6-E75A-AE48-8306-30BDF35FEE0E}"/>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61491162-8A5C-4245-BFFB-344F13705741}"/>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5C774B89-E3B6-6A46-81BB-7757F040AEA7}"/>
              </a:ext>
            </a:extLst>
          </p:cNvPr>
          <p:cNvSpPr>
            <a:spLocks noGrp="1"/>
          </p:cNvSpPr>
          <p:nvPr>
            <p:ph type="dt" sz="half" idx="10"/>
          </p:nvPr>
        </p:nvSpPr>
        <p:spPr/>
        <p:txBody>
          <a:bodyPr/>
          <a:lstStyle/>
          <a:p>
            <a:fld id="{C82AFD6C-B4E9-4E41-8285-71A82169A760}" type="datetimeFigureOut">
              <a:rPr lang="en-US" smtClean="0"/>
              <a:t>9/15/21</a:t>
            </a:fld>
            <a:endParaRPr lang="en-US"/>
          </a:p>
        </p:txBody>
      </p:sp>
      <p:sp>
        <p:nvSpPr>
          <p:cNvPr id="5" name="Footer Placeholder 4">
            <a:extLst>
              <a:ext uri="{FF2B5EF4-FFF2-40B4-BE49-F238E27FC236}">
                <a16:creationId xmlns:a16="http://schemas.microsoft.com/office/drawing/2014/main" id="{BFA59ED8-52BD-3C40-80A5-DE4217E2DF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FECB1B3-4929-F742-B763-2841CCC613BC}"/>
              </a:ext>
            </a:extLst>
          </p:cNvPr>
          <p:cNvSpPr>
            <a:spLocks noGrp="1"/>
          </p:cNvSpPr>
          <p:nvPr>
            <p:ph type="sldNum" sz="quarter" idx="12"/>
          </p:nvPr>
        </p:nvSpPr>
        <p:spPr/>
        <p:txBody>
          <a:bodyPr/>
          <a:lstStyle/>
          <a:p>
            <a:fld id="{F8496765-B51F-0743-9FBA-630119DDBF10}" type="slidenum">
              <a:rPr lang="en-US" smtClean="0"/>
              <a:t>‹#›</a:t>
            </a:fld>
            <a:endParaRPr lang="en-US"/>
          </a:p>
        </p:txBody>
      </p:sp>
    </p:spTree>
    <p:extLst>
      <p:ext uri="{BB962C8B-B14F-4D97-AF65-F5344CB8AC3E}">
        <p14:creationId xmlns:p14="http://schemas.microsoft.com/office/powerpoint/2010/main" val="36024731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3B0EE98-5E2B-414A-9981-387B2F8FECD6}"/>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2EFE95F7-B2EA-9C4E-8049-7E9F75057D54}"/>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CBA81AF9-F561-4A4D-9022-1BF322AEE837}"/>
              </a:ext>
            </a:extLst>
          </p:cNvPr>
          <p:cNvSpPr>
            <a:spLocks noGrp="1"/>
          </p:cNvSpPr>
          <p:nvPr>
            <p:ph type="dt" sz="half" idx="10"/>
          </p:nvPr>
        </p:nvSpPr>
        <p:spPr/>
        <p:txBody>
          <a:bodyPr/>
          <a:lstStyle/>
          <a:p>
            <a:fld id="{C82AFD6C-B4E9-4E41-8285-71A82169A760}" type="datetimeFigureOut">
              <a:rPr lang="en-US" smtClean="0"/>
              <a:t>9/15/21</a:t>
            </a:fld>
            <a:endParaRPr lang="en-US"/>
          </a:p>
        </p:txBody>
      </p:sp>
      <p:sp>
        <p:nvSpPr>
          <p:cNvPr id="5" name="Footer Placeholder 4">
            <a:extLst>
              <a:ext uri="{FF2B5EF4-FFF2-40B4-BE49-F238E27FC236}">
                <a16:creationId xmlns:a16="http://schemas.microsoft.com/office/drawing/2014/main" id="{3C90134A-84A0-7142-87FD-888FE56117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15A752-7603-5148-B4AF-31AD23D4F432}"/>
              </a:ext>
            </a:extLst>
          </p:cNvPr>
          <p:cNvSpPr>
            <a:spLocks noGrp="1"/>
          </p:cNvSpPr>
          <p:nvPr>
            <p:ph type="sldNum" sz="quarter" idx="12"/>
          </p:nvPr>
        </p:nvSpPr>
        <p:spPr/>
        <p:txBody>
          <a:bodyPr/>
          <a:lstStyle/>
          <a:p>
            <a:fld id="{F8496765-B51F-0743-9FBA-630119DDBF10}" type="slidenum">
              <a:rPr lang="en-US" smtClean="0"/>
              <a:t>‹#›</a:t>
            </a:fld>
            <a:endParaRPr lang="en-US"/>
          </a:p>
        </p:txBody>
      </p:sp>
    </p:spTree>
    <p:extLst>
      <p:ext uri="{BB962C8B-B14F-4D97-AF65-F5344CB8AC3E}">
        <p14:creationId xmlns:p14="http://schemas.microsoft.com/office/powerpoint/2010/main" val="25972841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Default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4861631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4442B-E9F2-7747-B83D-195976349BA4}"/>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81950C98-CD23-764E-AF9C-B56E6BA2A448}"/>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31737CDA-1BEA-1A47-8BC3-029390981286}"/>
              </a:ext>
            </a:extLst>
          </p:cNvPr>
          <p:cNvSpPr>
            <a:spLocks noGrp="1"/>
          </p:cNvSpPr>
          <p:nvPr>
            <p:ph type="dt" sz="half" idx="10"/>
          </p:nvPr>
        </p:nvSpPr>
        <p:spPr/>
        <p:txBody>
          <a:bodyPr/>
          <a:lstStyle/>
          <a:p>
            <a:fld id="{C82AFD6C-B4E9-4E41-8285-71A82169A760}" type="datetimeFigureOut">
              <a:rPr lang="en-US" smtClean="0"/>
              <a:t>9/15/21</a:t>
            </a:fld>
            <a:endParaRPr lang="en-US"/>
          </a:p>
        </p:txBody>
      </p:sp>
      <p:sp>
        <p:nvSpPr>
          <p:cNvPr id="5" name="Footer Placeholder 4">
            <a:extLst>
              <a:ext uri="{FF2B5EF4-FFF2-40B4-BE49-F238E27FC236}">
                <a16:creationId xmlns:a16="http://schemas.microsoft.com/office/drawing/2014/main" id="{FE4677C0-46FB-3844-BBB3-32199F8D43A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38FEEB-A80F-C04B-A654-6287A74920BA}"/>
              </a:ext>
            </a:extLst>
          </p:cNvPr>
          <p:cNvSpPr>
            <a:spLocks noGrp="1"/>
          </p:cNvSpPr>
          <p:nvPr>
            <p:ph type="sldNum" sz="quarter" idx="12"/>
          </p:nvPr>
        </p:nvSpPr>
        <p:spPr/>
        <p:txBody>
          <a:bodyPr/>
          <a:lstStyle/>
          <a:p>
            <a:fld id="{F8496765-B51F-0743-9FBA-630119DDBF10}" type="slidenum">
              <a:rPr lang="en-US" smtClean="0"/>
              <a:t>‹#›</a:t>
            </a:fld>
            <a:endParaRPr lang="en-US"/>
          </a:p>
        </p:txBody>
      </p:sp>
    </p:spTree>
    <p:extLst>
      <p:ext uri="{BB962C8B-B14F-4D97-AF65-F5344CB8AC3E}">
        <p14:creationId xmlns:p14="http://schemas.microsoft.com/office/powerpoint/2010/main" val="26334114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B0D3B6-78F3-0D4C-A3FC-7F2536410BA0}"/>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4B3769F1-ED27-2E42-B394-B063A89935B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D549FDAD-0C56-1745-A10C-B3D8CC3B6C0B}"/>
              </a:ext>
            </a:extLst>
          </p:cNvPr>
          <p:cNvSpPr>
            <a:spLocks noGrp="1"/>
          </p:cNvSpPr>
          <p:nvPr>
            <p:ph type="dt" sz="half" idx="10"/>
          </p:nvPr>
        </p:nvSpPr>
        <p:spPr/>
        <p:txBody>
          <a:bodyPr/>
          <a:lstStyle/>
          <a:p>
            <a:fld id="{C82AFD6C-B4E9-4E41-8285-71A82169A760}" type="datetimeFigureOut">
              <a:rPr lang="en-US" smtClean="0"/>
              <a:t>9/15/21</a:t>
            </a:fld>
            <a:endParaRPr lang="en-US"/>
          </a:p>
        </p:txBody>
      </p:sp>
      <p:sp>
        <p:nvSpPr>
          <p:cNvPr id="5" name="Footer Placeholder 4">
            <a:extLst>
              <a:ext uri="{FF2B5EF4-FFF2-40B4-BE49-F238E27FC236}">
                <a16:creationId xmlns:a16="http://schemas.microsoft.com/office/drawing/2014/main" id="{46FEF37C-976E-764D-A9F8-DEFAE201B83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42C67B1-C4A4-0440-B902-D6932B8BC201}"/>
              </a:ext>
            </a:extLst>
          </p:cNvPr>
          <p:cNvSpPr>
            <a:spLocks noGrp="1"/>
          </p:cNvSpPr>
          <p:nvPr>
            <p:ph type="sldNum" sz="quarter" idx="12"/>
          </p:nvPr>
        </p:nvSpPr>
        <p:spPr/>
        <p:txBody>
          <a:bodyPr/>
          <a:lstStyle/>
          <a:p>
            <a:fld id="{F8496765-B51F-0743-9FBA-630119DDBF10}" type="slidenum">
              <a:rPr lang="en-US" smtClean="0"/>
              <a:t>‹#›</a:t>
            </a:fld>
            <a:endParaRPr lang="en-US"/>
          </a:p>
        </p:txBody>
      </p:sp>
    </p:spTree>
    <p:extLst>
      <p:ext uri="{BB962C8B-B14F-4D97-AF65-F5344CB8AC3E}">
        <p14:creationId xmlns:p14="http://schemas.microsoft.com/office/powerpoint/2010/main" val="1017632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E7356-3AC6-5040-AB39-E5D1FD44EA7D}"/>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89881810-32AF-774E-BB9F-BE9E1E463D4E}"/>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CCBAB60C-4222-ED4A-BE32-6ED20F59C8F7}"/>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299165F9-06AF-8444-84CB-5A62CC699F25}"/>
              </a:ext>
            </a:extLst>
          </p:cNvPr>
          <p:cNvSpPr>
            <a:spLocks noGrp="1"/>
          </p:cNvSpPr>
          <p:nvPr>
            <p:ph type="dt" sz="half" idx="10"/>
          </p:nvPr>
        </p:nvSpPr>
        <p:spPr/>
        <p:txBody>
          <a:bodyPr/>
          <a:lstStyle/>
          <a:p>
            <a:fld id="{C82AFD6C-B4E9-4E41-8285-71A82169A760}" type="datetimeFigureOut">
              <a:rPr lang="en-US" smtClean="0"/>
              <a:t>9/15/21</a:t>
            </a:fld>
            <a:endParaRPr lang="en-US"/>
          </a:p>
        </p:txBody>
      </p:sp>
      <p:sp>
        <p:nvSpPr>
          <p:cNvPr id="6" name="Footer Placeholder 5">
            <a:extLst>
              <a:ext uri="{FF2B5EF4-FFF2-40B4-BE49-F238E27FC236}">
                <a16:creationId xmlns:a16="http://schemas.microsoft.com/office/drawing/2014/main" id="{3A86D0AF-EF8B-D940-B39F-742AD281B95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67CC81D-5147-7548-B2DF-082269F3E3E9}"/>
              </a:ext>
            </a:extLst>
          </p:cNvPr>
          <p:cNvSpPr>
            <a:spLocks noGrp="1"/>
          </p:cNvSpPr>
          <p:nvPr>
            <p:ph type="sldNum" sz="quarter" idx="12"/>
          </p:nvPr>
        </p:nvSpPr>
        <p:spPr/>
        <p:txBody>
          <a:bodyPr/>
          <a:lstStyle/>
          <a:p>
            <a:fld id="{F8496765-B51F-0743-9FBA-630119DDBF10}" type="slidenum">
              <a:rPr lang="en-US" smtClean="0"/>
              <a:t>‹#›</a:t>
            </a:fld>
            <a:endParaRPr lang="en-US"/>
          </a:p>
        </p:txBody>
      </p:sp>
    </p:spTree>
    <p:extLst>
      <p:ext uri="{BB962C8B-B14F-4D97-AF65-F5344CB8AC3E}">
        <p14:creationId xmlns:p14="http://schemas.microsoft.com/office/powerpoint/2010/main" val="26398766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618E8B-31E7-2B49-BBB2-2D0048F8303C}"/>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DC0BBDF2-100C-6840-BB31-0242D26D573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1EE5D22E-5D79-4042-BC48-5D3AB772ED01}"/>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101EF423-2004-8944-960F-9F245C32FB4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326B51D5-07A9-8043-9AA5-16AEEFD425C4}"/>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4B979BA6-7515-F747-858A-B469885C2ECB}"/>
              </a:ext>
            </a:extLst>
          </p:cNvPr>
          <p:cNvSpPr>
            <a:spLocks noGrp="1"/>
          </p:cNvSpPr>
          <p:nvPr>
            <p:ph type="dt" sz="half" idx="10"/>
          </p:nvPr>
        </p:nvSpPr>
        <p:spPr/>
        <p:txBody>
          <a:bodyPr/>
          <a:lstStyle/>
          <a:p>
            <a:fld id="{C82AFD6C-B4E9-4E41-8285-71A82169A760}" type="datetimeFigureOut">
              <a:rPr lang="en-US" smtClean="0"/>
              <a:t>9/15/21</a:t>
            </a:fld>
            <a:endParaRPr lang="en-US"/>
          </a:p>
        </p:txBody>
      </p:sp>
      <p:sp>
        <p:nvSpPr>
          <p:cNvPr id="8" name="Footer Placeholder 7">
            <a:extLst>
              <a:ext uri="{FF2B5EF4-FFF2-40B4-BE49-F238E27FC236}">
                <a16:creationId xmlns:a16="http://schemas.microsoft.com/office/drawing/2014/main" id="{E9F13DFC-08D6-6644-999A-077CF076BB8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FCC2420-779B-614E-B5DF-D0D79B0B05E4}"/>
              </a:ext>
            </a:extLst>
          </p:cNvPr>
          <p:cNvSpPr>
            <a:spLocks noGrp="1"/>
          </p:cNvSpPr>
          <p:nvPr>
            <p:ph type="sldNum" sz="quarter" idx="12"/>
          </p:nvPr>
        </p:nvSpPr>
        <p:spPr/>
        <p:txBody>
          <a:bodyPr/>
          <a:lstStyle/>
          <a:p>
            <a:fld id="{F8496765-B51F-0743-9FBA-630119DDBF10}" type="slidenum">
              <a:rPr lang="en-US" smtClean="0"/>
              <a:t>‹#›</a:t>
            </a:fld>
            <a:endParaRPr lang="en-US"/>
          </a:p>
        </p:txBody>
      </p:sp>
    </p:spTree>
    <p:extLst>
      <p:ext uri="{BB962C8B-B14F-4D97-AF65-F5344CB8AC3E}">
        <p14:creationId xmlns:p14="http://schemas.microsoft.com/office/powerpoint/2010/main" val="12281637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EC93AB-CC37-AD49-9DC2-9B7E3FD54525}"/>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EDCA3096-125E-5C4E-BC03-9865D10D8E5A}"/>
              </a:ext>
            </a:extLst>
          </p:cNvPr>
          <p:cNvSpPr>
            <a:spLocks noGrp="1"/>
          </p:cNvSpPr>
          <p:nvPr>
            <p:ph type="dt" sz="half" idx="10"/>
          </p:nvPr>
        </p:nvSpPr>
        <p:spPr/>
        <p:txBody>
          <a:bodyPr/>
          <a:lstStyle/>
          <a:p>
            <a:fld id="{C82AFD6C-B4E9-4E41-8285-71A82169A760}" type="datetimeFigureOut">
              <a:rPr lang="en-US" smtClean="0"/>
              <a:t>9/15/21</a:t>
            </a:fld>
            <a:endParaRPr lang="en-US"/>
          </a:p>
        </p:txBody>
      </p:sp>
      <p:sp>
        <p:nvSpPr>
          <p:cNvPr id="4" name="Footer Placeholder 3">
            <a:extLst>
              <a:ext uri="{FF2B5EF4-FFF2-40B4-BE49-F238E27FC236}">
                <a16:creationId xmlns:a16="http://schemas.microsoft.com/office/drawing/2014/main" id="{F6199C17-F72C-DB44-B453-E1EE04D693C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FB93E46-616D-6046-9B35-3DAC853EC21A}"/>
              </a:ext>
            </a:extLst>
          </p:cNvPr>
          <p:cNvSpPr>
            <a:spLocks noGrp="1"/>
          </p:cNvSpPr>
          <p:nvPr>
            <p:ph type="sldNum" sz="quarter" idx="12"/>
          </p:nvPr>
        </p:nvSpPr>
        <p:spPr/>
        <p:txBody>
          <a:bodyPr/>
          <a:lstStyle/>
          <a:p>
            <a:fld id="{F8496765-B51F-0743-9FBA-630119DDBF10}" type="slidenum">
              <a:rPr lang="en-US" smtClean="0"/>
              <a:t>‹#›</a:t>
            </a:fld>
            <a:endParaRPr lang="en-US"/>
          </a:p>
        </p:txBody>
      </p:sp>
    </p:spTree>
    <p:extLst>
      <p:ext uri="{BB962C8B-B14F-4D97-AF65-F5344CB8AC3E}">
        <p14:creationId xmlns:p14="http://schemas.microsoft.com/office/powerpoint/2010/main" val="8490317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489F60A-B1D7-2741-8677-063D9131D6E1}"/>
              </a:ext>
            </a:extLst>
          </p:cNvPr>
          <p:cNvSpPr>
            <a:spLocks noGrp="1"/>
          </p:cNvSpPr>
          <p:nvPr>
            <p:ph type="dt" sz="half" idx="10"/>
          </p:nvPr>
        </p:nvSpPr>
        <p:spPr/>
        <p:txBody>
          <a:bodyPr/>
          <a:lstStyle/>
          <a:p>
            <a:fld id="{C82AFD6C-B4E9-4E41-8285-71A82169A760}" type="datetimeFigureOut">
              <a:rPr lang="en-US" smtClean="0"/>
              <a:t>9/15/21</a:t>
            </a:fld>
            <a:endParaRPr lang="en-US"/>
          </a:p>
        </p:txBody>
      </p:sp>
      <p:sp>
        <p:nvSpPr>
          <p:cNvPr id="3" name="Footer Placeholder 2">
            <a:extLst>
              <a:ext uri="{FF2B5EF4-FFF2-40B4-BE49-F238E27FC236}">
                <a16:creationId xmlns:a16="http://schemas.microsoft.com/office/drawing/2014/main" id="{6F6A4DA5-762D-3446-87A7-EF6AE911215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1201798-C13E-E54F-B191-DDCA1E32F44B}"/>
              </a:ext>
            </a:extLst>
          </p:cNvPr>
          <p:cNvSpPr>
            <a:spLocks noGrp="1"/>
          </p:cNvSpPr>
          <p:nvPr>
            <p:ph type="sldNum" sz="quarter" idx="12"/>
          </p:nvPr>
        </p:nvSpPr>
        <p:spPr/>
        <p:txBody>
          <a:bodyPr/>
          <a:lstStyle/>
          <a:p>
            <a:fld id="{F8496765-B51F-0743-9FBA-630119DDBF10}" type="slidenum">
              <a:rPr lang="en-US" smtClean="0"/>
              <a:t>‹#›</a:t>
            </a:fld>
            <a:endParaRPr lang="en-US"/>
          </a:p>
        </p:txBody>
      </p:sp>
    </p:spTree>
    <p:extLst>
      <p:ext uri="{BB962C8B-B14F-4D97-AF65-F5344CB8AC3E}">
        <p14:creationId xmlns:p14="http://schemas.microsoft.com/office/powerpoint/2010/main" val="27618887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FF72CF-EF3B-8347-9A8A-B5BD9ECE2224}"/>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4078089D-87EA-D745-9587-7062ADE9697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D1EBA8DF-99B0-4C4A-906C-50B88B39971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A2793471-C50A-454E-B03B-DB023134D3A3}"/>
              </a:ext>
            </a:extLst>
          </p:cNvPr>
          <p:cNvSpPr>
            <a:spLocks noGrp="1"/>
          </p:cNvSpPr>
          <p:nvPr>
            <p:ph type="dt" sz="half" idx="10"/>
          </p:nvPr>
        </p:nvSpPr>
        <p:spPr/>
        <p:txBody>
          <a:bodyPr/>
          <a:lstStyle/>
          <a:p>
            <a:fld id="{C82AFD6C-B4E9-4E41-8285-71A82169A760}" type="datetimeFigureOut">
              <a:rPr lang="en-US" smtClean="0"/>
              <a:t>9/15/21</a:t>
            </a:fld>
            <a:endParaRPr lang="en-US"/>
          </a:p>
        </p:txBody>
      </p:sp>
      <p:sp>
        <p:nvSpPr>
          <p:cNvPr id="6" name="Footer Placeholder 5">
            <a:extLst>
              <a:ext uri="{FF2B5EF4-FFF2-40B4-BE49-F238E27FC236}">
                <a16:creationId xmlns:a16="http://schemas.microsoft.com/office/drawing/2014/main" id="{AC6DCC82-7DE5-2C4E-892B-2D2FD284F22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43230EA-D493-4940-AE12-1607BD9106BD}"/>
              </a:ext>
            </a:extLst>
          </p:cNvPr>
          <p:cNvSpPr>
            <a:spLocks noGrp="1"/>
          </p:cNvSpPr>
          <p:nvPr>
            <p:ph type="sldNum" sz="quarter" idx="12"/>
          </p:nvPr>
        </p:nvSpPr>
        <p:spPr/>
        <p:txBody>
          <a:bodyPr/>
          <a:lstStyle/>
          <a:p>
            <a:fld id="{F8496765-B51F-0743-9FBA-630119DDBF10}" type="slidenum">
              <a:rPr lang="en-US" smtClean="0"/>
              <a:t>‹#›</a:t>
            </a:fld>
            <a:endParaRPr lang="en-US"/>
          </a:p>
        </p:txBody>
      </p:sp>
    </p:spTree>
    <p:extLst>
      <p:ext uri="{BB962C8B-B14F-4D97-AF65-F5344CB8AC3E}">
        <p14:creationId xmlns:p14="http://schemas.microsoft.com/office/powerpoint/2010/main" val="1574561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C058C1-ED6A-DC4B-BE58-5692382104FB}"/>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83DF5DA5-F2D9-334B-AC27-2906900CCCC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C9AD334-4DE0-624F-B688-0878ED4409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0030E2D2-934E-A84C-909B-33BD53673564}"/>
              </a:ext>
            </a:extLst>
          </p:cNvPr>
          <p:cNvSpPr>
            <a:spLocks noGrp="1"/>
          </p:cNvSpPr>
          <p:nvPr>
            <p:ph type="dt" sz="half" idx="10"/>
          </p:nvPr>
        </p:nvSpPr>
        <p:spPr/>
        <p:txBody>
          <a:bodyPr/>
          <a:lstStyle/>
          <a:p>
            <a:fld id="{C82AFD6C-B4E9-4E41-8285-71A82169A760}" type="datetimeFigureOut">
              <a:rPr lang="en-US" smtClean="0"/>
              <a:t>9/15/21</a:t>
            </a:fld>
            <a:endParaRPr lang="en-US"/>
          </a:p>
        </p:txBody>
      </p:sp>
      <p:sp>
        <p:nvSpPr>
          <p:cNvPr id="6" name="Footer Placeholder 5">
            <a:extLst>
              <a:ext uri="{FF2B5EF4-FFF2-40B4-BE49-F238E27FC236}">
                <a16:creationId xmlns:a16="http://schemas.microsoft.com/office/drawing/2014/main" id="{28C95154-F920-FF48-80D9-D708C7F05B2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ABCFD32-7060-A846-81ED-021D152793FF}"/>
              </a:ext>
            </a:extLst>
          </p:cNvPr>
          <p:cNvSpPr>
            <a:spLocks noGrp="1"/>
          </p:cNvSpPr>
          <p:nvPr>
            <p:ph type="sldNum" sz="quarter" idx="12"/>
          </p:nvPr>
        </p:nvSpPr>
        <p:spPr/>
        <p:txBody>
          <a:bodyPr/>
          <a:lstStyle/>
          <a:p>
            <a:fld id="{F8496765-B51F-0743-9FBA-630119DDBF10}" type="slidenum">
              <a:rPr lang="en-US" smtClean="0"/>
              <a:t>‹#›</a:t>
            </a:fld>
            <a:endParaRPr lang="en-US"/>
          </a:p>
        </p:txBody>
      </p:sp>
    </p:spTree>
    <p:extLst>
      <p:ext uri="{BB962C8B-B14F-4D97-AF65-F5344CB8AC3E}">
        <p14:creationId xmlns:p14="http://schemas.microsoft.com/office/powerpoint/2010/main" val="7308501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BABA1AC-684C-3348-90CE-2F2E5AEB455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2E51D5BE-8081-C844-8F53-5692D749EEA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403D33D5-DD09-1749-B1BF-B7DA680E04D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2AFD6C-B4E9-4E41-8285-71A82169A760}" type="datetimeFigureOut">
              <a:rPr lang="en-US" smtClean="0"/>
              <a:t>9/15/21</a:t>
            </a:fld>
            <a:endParaRPr lang="en-US"/>
          </a:p>
        </p:txBody>
      </p:sp>
      <p:sp>
        <p:nvSpPr>
          <p:cNvPr id="5" name="Footer Placeholder 4">
            <a:extLst>
              <a:ext uri="{FF2B5EF4-FFF2-40B4-BE49-F238E27FC236}">
                <a16:creationId xmlns:a16="http://schemas.microsoft.com/office/drawing/2014/main" id="{6ED23461-CE4A-0F42-9DEB-8A770B8D8F2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C993646-F46C-2447-8EFC-6C03ED281C0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496765-B51F-0743-9FBA-630119DDBF10}" type="slidenum">
              <a:rPr lang="en-US" smtClean="0"/>
              <a:t>‹#›</a:t>
            </a:fld>
            <a:endParaRPr lang="en-US"/>
          </a:p>
        </p:txBody>
      </p:sp>
    </p:spTree>
    <p:extLst>
      <p:ext uri="{BB962C8B-B14F-4D97-AF65-F5344CB8AC3E}">
        <p14:creationId xmlns:p14="http://schemas.microsoft.com/office/powerpoint/2010/main" val="42204904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1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E91DC736-0EF8-4F87-9146-EBF1D2EE4D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person in a green shirt&#10;&#10;Description automatically generated">
            <a:extLst>
              <a:ext uri="{FF2B5EF4-FFF2-40B4-BE49-F238E27FC236}">
                <a16:creationId xmlns:a16="http://schemas.microsoft.com/office/drawing/2014/main" id="{75EE334B-8FAA-2A48-BABA-418D5EC9F4B0}"/>
              </a:ext>
            </a:extLst>
          </p:cNvPr>
          <p:cNvPicPr>
            <a:picLocks noChangeAspect="1"/>
          </p:cNvPicPr>
          <p:nvPr/>
        </p:nvPicPr>
        <p:blipFill rotWithShape="1">
          <a:blip r:embed="rId3"/>
          <a:srcRect t="2970" r="21000" b="6122"/>
          <a:stretch/>
        </p:blipFill>
        <p:spPr>
          <a:xfrm>
            <a:off x="3523488" y="10"/>
            <a:ext cx="8668512" cy="6857990"/>
          </a:xfrm>
          <a:prstGeom prst="rect">
            <a:avLst/>
          </a:prstGeom>
        </p:spPr>
      </p:pic>
      <p:sp>
        <p:nvSpPr>
          <p:cNvPr id="21" name="Rectangle 20">
            <a:extLst>
              <a:ext uri="{FF2B5EF4-FFF2-40B4-BE49-F238E27FC236}">
                <a16:creationId xmlns:a16="http://schemas.microsoft.com/office/drawing/2014/main" id="{097CD68E-23E3-4007-8847-CD0944C4F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756601" cy="6858000"/>
          </a:xfrm>
          <a:prstGeom prst="rect">
            <a:avLst/>
          </a:prstGeom>
          <a:gradFill>
            <a:gsLst>
              <a:gs pos="58000">
                <a:schemeClr val="bg1"/>
              </a:gs>
              <a:gs pos="35000">
                <a:schemeClr val="bg1">
                  <a:alpha val="79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6E2508C-ABA4-F449-BB29-BBD7706D17A0}"/>
              </a:ext>
            </a:extLst>
          </p:cNvPr>
          <p:cNvSpPr>
            <a:spLocks noGrp="1"/>
          </p:cNvSpPr>
          <p:nvPr>
            <p:ph type="ctrTitle"/>
          </p:nvPr>
        </p:nvSpPr>
        <p:spPr>
          <a:xfrm>
            <a:off x="477981" y="1122363"/>
            <a:ext cx="4023360" cy="3204134"/>
          </a:xfrm>
        </p:spPr>
        <p:txBody>
          <a:bodyPr anchor="b">
            <a:normAutofit/>
          </a:bodyPr>
          <a:lstStyle/>
          <a:p>
            <a:pPr algn="l"/>
            <a:r>
              <a:rPr lang="en-GB" sz="3000" dirty="0">
                <a:solidFill>
                  <a:schemeClr val="tx1">
                    <a:lumMod val="85000"/>
                    <a:lumOff val="15000"/>
                  </a:schemeClr>
                </a:solidFill>
              </a:rPr>
              <a:t>Exploring the experiences of domestic abuse survivors </a:t>
            </a:r>
            <a:r>
              <a:rPr lang="en-GB" sz="3000" dirty="0">
                <a:solidFill>
                  <a:schemeClr val="tx1">
                    <a:lumMod val="65000"/>
                    <a:lumOff val="35000"/>
                  </a:schemeClr>
                </a:solidFill>
              </a:rPr>
              <a:t>working in the field of domestic abuse support: </a:t>
            </a:r>
            <a:r>
              <a:rPr lang="en-GB" sz="3000" dirty="0">
                <a:solidFill>
                  <a:schemeClr val="tx1">
                    <a:lumMod val="50000"/>
                    <a:lumOff val="50000"/>
                  </a:schemeClr>
                </a:solidFill>
              </a:rPr>
              <a:t>assisting recovery or re-victimisation revisited?</a:t>
            </a:r>
            <a:endParaRPr lang="en-US" sz="3000" dirty="0">
              <a:ln w="22225">
                <a:solidFill>
                  <a:schemeClr val="tx1"/>
                </a:solidFill>
                <a:miter lim="800000"/>
              </a:ln>
              <a:solidFill>
                <a:schemeClr val="tx1">
                  <a:lumMod val="50000"/>
                  <a:lumOff val="50000"/>
                </a:schemeClr>
              </a:solidFill>
            </a:endParaRPr>
          </a:p>
        </p:txBody>
      </p:sp>
      <p:sp>
        <p:nvSpPr>
          <p:cNvPr id="3" name="Subtitle 2">
            <a:extLst>
              <a:ext uri="{FF2B5EF4-FFF2-40B4-BE49-F238E27FC236}">
                <a16:creationId xmlns:a16="http://schemas.microsoft.com/office/drawing/2014/main" id="{AF2008D1-77C2-2345-8163-509CD2EE497E}"/>
              </a:ext>
            </a:extLst>
          </p:cNvPr>
          <p:cNvSpPr>
            <a:spLocks noGrp="1"/>
          </p:cNvSpPr>
          <p:nvPr>
            <p:ph type="subTitle" idx="1"/>
          </p:nvPr>
        </p:nvSpPr>
        <p:spPr>
          <a:xfrm>
            <a:off x="477980" y="4872922"/>
            <a:ext cx="4023359" cy="1208141"/>
          </a:xfrm>
        </p:spPr>
        <p:txBody>
          <a:bodyPr>
            <a:normAutofit/>
          </a:bodyPr>
          <a:lstStyle/>
          <a:p>
            <a:pPr algn="l"/>
            <a:r>
              <a:rPr lang="en-US" sz="2000" dirty="0"/>
              <a:t>Beverley Gilbert </a:t>
            </a:r>
          </a:p>
          <a:p>
            <a:pPr algn="l"/>
            <a:r>
              <a:rPr lang="en-US" sz="2000" dirty="0"/>
              <a:t>University of Worcester</a:t>
            </a:r>
          </a:p>
          <a:p>
            <a:pPr algn="l"/>
            <a:r>
              <a:rPr lang="en-US" sz="2000" dirty="0"/>
              <a:t>4</a:t>
            </a:r>
            <a:r>
              <a:rPr lang="en-US" sz="2000" baseline="30000" dirty="0"/>
              <a:t>th</a:t>
            </a:r>
            <a:r>
              <a:rPr lang="en-US" sz="2000" dirty="0"/>
              <a:t> ECDV</a:t>
            </a:r>
          </a:p>
        </p:txBody>
      </p:sp>
      <p:sp>
        <p:nvSpPr>
          <p:cNvPr id="23" name="Rectangle 22">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5" name="Rectangle 24">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42560023"/>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Shape 11">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Isosceles Triangle 19">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descr="Text, letter&#10;&#10;Description automatically generated">
            <a:extLst>
              <a:ext uri="{FF2B5EF4-FFF2-40B4-BE49-F238E27FC236}">
                <a16:creationId xmlns:a16="http://schemas.microsoft.com/office/drawing/2014/main" id="{7CA53ABF-8022-2C4C-B675-3210FB4D0422}"/>
              </a:ext>
            </a:extLst>
          </p:cNvPr>
          <p:cNvPicPr>
            <a:picLocks noGrp="1" noChangeAspect="1"/>
          </p:cNvPicPr>
          <p:nvPr>
            <p:ph idx="1"/>
          </p:nvPr>
        </p:nvPicPr>
        <p:blipFill>
          <a:blip r:embed="rId2"/>
          <a:stretch>
            <a:fillRect/>
          </a:stretch>
        </p:blipFill>
        <p:spPr>
          <a:xfrm>
            <a:off x="4090417" y="643467"/>
            <a:ext cx="4011166" cy="5571065"/>
          </a:xfrm>
          <a:prstGeom prst="rect">
            <a:avLst/>
          </a:prstGeom>
          <a:ln>
            <a:noFill/>
          </a:ln>
        </p:spPr>
      </p:pic>
      <p:sp>
        <p:nvSpPr>
          <p:cNvPr id="22" name="Isosceles Triangle 21">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4380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819A166-7571-4003-A6B8-B62034C3ED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09320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83BCCA1-F7FB-5747-83CF-B923183859BC}"/>
              </a:ext>
            </a:extLst>
          </p:cNvPr>
          <p:cNvSpPr>
            <a:spLocks noGrp="1"/>
          </p:cNvSpPr>
          <p:nvPr>
            <p:ph type="title"/>
          </p:nvPr>
        </p:nvSpPr>
        <p:spPr>
          <a:xfrm>
            <a:off x="524741" y="620392"/>
            <a:ext cx="3808268" cy="5504688"/>
          </a:xfrm>
        </p:spPr>
        <p:txBody>
          <a:bodyPr>
            <a:normAutofit/>
          </a:bodyPr>
          <a:lstStyle/>
          <a:p>
            <a:r>
              <a:rPr lang="en-US" sz="6000" b="1" dirty="0">
                <a:solidFill>
                  <a:schemeClr val="bg1"/>
                </a:solidFill>
              </a:rPr>
              <a:t>The Data</a:t>
            </a:r>
          </a:p>
        </p:txBody>
      </p:sp>
      <p:sp>
        <p:nvSpPr>
          <p:cNvPr id="4" name="TextBox 3">
            <a:extLst>
              <a:ext uri="{FF2B5EF4-FFF2-40B4-BE49-F238E27FC236}">
                <a16:creationId xmlns:a16="http://schemas.microsoft.com/office/drawing/2014/main" id="{04AAC905-7C4E-244D-AD47-2F2C9628183B}"/>
              </a:ext>
            </a:extLst>
          </p:cNvPr>
          <p:cNvSpPr txBox="1"/>
          <p:nvPr/>
        </p:nvSpPr>
        <p:spPr>
          <a:xfrm>
            <a:off x="2097741" y="4141694"/>
            <a:ext cx="184731" cy="369332"/>
          </a:xfrm>
          <a:prstGeom prst="rect">
            <a:avLst/>
          </a:prstGeom>
          <a:noFill/>
        </p:spPr>
        <p:txBody>
          <a:bodyPr wrap="none" rtlCol="0">
            <a:spAutoFit/>
          </a:bodyPr>
          <a:lstStyle/>
          <a:p>
            <a:endParaRPr lang="en-US" dirty="0"/>
          </a:p>
        </p:txBody>
      </p:sp>
      <p:graphicFrame>
        <p:nvGraphicFramePr>
          <p:cNvPr id="6" name="Content Placeholder 2">
            <a:extLst>
              <a:ext uri="{FF2B5EF4-FFF2-40B4-BE49-F238E27FC236}">
                <a16:creationId xmlns:a16="http://schemas.microsoft.com/office/drawing/2014/main" id="{67D3CB53-6F42-4C65-A9DC-10E7B6B80852}"/>
              </a:ext>
            </a:extLst>
          </p:cNvPr>
          <p:cNvGraphicFramePr>
            <a:graphicFrameLocks noGrp="1"/>
          </p:cNvGraphicFramePr>
          <p:nvPr>
            <p:ph idx="1"/>
            <p:extLst>
              <p:ext uri="{D42A27DB-BD31-4B8C-83A1-F6EECF244321}">
                <p14:modId xmlns:p14="http://schemas.microsoft.com/office/powerpoint/2010/main" val="1539361999"/>
              </p:ext>
            </p:extLst>
          </p:nvPr>
        </p:nvGraphicFramePr>
        <p:xfrm>
          <a:off x="5468389" y="620392"/>
          <a:ext cx="6263640" cy="55046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4491145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3AD32A0-7EE6-ED49-89EA-4121B242E2C2}"/>
              </a:ext>
            </a:extLst>
          </p:cNvPr>
          <p:cNvSpPr txBox="1"/>
          <p:nvPr/>
        </p:nvSpPr>
        <p:spPr>
          <a:xfrm>
            <a:off x="2656328" y="353621"/>
            <a:ext cx="6143620" cy="769441"/>
          </a:xfrm>
          <a:prstGeom prst="rect">
            <a:avLst/>
          </a:prstGeom>
          <a:noFill/>
        </p:spPr>
        <p:txBody>
          <a:bodyPr wrap="square" rtlCol="0" anchor="t">
            <a:spAutoFit/>
          </a:bodyPr>
          <a:lstStyle/>
          <a:p>
            <a:pPr algn="ctr"/>
            <a:r>
              <a:rPr lang="en-US" sz="4400" b="1" dirty="0">
                <a:solidFill>
                  <a:schemeClr val="accent1"/>
                </a:solidFill>
                <a:latin typeface="Poppins" pitchFamily="2" charset="77"/>
                <a:cs typeface="Poppins" pitchFamily="2" charset="77"/>
              </a:rPr>
              <a:t>Key Themes: </a:t>
            </a:r>
            <a:r>
              <a:rPr lang="en-US" sz="4400" b="1" dirty="0">
                <a:solidFill>
                  <a:schemeClr val="accent6"/>
                </a:solidFill>
                <a:latin typeface="Poppins" pitchFamily="2" charset="77"/>
                <a:cs typeface="Poppins" pitchFamily="2" charset="77"/>
              </a:rPr>
              <a:t>Benefits</a:t>
            </a:r>
          </a:p>
        </p:txBody>
      </p:sp>
      <p:sp>
        <p:nvSpPr>
          <p:cNvPr id="44" name="TextBox 43">
            <a:extLst>
              <a:ext uri="{FF2B5EF4-FFF2-40B4-BE49-F238E27FC236}">
                <a16:creationId xmlns:a16="http://schemas.microsoft.com/office/drawing/2014/main" id="{37538518-98F6-964E-AE60-754CECB8BDBB}"/>
              </a:ext>
            </a:extLst>
          </p:cNvPr>
          <p:cNvSpPr txBox="1"/>
          <p:nvPr/>
        </p:nvSpPr>
        <p:spPr>
          <a:xfrm>
            <a:off x="3024190" y="6181214"/>
            <a:ext cx="6143620" cy="323165"/>
          </a:xfrm>
          <a:prstGeom prst="rect">
            <a:avLst/>
          </a:prstGeom>
          <a:noFill/>
        </p:spPr>
        <p:txBody>
          <a:bodyPr wrap="square" rtlCol="0" anchor="b">
            <a:spAutoFit/>
          </a:bodyPr>
          <a:lstStyle/>
          <a:p>
            <a:pPr algn="ctr"/>
            <a:r>
              <a:rPr lang="en-US" sz="1500" spc="70" dirty="0">
                <a:latin typeface="Poppins" pitchFamily="2" charset="77"/>
                <a:cs typeface="Poppins" pitchFamily="2" charset="77"/>
              </a:rPr>
              <a:t>@username</a:t>
            </a:r>
          </a:p>
        </p:txBody>
      </p:sp>
      <p:graphicFrame>
        <p:nvGraphicFramePr>
          <p:cNvPr id="5" name="Diagram 4">
            <a:extLst>
              <a:ext uri="{FF2B5EF4-FFF2-40B4-BE49-F238E27FC236}">
                <a16:creationId xmlns:a16="http://schemas.microsoft.com/office/drawing/2014/main" id="{923BA477-A840-194D-B8A2-951F6540CC42}"/>
              </a:ext>
            </a:extLst>
          </p:cNvPr>
          <p:cNvGraphicFramePr/>
          <p:nvPr>
            <p:extLst>
              <p:ext uri="{D42A27DB-BD31-4B8C-83A1-F6EECF244321}">
                <p14:modId xmlns:p14="http://schemas.microsoft.com/office/powerpoint/2010/main" val="3452365592"/>
              </p:ext>
            </p:extLst>
          </p:nvPr>
        </p:nvGraphicFramePr>
        <p:xfrm>
          <a:off x="3024188" y="987972"/>
          <a:ext cx="6143625" cy="486990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533735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27D73B4-9F5C-4A64-A179-51B9500CB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C1F06963-6374-4B48-844F-071A9BAAAE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9528" y="554152"/>
            <a:ext cx="5742189" cy="5742189"/>
          </a:xfrm>
          <a:prstGeom prst="ellipse">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93EC7AC-6D7C-804B-B7F1-A443D903CF2F}"/>
              </a:ext>
            </a:extLst>
          </p:cNvPr>
          <p:cNvSpPr>
            <a:spLocks noGrp="1"/>
          </p:cNvSpPr>
          <p:nvPr>
            <p:ph type="title"/>
          </p:nvPr>
        </p:nvSpPr>
        <p:spPr>
          <a:xfrm>
            <a:off x="605838" y="1289765"/>
            <a:ext cx="4884326" cy="4270963"/>
          </a:xfrm>
        </p:spPr>
        <p:txBody>
          <a:bodyPr anchor="ctr">
            <a:normAutofit/>
          </a:bodyPr>
          <a:lstStyle/>
          <a:p>
            <a:pPr algn="ctr"/>
            <a:r>
              <a:rPr lang="en-US" sz="5200" b="1" dirty="0">
                <a:solidFill>
                  <a:srgbClr val="FFFFFF"/>
                </a:solidFill>
              </a:rPr>
              <a:t>Statements indicative of self actualization</a:t>
            </a:r>
          </a:p>
        </p:txBody>
      </p:sp>
      <p:sp>
        <p:nvSpPr>
          <p:cNvPr id="12"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3493" y="374394"/>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accent2"/>
          </a:solidFill>
          <a:ln w="776" cap="flat">
            <a:noFill/>
            <a:prstDash val="solid"/>
            <a:miter/>
          </a:ln>
        </p:spPr>
        <p:txBody>
          <a:bodyPr rtlCol="0" anchor="ctr"/>
          <a:lstStyle/>
          <a:p>
            <a:endParaRPr lang="en-US"/>
          </a:p>
        </p:txBody>
      </p:sp>
      <p:sp>
        <p:nvSpPr>
          <p:cNvPr id="14"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0109" y="1084507"/>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accent2"/>
          </a:solidFill>
          <a:ln w="751" cap="flat">
            <a:noFill/>
            <a:prstDash val="solid"/>
            <a:miter/>
          </a:ln>
        </p:spPr>
        <p:txBody>
          <a:bodyPr rtlCol="0" anchor="ctr"/>
          <a:lstStyle/>
          <a:p>
            <a:endParaRPr lang="en-US"/>
          </a:p>
        </p:txBody>
      </p:sp>
      <p:sp>
        <p:nvSpPr>
          <p:cNvPr id="3" name="Content Placeholder 2">
            <a:extLst>
              <a:ext uri="{FF2B5EF4-FFF2-40B4-BE49-F238E27FC236}">
                <a16:creationId xmlns:a16="http://schemas.microsoft.com/office/drawing/2014/main" id="{CC826CA5-95F4-3E45-890C-E1668E864B93}"/>
              </a:ext>
            </a:extLst>
          </p:cNvPr>
          <p:cNvSpPr>
            <a:spLocks noGrp="1"/>
          </p:cNvSpPr>
          <p:nvPr>
            <p:ph idx="1"/>
          </p:nvPr>
        </p:nvSpPr>
        <p:spPr>
          <a:xfrm>
            <a:off x="6096001" y="518400"/>
            <a:ext cx="4972840" cy="5837949"/>
          </a:xfrm>
        </p:spPr>
        <p:txBody>
          <a:bodyPr anchor="ctr">
            <a:normAutofit/>
          </a:bodyPr>
          <a:lstStyle/>
          <a:p>
            <a:pPr marL="0" indent="0">
              <a:buNone/>
            </a:pPr>
            <a:r>
              <a:rPr lang="en-GB" sz="2400" dirty="0">
                <a:solidFill>
                  <a:schemeClr val="tx1">
                    <a:alpha val="80000"/>
                  </a:schemeClr>
                </a:solidFill>
              </a:rPr>
              <a:t>“In some ways you can look back on the abuse and think, well actually, I’ve used that experience to the good of others and that can sometimes make you at peace with yourself.”</a:t>
            </a:r>
          </a:p>
          <a:p>
            <a:pPr marL="0" indent="0">
              <a:buNone/>
            </a:pPr>
            <a:endParaRPr lang="en-GB" sz="2400" dirty="0">
              <a:solidFill>
                <a:schemeClr val="tx1">
                  <a:alpha val="80000"/>
                </a:schemeClr>
              </a:solidFill>
            </a:endParaRPr>
          </a:p>
          <a:p>
            <a:pPr marL="0" indent="0">
              <a:buNone/>
            </a:pPr>
            <a:r>
              <a:rPr lang="en-GB" sz="2400" dirty="0">
                <a:solidFill>
                  <a:schemeClr val="tx1">
                    <a:alpha val="80000"/>
                  </a:schemeClr>
                </a:solidFill>
              </a:rPr>
              <a:t>“I suppose it’s a silver thread that can be pulled from the trauma of what I went through. I can pull one positive aspect from the experience of abuse and use it for something good, something honourable – helping other women to move from victim to survivor, like I was able to, with the help of other women survivors.” </a:t>
            </a:r>
          </a:p>
          <a:p>
            <a:endParaRPr lang="en-US" sz="2000" dirty="0">
              <a:solidFill>
                <a:schemeClr val="tx1">
                  <a:alpha val="80000"/>
                </a:schemeClr>
              </a:solidFill>
            </a:endParaRPr>
          </a:p>
        </p:txBody>
      </p:sp>
      <p:sp>
        <p:nvSpPr>
          <p:cNvPr id="16"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36547" y="5751820"/>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accent2"/>
          </a:solidFill>
          <a:ln w="516" cap="flat">
            <a:noFill/>
            <a:prstDash val="solid"/>
            <a:miter/>
          </a:ln>
        </p:spPr>
        <p:txBody>
          <a:bodyPr rtlCol="0" anchor="ctr"/>
          <a:lstStyle/>
          <a:p>
            <a:endParaRPr lang="en-US"/>
          </a:p>
        </p:txBody>
      </p:sp>
      <p:cxnSp>
        <p:nvCxnSpPr>
          <p:cNvPr id="18" name="Straight Connector 17">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14091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27D73B4-9F5C-4A64-A179-51B9500CB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C1F06963-6374-4B48-844F-071A9BAAAE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9528" y="554152"/>
            <a:ext cx="5742189" cy="5742189"/>
          </a:xfrm>
          <a:prstGeom prst="ellipse">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D238B5E-90B4-6046-9BD7-98CA13295F6A}"/>
              </a:ext>
            </a:extLst>
          </p:cNvPr>
          <p:cNvSpPr>
            <a:spLocks noGrp="1"/>
          </p:cNvSpPr>
          <p:nvPr>
            <p:ph type="title"/>
          </p:nvPr>
        </p:nvSpPr>
        <p:spPr>
          <a:xfrm>
            <a:off x="1245072" y="1289765"/>
            <a:ext cx="3651101" cy="4270963"/>
          </a:xfrm>
        </p:spPr>
        <p:txBody>
          <a:bodyPr anchor="ctr">
            <a:normAutofit/>
          </a:bodyPr>
          <a:lstStyle/>
          <a:p>
            <a:pPr algn="ctr"/>
            <a:r>
              <a:rPr lang="en-US" sz="5600" dirty="0">
                <a:solidFill>
                  <a:srgbClr val="FFFFFF"/>
                </a:solidFill>
              </a:rPr>
              <a:t>Esteem</a:t>
            </a:r>
          </a:p>
        </p:txBody>
      </p:sp>
      <p:sp>
        <p:nvSpPr>
          <p:cNvPr id="12"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3493" y="374394"/>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accent2"/>
          </a:solidFill>
          <a:ln w="776" cap="flat">
            <a:noFill/>
            <a:prstDash val="solid"/>
            <a:miter/>
          </a:ln>
        </p:spPr>
        <p:txBody>
          <a:bodyPr rtlCol="0" anchor="ctr"/>
          <a:lstStyle/>
          <a:p>
            <a:endParaRPr lang="en-US"/>
          </a:p>
        </p:txBody>
      </p:sp>
      <p:sp>
        <p:nvSpPr>
          <p:cNvPr id="14"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0109" y="1084507"/>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accent2"/>
          </a:solidFill>
          <a:ln w="751" cap="flat">
            <a:noFill/>
            <a:prstDash val="solid"/>
            <a:miter/>
          </a:ln>
        </p:spPr>
        <p:txBody>
          <a:bodyPr rtlCol="0" anchor="ctr"/>
          <a:lstStyle/>
          <a:p>
            <a:endParaRPr lang="en-US"/>
          </a:p>
        </p:txBody>
      </p:sp>
      <p:sp>
        <p:nvSpPr>
          <p:cNvPr id="3" name="Content Placeholder 2">
            <a:extLst>
              <a:ext uri="{FF2B5EF4-FFF2-40B4-BE49-F238E27FC236}">
                <a16:creationId xmlns:a16="http://schemas.microsoft.com/office/drawing/2014/main" id="{878AE000-BF06-134D-9D1A-6D67890C2077}"/>
              </a:ext>
            </a:extLst>
          </p:cNvPr>
          <p:cNvSpPr>
            <a:spLocks noGrp="1"/>
          </p:cNvSpPr>
          <p:nvPr>
            <p:ph idx="1"/>
          </p:nvPr>
        </p:nvSpPr>
        <p:spPr>
          <a:xfrm>
            <a:off x="5941716" y="157655"/>
            <a:ext cx="5644435" cy="6226203"/>
          </a:xfrm>
        </p:spPr>
        <p:txBody>
          <a:bodyPr anchor="ctr">
            <a:normAutofit fontScale="85000" lnSpcReduction="20000"/>
          </a:bodyPr>
          <a:lstStyle/>
          <a:p>
            <a:pPr marL="0" indent="0">
              <a:buNone/>
            </a:pPr>
            <a:r>
              <a:rPr lang="en-GB" sz="2600" dirty="0">
                <a:solidFill>
                  <a:schemeClr val="tx1">
                    <a:alpha val="80000"/>
                  </a:schemeClr>
                </a:solidFill>
              </a:rPr>
              <a:t>“When you’ve gone through domestic abuse, everything’s kind of taken away from you. You become kind of like, I call it a shell of myself, or what I used to be. Actually, you know, you can get back to that person, to who you were and to be helped to be moved along that way, not only to that person, become someone better as well. To show to other women and be able to help them along that route was really good. I mean the kind of thing is that when you’re going through DV I see it that you, you just accept crumbs, so why have the crumbs when you can have the whole loaf?”</a:t>
            </a:r>
          </a:p>
          <a:p>
            <a:pPr marL="0" indent="0">
              <a:buNone/>
            </a:pPr>
            <a:endParaRPr lang="en-GB" sz="2600" dirty="0">
              <a:solidFill>
                <a:schemeClr val="tx1">
                  <a:alpha val="80000"/>
                </a:schemeClr>
              </a:solidFill>
            </a:endParaRPr>
          </a:p>
          <a:p>
            <a:pPr marL="0" indent="0">
              <a:buNone/>
            </a:pPr>
            <a:r>
              <a:rPr lang="en-GB" sz="2600" dirty="0"/>
              <a:t>“I had very low self-esteem, very low confidence, you know, just looked at the floor, didn’t look up. One of my friends said that I was like a little mouse and every time, I cried. I still haven’t got loads of confidence, but I can actually stand up in front of people I never thought I’d be able to do that and actually talk to people, you know, and I love talking anyway.” </a:t>
            </a:r>
          </a:p>
          <a:p>
            <a:endParaRPr lang="en-US" sz="2000" dirty="0">
              <a:solidFill>
                <a:schemeClr val="tx1">
                  <a:alpha val="80000"/>
                </a:schemeClr>
              </a:solidFill>
            </a:endParaRPr>
          </a:p>
        </p:txBody>
      </p:sp>
      <p:sp>
        <p:nvSpPr>
          <p:cNvPr id="16"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36547" y="5751820"/>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accent2"/>
          </a:solidFill>
          <a:ln w="516" cap="flat">
            <a:noFill/>
            <a:prstDash val="solid"/>
            <a:miter/>
          </a:ln>
        </p:spPr>
        <p:txBody>
          <a:bodyPr rtlCol="0" anchor="ctr"/>
          <a:lstStyle/>
          <a:p>
            <a:endParaRPr lang="en-US"/>
          </a:p>
        </p:txBody>
      </p:sp>
      <p:cxnSp>
        <p:nvCxnSpPr>
          <p:cNvPr id="18" name="Straight Connector 17">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714621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27D73B4-9F5C-4A64-A179-51B9500CB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C1F06963-6374-4B48-844F-071A9BAAAE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9528" y="554152"/>
            <a:ext cx="5742189" cy="5742189"/>
          </a:xfrm>
          <a:prstGeom prst="ellipse">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C64B1A2-53EB-0040-A338-9D3AD72CF748}"/>
              </a:ext>
            </a:extLst>
          </p:cNvPr>
          <p:cNvSpPr>
            <a:spLocks noGrp="1"/>
          </p:cNvSpPr>
          <p:nvPr>
            <p:ph type="title"/>
          </p:nvPr>
        </p:nvSpPr>
        <p:spPr>
          <a:xfrm>
            <a:off x="767984" y="1297231"/>
            <a:ext cx="4668563" cy="4270963"/>
          </a:xfrm>
        </p:spPr>
        <p:txBody>
          <a:bodyPr anchor="ctr">
            <a:normAutofit/>
          </a:bodyPr>
          <a:lstStyle/>
          <a:p>
            <a:pPr algn="ctr"/>
            <a:r>
              <a:rPr lang="en-US" sz="5600" dirty="0">
                <a:solidFill>
                  <a:srgbClr val="FFFFFF"/>
                </a:solidFill>
              </a:rPr>
              <a:t>Statements indicative of belonging</a:t>
            </a:r>
          </a:p>
        </p:txBody>
      </p:sp>
      <p:sp>
        <p:nvSpPr>
          <p:cNvPr id="12"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3493" y="374394"/>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accent2"/>
          </a:solidFill>
          <a:ln w="776" cap="flat">
            <a:noFill/>
            <a:prstDash val="solid"/>
            <a:miter/>
          </a:ln>
        </p:spPr>
        <p:txBody>
          <a:bodyPr rtlCol="0" anchor="ctr"/>
          <a:lstStyle/>
          <a:p>
            <a:endParaRPr lang="en-US"/>
          </a:p>
        </p:txBody>
      </p:sp>
      <p:sp>
        <p:nvSpPr>
          <p:cNvPr id="14"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0109" y="1084507"/>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accent2"/>
          </a:solidFill>
          <a:ln w="751" cap="flat">
            <a:noFill/>
            <a:prstDash val="solid"/>
            <a:miter/>
          </a:ln>
        </p:spPr>
        <p:txBody>
          <a:bodyPr rtlCol="0" anchor="ctr"/>
          <a:lstStyle/>
          <a:p>
            <a:endParaRPr lang="en-US"/>
          </a:p>
        </p:txBody>
      </p:sp>
      <p:sp>
        <p:nvSpPr>
          <p:cNvPr id="3" name="Content Placeholder 2">
            <a:extLst>
              <a:ext uri="{FF2B5EF4-FFF2-40B4-BE49-F238E27FC236}">
                <a16:creationId xmlns:a16="http://schemas.microsoft.com/office/drawing/2014/main" id="{2E943228-ABEE-7E49-B851-706EF1645C0E}"/>
              </a:ext>
            </a:extLst>
          </p:cNvPr>
          <p:cNvSpPr>
            <a:spLocks noGrp="1"/>
          </p:cNvSpPr>
          <p:nvPr>
            <p:ph idx="1"/>
          </p:nvPr>
        </p:nvSpPr>
        <p:spPr>
          <a:xfrm>
            <a:off x="5941717" y="545908"/>
            <a:ext cx="5644438" cy="6303213"/>
          </a:xfrm>
        </p:spPr>
        <p:txBody>
          <a:bodyPr anchor="ctr">
            <a:normAutofit fontScale="70000" lnSpcReduction="20000"/>
          </a:bodyPr>
          <a:lstStyle/>
          <a:p>
            <a:pPr marL="0" indent="0">
              <a:buNone/>
            </a:pPr>
            <a:r>
              <a:rPr lang="en-GB" dirty="0">
                <a:solidFill>
                  <a:schemeClr val="tx1">
                    <a:alpha val="80000"/>
                  </a:schemeClr>
                </a:solidFill>
              </a:rPr>
              <a:t>“The advantages of being an ex-victim of domestic abuse gave me a deeper understanding or the women that I was talking to, the women would see me on the same level as one of them, not that I talked about my own experience because I didn’t, but they saw me as somebody they could actually talk to and they would tell me a lot more than they’d tell support workers. I knew the women that were talking to me; I knew what they’d been through themselves, you know, and having that understanding, it gave me, it gives you a lot of patience with victims as well.”</a:t>
            </a:r>
          </a:p>
          <a:p>
            <a:pPr marL="0" indent="0">
              <a:buNone/>
            </a:pPr>
            <a:endParaRPr lang="en-GB" dirty="0">
              <a:solidFill>
                <a:schemeClr val="tx1">
                  <a:alpha val="80000"/>
                </a:schemeClr>
              </a:solidFill>
            </a:endParaRPr>
          </a:p>
          <a:p>
            <a:pPr marL="0" indent="0">
              <a:buNone/>
            </a:pPr>
            <a:endParaRPr lang="en-GB" dirty="0">
              <a:solidFill>
                <a:schemeClr val="tx1">
                  <a:alpha val="80000"/>
                </a:schemeClr>
              </a:solidFill>
            </a:endParaRPr>
          </a:p>
          <a:p>
            <a:pPr marL="0" indent="0">
              <a:buNone/>
            </a:pPr>
            <a:r>
              <a:rPr lang="en-GB" dirty="0">
                <a:solidFill>
                  <a:schemeClr val="tx1">
                    <a:alpha val="80000"/>
                  </a:schemeClr>
                </a:solidFill>
              </a:rPr>
              <a:t>“Women are very intuitive, they can tell when somebody really gets it and I think by going through domestic abuse and being able to really know what they’ve gone through, see their, like their internal battles they’re having with themselves, they can tell. Within my experience of working here, where we’ve had younger women coming through who haven’t experienced domestic abuse, it all, isn’t always a good fit with all the women, it’s like they can tell, you know.” </a:t>
            </a:r>
          </a:p>
          <a:p>
            <a:endParaRPr lang="en-GB" sz="1700" dirty="0">
              <a:solidFill>
                <a:schemeClr val="tx1">
                  <a:alpha val="80000"/>
                </a:schemeClr>
              </a:solidFill>
            </a:endParaRPr>
          </a:p>
          <a:p>
            <a:endParaRPr lang="en-US" sz="1700" dirty="0">
              <a:solidFill>
                <a:schemeClr val="tx1">
                  <a:alpha val="80000"/>
                </a:schemeClr>
              </a:solidFill>
            </a:endParaRPr>
          </a:p>
        </p:txBody>
      </p:sp>
      <p:sp>
        <p:nvSpPr>
          <p:cNvPr id="16"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36547" y="5751820"/>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accent2"/>
          </a:solidFill>
          <a:ln w="516" cap="flat">
            <a:noFill/>
            <a:prstDash val="solid"/>
            <a:miter/>
          </a:ln>
        </p:spPr>
        <p:txBody>
          <a:bodyPr rtlCol="0" anchor="ctr"/>
          <a:lstStyle/>
          <a:p>
            <a:endParaRPr lang="en-US"/>
          </a:p>
        </p:txBody>
      </p:sp>
      <p:cxnSp>
        <p:nvCxnSpPr>
          <p:cNvPr id="18" name="Straight Connector 17">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045775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3CBCE30-E89E-AE40-9D10-6841C19182C0}"/>
              </a:ext>
            </a:extLst>
          </p:cNvPr>
          <p:cNvSpPr txBox="1"/>
          <p:nvPr/>
        </p:nvSpPr>
        <p:spPr>
          <a:xfrm>
            <a:off x="3181824" y="306186"/>
            <a:ext cx="5828390" cy="553998"/>
          </a:xfrm>
          <a:prstGeom prst="rect">
            <a:avLst/>
          </a:prstGeom>
          <a:noFill/>
        </p:spPr>
        <p:txBody>
          <a:bodyPr wrap="none" rtlCol="0">
            <a:spAutoFit/>
          </a:bodyPr>
          <a:lstStyle/>
          <a:p>
            <a:pPr algn="ctr"/>
            <a:r>
              <a:rPr lang="en-US" sz="3000" b="1" dirty="0">
                <a:solidFill>
                  <a:schemeClr val="tx2"/>
                </a:solidFill>
                <a:latin typeface="Poppins" pitchFamily="2" charset="77"/>
                <a:cs typeface="Poppins" pitchFamily="2" charset="77"/>
              </a:rPr>
              <a:t>The Negatives or the disadvantages</a:t>
            </a:r>
          </a:p>
        </p:txBody>
      </p:sp>
      <p:sp>
        <p:nvSpPr>
          <p:cNvPr id="3" name="TextBox 2">
            <a:extLst>
              <a:ext uri="{FF2B5EF4-FFF2-40B4-BE49-F238E27FC236}">
                <a16:creationId xmlns:a16="http://schemas.microsoft.com/office/drawing/2014/main" id="{B21BA8F1-3B59-FE4C-8498-BD5AEC70358E}"/>
              </a:ext>
            </a:extLst>
          </p:cNvPr>
          <p:cNvSpPr txBox="1"/>
          <p:nvPr/>
        </p:nvSpPr>
        <p:spPr>
          <a:xfrm>
            <a:off x="4562698" y="787593"/>
            <a:ext cx="3066609" cy="276999"/>
          </a:xfrm>
          <a:prstGeom prst="rect">
            <a:avLst/>
          </a:prstGeom>
          <a:noFill/>
        </p:spPr>
        <p:txBody>
          <a:bodyPr wrap="none" rtlCol="0">
            <a:spAutoFit/>
          </a:bodyPr>
          <a:lstStyle/>
          <a:p>
            <a:pPr algn="ctr"/>
            <a:r>
              <a:rPr lang="en-US" sz="1200" spc="150" dirty="0">
                <a:solidFill>
                  <a:schemeClr val="bg1">
                    <a:lumMod val="65000"/>
                  </a:schemeClr>
                </a:solidFill>
                <a:latin typeface="Poppins Light" pitchFamily="2" charset="77"/>
                <a:cs typeface="Poppins Light" pitchFamily="2" charset="77"/>
              </a:rPr>
              <a:t>Expressed by interview participants</a:t>
            </a:r>
          </a:p>
        </p:txBody>
      </p:sp>
      <p:sp>
        <p:nvSpPr>
          <p:cNvPr id="33" name="Freeform 32">
            <a:extLst>
              <a:ext uri="{FF2B5EF4-FFF2-40B4-BE49-F238E27FC236}">
                <a16:creationId xmlns:a16="http://schemas.microsoft.com/office/drawing/2014/main" id="{C85A2079-F044-3748-8825-BC543AC5212C}"/>
              </a:ext>
            </a:extLst>
          </p:cNvPr>
          <p:cNvSpPr/>
          <p:nvPr/>
        </p:nvSpPr>
        <p:spPr>
          <a:xfrm>
            <a:off x="9708665" y="1743717"/>
            <a:ext cx="949329" cy="1367920"/>
          </a:xfrm>
          <a:custGeom>
            <a:avLst/>
            <a:gdLst>
              <a:gd name="connsiteX0" fmla="*/ 0 w 1898657"/>
              <a:gd name="connsiteY0" fmla="*/ 0 h 2735840"/>
              <a:gd name="connsiteX1" fmla="*/ 50728 w 1898657"/>
              <a:gd name="connsiteY1" fmla="*/ 26814 h 2735840"/>
              <a:gd name="connsiteX2" fmla="*/ 1424985 w 1898657"/>
              <a:gd name="connsiteY2" fmla="*/ 1356673 h 2735840"/>
              <a:gd name="connsiteX3" fmla="*/ 1883360 w 1898657"/>
              <a:gd name="connsiteY3" fmla="*/ 2605273 h 2735840"/>
              <a:gd name="connsiteX4" fmla="*/ 1898657 w 1898657"/>
              <a:gd name="connsiteY4" fmla="*/ 2735840 h 2735840"/>
              <a:gd name="connsiteX5" fmla="*/ 0 w 1898657"/>
              <a:gd name="connsiteY5" fmla="*/ 2735840 h 2735840"/>
              <a:gd name="connsiteX6" fmla="*/ 0 w 1898657"/>
              <a:gd name="connsiteY6" fmla="*/ 0 h 2735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98657" h="2735840">
                <a:moveTo>
                  <a:pt x="0" y="0"/>
                </a:moveTo>
                <a:lnTo>
                  <a:pt x="50728" y="26814"/>
                </a:lnTo>
                <a:cubicBezTo>
                  <a:pt x="574883" y="324778"/>
                  <a:pt x="1038470" y="759425"/>
                  <a:pt x="1424985" y="1356673"/>
                </a:cubicBezTo>
                <a:cubicBezTo>
                  <a:pt x="1660574" y="1720255"/>
                  <a:pt x="1811325" y="2135165"/>
                  <a:pt x="1883360" y="2605273"/>
                </a:cubicBezTo>
                <a:lnTo>
                  <a:pt x="1898657" y="2735840"/>
                </a:lnTo>
                <a:lnTo>
                  <a:pt x="0" y="2735840"/>
                </a:lnTo>
                <a:lnTo>
                  <a:pt x="0" y="0"/>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32" name="Freeform 31">
            <a:extLst>
              <a:ext uri="{FF2B5EF4-FFF2-40B4-BE49-F238E27FC236}">
                <a16:creationId xmlns:a16="http://schemas.microsoft.com/office/drawing/2014/main" id="{714D4453-CA11-FE47-9DC1-021C092C3EC7}"/>
              </a:ext>
            </a:extLst>
          </p:cNvPr>
          <p:cNvSpPr/>
          <p:nvPr/>
        </p:nvSpPr>
        <p:spPr>
          <a:xfrm>
            <a:off x="7067031" y="1833159"/>
            <a:ext cx="659674" cy="1278478"/>
          </a:xfrm>
          <a:custGeom>
            <a:avLst/>
            <a:gdLst>
              <a:gd name="connsiteX0" fmla="*/ 1319347 w 1319347"/>
              <a:gd name="connsiteY0" fmla="*/ 0 h 2556956"/>
              <a:gd name="connsiteX1" fmla="*/ 1319347 w 1319347"/>
              <a:gd name="connsiteY1" fmla="*/ 2556956 h 2556956"/>
              <a:gd name="connsiteX2" fmla="*/ 1380 w 1319347"/>
              <a:gd name="connsiteY2" fmla="*/ 2556956 h 2556956"/>
              <a:gd name="connsiteX3" fmla="*/ 2500 w 1319347"/>
              <a:gd name="connsiteY3" fmla="*/ 2506327 h 2556956"/>
              <a:gd name="connsiteX4" fmla="*/ 1183588 w 1319347"/>
              <a:gd name="connsiteY4" fmla="*/ 85434 h 2556956"/>
              <a:gd name="connsiteX5" fmla="*/ 1319347 w 1319347"/>
              <a:gd name="connsiteY5" fmla="*/ 0 h 25569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19347" h="2556956">
                <a:moveTo>
                  <a:pt x="1319347" y="0"/>
                </a:moveTo>
                <a:lnTo>
                  <a:pt x="1319347" y="2556956"/>
                </a:lnTo>
                <a:lnTo>
                  <a:pt x="1380" y="2556956"/>
                </a:lnTo>
                <a:lnTo>
                  <a:pt x="2500" y="2506327"/>
                </a:lnTo>
                <a:cubicBezTo>
                  <a:pt x="-37108" y="1394535"/>
                  <a:pt x="395570" y="612961"/>
                  <a:pt x="1183588" y="85434"/>
                </a:cubicBezTo>
                <a:lnTo>
                  <a:pt x="1319347" y="0"/>
                </a:ln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30" name="Freeform 29">
            <a:extLst>
              <a:ext uri="{FF2B5EF4-FFF2-40B4-BE49-F238E27FC236}">
                <a16:creationId xmlns:a16="http://schemas.microsoft.com/office/drawing/2014/main" id="{5F21EBC6-1DC2-E74B-8220-4FD2509B0D14}"/>
              </a:ext>
            </a:extLst>
          </p:cNvPr>
          <p:cNvSpPr/>
          <p:nvPr/>
        </p:nvSpPr>
        <p:spPr>
          <a:xfrm>
            <a:off x="6568732" y="3183827"/>
            <a:ext cx="1157972" cy="1611805"/>
          </a:xfrm>
          <a:custGeom>
            <a:avLst/>
            <a:gdLst>
              <a:gd name="connsiteX0" fmla="*/ 994784 w 2315944"/>
              <a:gd name="connsiteY0" fmla="*/ 0 h 3223609"/>
              <a:gd name="connsiteX1" fmla="*/ 2315944 w 2315944"/>
              <a:gd name="connsiteY1" fmla="*/ 0 h 3223609"/>
              <a:gd name="connsiteX2" fmla="*/ 2315944 w 2315944"/>
              <a:gd name="connsiteY2" fmla="*/ 3223609 h 3223609"/>
              <a:gd name="connsiteX3" fmla="*/ 618547 w 2315944"/>
              <a:gd name="connsiteY3" fmla="*/ 3223609 h 3223609"/>
              <a:gd name="connsiteX4" fmla="*/ 586507 w 2315944"/>
              <a:gd name="connsiteY4" fmla="*/ 3197651 h 3223609"/>
              <a:gd name="connsiteX5" fmla="*/ 517851 w 2315944"/>
              <a:gd name="connsiteY5" fmla="*/ 2815333 h 3223609"/>
              <a:gd name="connsiteX6" fmla="*/ 473622 w 2315944"/>
              <a:gd name="connsiteY6" fmla="*/ 2370946 h 3223609"/>
              <a:gd name="connsiteX7" fmla="*/ 151471 w 2315944"/>
              <a:gd name="connsiteY7" fmla="*/ 2120689 h 3223609"/>
              <a:gd name="connsiteX8" fmla="*/ 70933 w 2315944"/>
              <a:gd name="connsiteY8" fmla="*/ 1653192 h 3223609"/>
              <a:gd name="connsiteX9" fmla="*/ 320468 w 2315944"/>
              <a:gd name="connsiteY9" fmla="*/ 1361997 h 3223609"/>
              <a:gd name="connsiteX10" fmla="*/ 993764 w 2315944"/>
              <a:gd name="connsiteY10" fmla="*/ 46092 h 3223609"/>
              <a:gd name="connsiteX11" fmla="*/ 994784 w 2315944"/>
              <a:gd name="connsiteY11" fmla="*/ 0 h 32236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15944" h="3223609">
                <a:moveTo>
                  <a:pt x="994784" y="0"/>
                </a:moveTo>
                <a:lnTo>
                  <a:pt x="2315944" y="0"/>
                </a:lnTo>
                <a:lnTo>
                  <a:pt x="2315944" y="3223609"/>
                </a:lnTo>
                <a:lnTo>
                  <a:pt x="618547" y="3223609"/>
                </a:lnTo>
                <a:lnTo>
                  <a:pt x="586507" y="3197651"/>
                </a:lnTo>
                <a:cubicBezTo>
                  <a:pt x="392424" y="3042478"/>
                  <a:pt x="391764" y="3033894"/>
                  <a:pt x="517851" y="2815333"/>
                </a:cubicBezTo>
                <a:cubicBezTo>
                  <a:pt x="630736" y="2620542"/>
                  <a:pt x="620834" y="2527439"/>
                  <a:pt x="473622" y="2370946"/>
                </a:cubicBezTo>
                <a:cubicBezTo>
                  <a:pt x="377241" y="2267938"/>
                  <a:pt x="261055" y="2199926"/>
                  <a:pt x="151471" y="2120689"/>
                </a:cubicBezTo>
                <a:cubicBezTo>
                  <a:pt x="-20827" y="1996552"/>
                  <a:pt x="-43932" y="1849964"/>
                  <a:pt x="70933" y="1653192"/>
                </a:cubicBezTo>
                <a:cubicBezTo>
                  <a:pt x="138268" y="1537638"/>
                  <a:pt x="229368" y="1449817"/>
                  <a:pt x="320468" y="1361997"/>
                </a:cubicBezTo>
                <a:cubicBezTo>
                  <a:pt x="687261" y="1005513"/>
                  <a:pt x="949431" y="589881"/>
                  <a:pt x="993764" y="46092"/>
                </a:cubicBezTo>
                <a:lnTo>
                  <a:pt x="994784" y="0"/>
                </a:lnTo>
                <a:close/>
              </a:path>
            </a:pathLst>
          </a:cu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9" name="Freeform 28">
            <a:extLst>
              <a:ext uri="{FF2B5EF4-FFF2-40B4-BE49-F238E27FC236}">
                <a16:creationId xmlns:a16="http://schemas.microsoft.com/office/drawing/2014/main" id="{934C4391-10E0-4F45-86FE-F2751B402BA6}"/>
              </a:ext>
            </a:extLst>
          </p:cNvPr>
          <p:cNvSpPr/>
          <p:nvPr/>
        </p:nvSpPr>
        <p:spPr>
          <a:xfrm>
            <a:off x="9708665" y="3183827"/>
            <a:ext cx="966703" cy="1611805"/>
          </a:xfrm>
          <a:custGeom>
            <a:avLst/>
            <a:gdLst>
              <a:gd name="connsiteX0" fmla="*/ 0 w 1933406"/>
              <a:gd name="connsiteY0" fmla="*/ 0 h 3223609"/>
              <a:gd name="connsiteX1" fmla="*/ 1915571 w 1933406"/>
              <a:gd name="connsiteY1" fmla="*/ 0 h 3223609"/>
              <a:gd name="connsiteX2" fmla="*/ 1917185 w 1933406"/>
              <a:gd name="connsiteY2" fmla="*/ 13773 h 3223609"/>
              <a:gd name="connsiteX3" fmla="*/ 1929336 w 1933406"/>
              <a:gd name="connsiteY3" fmla="*/ 631697 h 3223609"/>
              <a:gd name="connsiteX4" fmla="*/ 1143763 w 1933406"/>
              <a:gd name="connsiteY4" fmla="*/ 2642332 h 3223609"/>
              <a:gd name="connsiteX5" fmla="*/ 779858 w 1933406"/>
              <a:gd name="connsiteY5" fmla="*/ 3115989 h 3223609"/>
              <a:gd name="connsiteX6" fmla="*/ 709265 w 1933406"/>
              <a:gd name="connsiteY6" fmla="*/ 3223609 h 3223609"/>
              <a:gd name="connsiteX7" fmla="*/ 0 w 1933406"/>
              <a:gd name="connsiteY7" fmla="*/ 3223609 h 3223609"/>
              <a:gd name="connsiteX8" fmla="*/ 0 w 1933406"/>
              <a:gd name="connsiteY8" fmla="*/ 0 h 32236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33406" h="3223609">
                <a:moveTo>
                  <a:pt x="0" y="0"/>
                </a:moveTo>
                <a:lnTo>
                  <a:pt x="1915571" y="0"/>
                </a:lnTo>
                <a:lnTo>
                  <a:pt x="1917185" y="13773"/>
                </a:lnTo>
                <a:cubicBezTo>
                  <a:pt x="1933503" y="210710"/>
                  <a:pt x="1937423" y="416602"/>
                  <a:pt x="1929336" y="631697"/>
                </a:cubicBezTo>
                <a:cubicBezTo>
                  <a:pt x="1888407" y="1310493"/>
                  <a:pt x="1625669" y="2029567"/>
                  <a:pt x="1143763" y="2642332"/>
                </a:cubicBezTo>
                <a:cubicBezTo>
                  <a:pt x="1020976" y="2798825"/>
                  <a:pt x="894847" y="2951603"/>
                  <a:pt x="779858" y="3115989"/>
                </a:cubicBezTo>
                <a:lnTo>
                  <a:pt x="709265" y="3223609"/>
                </a:lnTo>
                <a:lnTo>
                  <a:pt x="0" y="3223609"/>
                </a:lnTo>
                <a:lnTo>
                  <a:pt x="0" y="0"/>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7" name="Freeform 26">
            <a:extLst>
              <a:ext uri="{FF2B5EF4-FFF2-40B4-BE49-F238E27FC236}">
                <a16:creationId xmlns:a16="http://schemas.microsoft.com/office/drawing/2014/main" id="{5D94F87D-27BD-D04F-9DC8-488FB44C0704}"/>
              </a:ext>
            </a:extLst>
          </p:cNvPr>
          <p:cNvSpPr/>
          <p:nvPr/>
        </p:nvSpPr>
        <p:spPr>
          <a:xfrm>
            <a:off x="6846582" y="4867821"/>
            <a:ext cx="880122" cy="959946"/>
          </a:xfrm>
          <a:custGeom>
            <a:avLst/>
            <a:gdLst>
              <a:gd name="connsiteX0" fmla="*/ 51303 w 1760244"/>
              <a:gd name="connsiteY0" fmla="*/ 0 h 1919892"/>
              <a:gd name="connsiteX1" fmla="*/ 1760244 w 1760244"/>
              <a:gd name="connsiteY1" fmla="*/ 0 h 1919892"/>
              <a:gd name="connsiteX2" fmla="*/ 1760244 w 1760244"/>
              <a:gd name="connsiteY2" fmla="*/ 1820912 h 1919892"/>
              <a:gd name="connsiteX3" fmla="*/ 1582148 w 1760244"/>
              <a:gd name="connsiteY3" fmla="*/ 1847561 h 1919892"/>
              <a:gd name="connsiteX4" fmla="*/ 506771 w 1760244"/>
              <a:gd name="connsiteY4" fmla="*/ 1868691 h 1919892"/>
              <a:gd name="connsiteX5" fmla="*/ 134449 w 1760244"/>
              <a:gd name="connsiteY5" fmla="*/ 1180651 h 1919892"/>
              <a:gd name="connsiteX6" fmla="*/ 214327 w 1760244"/>
              <a:gd name="connsiteY6" fmla="*/ 737585 h 1919892"/>
              <a:gd name="connsiteX7" fmla="*/ 88899 w 1760244"/>
              <a:gd name="connsiteY7" fmla="*/ 295839 h 1919892"/>
              <a:gd name="connsiteX8" fmla="*/ 31443 w 1760244"/>
              <a:gd name="connsiteY8" fmla="*/ 25570 h 1919892"/>
              <a:gd name="connsiteX9" fmla="*/ 51303 w 1760244"/>
              <a:gd name="connsiteY9" fmla="*/ 0 h 19198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60244" h="1919892">
                <a:moveTo>
                  <a:pt x="51303" y="0"/>
                </a:moveTo>
                <a:lnTo>
                  <a:pt x="1760244" y="0"/>
                </a:lnTo>
                <a:lnTo>
                  <a:pt x="1760244" y="1820912"/>
                </a:lnTo>
                <a:lnTo>
                  <a:pt x="1582148" y="1847561"/>
                </a:lnTo>
                <a:cubicBezTo>
                  <a:pt x="1224349" y="1883218"/>
                  <a:pt x="866550" y="1978302"/>
                  <a:pt x="506771" y="1868691"/>
                </a:cubicBezTo>
                <a:cubicBezTo>
                  <a:pt x="162836" y="1764363"/>
                  <a:pt x="62494" y="1579477"/>
                  <a:pt x="134449" y="1180651"/>
                </a:cubicBezTo>
                <a:cubicBezTo>
                  <a:pt x="161515" y="1033403"/>
                  <a:pt x="192542" y="886154"/>
                  <a:pt x="214327" y="737585"/>
                </a:cubicBezTo>
                <a:cubicBezTo>
                  <a:pt x="238092" y="567225"/>
                  <a:pt x="218948" y="414695"/>
                  <a:pt x="88899" y="295839"/>
                </a:cubicBezTo>
                <a:cubicBezTo>
                  <a:pt x="7454" y="221885"/>
                  <a:pt x="-32042" y="126192"/>
                  <a:pt x="31443" y="25570"/>
                </a:cubicBezTo>
                <a:lnTo>
                  <a:pt x="51303" y="0"/>
                </a:lnTo>
                <a:close/>
              </a:path>
            </a:pathLst>
          </a:cu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6" name="Freeform 25">
            <a:extLst>
              <a:ext uri="{FF2B5EF4-FFF2-40B4-BE49-F238E27FC236}">
                <a16:creationId xmlns:a16="http://schemas.microsoft.com/office/drawing/2014/main" id="{0D8B2951-F11C-1D46-9C75-8A66B589D58B}"/>
              </a:ext>
            </a:extLst>
          </p:cNvPr>
          <p:cNvSpPr/>
          <p:nvPr/>
        </p:nvSpPr>
        <p:spPr>
          <a:xfrm>
            <a:off x="9708665" y="4867821"/>
            <a:ext cx="430797" cy="1595350"/>
          </a:xfrm>
          <a:custGeom>
            <a:avLst/>
            <a:gdLst>
              <a:gd name="connsiteX0" fmla="*/ 0 w 861594"/>
              <a:gd name="connsiteY0" fmla="*/ 0 h 3190700"/>
              <a:gd name="connsiteX1" fmla="*/ 624674 w 861594"/>
              <a:gd name="connsiteY1" fmla="*/ 0 h 3190700"/>
              <a:gd name="connsiteX2" fmla="*/ 566749 w 861594"/>
              <a:gd name="connsiteY2" fmla="*/ 108406 h 3190700"/>
              <a:gd name="connsiteX3" fmla="*/ 436088 w 861594"/>
              <a:gd name="connsiteY3" fmla="*/ 1621736 h 3190700"/>
              <a:gd name="connsiteX4" fmla="*/ 818972 w 861594"/>
              <a:gd name="connsiteY4" fmla="*/ 2921881 h 3190700"/>
              <a:gd name="connsiteX5" fmla="*/ 666478 w 861594"/>
              <a:gd name="connsiteY5" fmla="*/ 3183363 h 3190700"/>
              <a:gd name="connsiteX6" fmla="*/ 103725 w 861594"/>
              <a:gd name="connsiteY6" fmla="*/ 3190626 h 3190700"/>
              <a:gd name="connsiteX7" fmla="*/ 0 w 861594"/>
              <a:gd name="connsiteY7" fmla="*/ 3190700 h 3190700"/>
              <a:gd name="connsiteX8" fmla="*/ 0 w 861594"/>
              <a:gd name="connsiteY8" fmla="*/ 0 h 3190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61594" h="3190700">
                <a:moveTo>
                  <a:pt x="0" y="0"/>
                </a:moveTo>
                <a:lnTo>
                  <a:pt x="624674" y="0"/>
                </a:lnTo>
                <a:lnTo>
                  <a:pt x="566749" y="108406"/>
                </a:lnTo>
                <a:cubicBezTo>
                  <a:pt x="352909" y="568825"/>
                  <a:pt x="313631" y="1116766"/>
                  <a:pt x="436088" y="1621736"/>
                </a:cubicBezTo>
                <a:cubicBezTo>
                  <a:pt x="544352" y="2063482"/>
                  <a:pt x="690904" y="2488720"/>
                  <a:pt x="818972" y="2921881"/>
                </a:cubicBezTo>
                <a:cubicBezTo>
                  <a:pt x="890928" y="3163554"/>
                  <a:pt x="890928" y="3170157"/>
                  <a:pt x="666478" y="3183363"/>
                </a:cubicBezTo>
                <a:cubicBezTo>
                  <a:pt x="579339" y="3188315"/>
                  <a:pt x="374282" y="3190131"/>
                  <a:pt x="103725" y="3190626"/>
                </a:cubicBezTo>
                <a:lnTo>
                  <a:pt x="0" y="3190700"/>
                </a:lnTo>
                <a:lnTo>
                  <a:pt x="0"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3" name="Freeform 22">
            <a:extLst>
              <a:ext uri="{FF2B5EF4-FFF2-40B4-BE49-F238E27FC236}">
                <a16:creationId xmlns:a16="http://schemas.microsoft.com/office/drawing/2014/main" id="{DD508487-67EF-474F-954E-E217BD2AA601}"/>
              </a:ext>
            </a:extLst>
          </p:cNvPr>
          <p:cNvSpPr/>
          <p:nvPr/>
        </p:nvSpPr>
        <p:spPr>
          <a:xfrm>
            <a:off x="7726704" y="1497805"/>
            <a:ext cx="1981961" cy="1613832"/>
          </a:xfrm>
          <a:custGeom>
            <a:avLst/>
            <a:gdLst>
              <a:gd name="connsiteX0" fmla="*/ 2036233 w 3963922"/>
              <a:gd name="connsiteY0" fmla="*/ 53 h 3227664"/>
              <a:gd name="connsiteX1" fmla="*/ 2276983 w 3963922"/>
              <a:gd name="connsiteY1" fmla="*/ 8881 h 3227664"/>
              <a:gd name="connsiteX2" fmla="*/ 3815285 w 3963922"/>
              <a:gd name="connsiteY2" fmla="*/ 413258 h 3227664"/>
              <a:gd name="connsiteX3" fmla="*/ 3963922 w 3963922"/>
              <a:gd name="connsiteY3" fmla="*/ 491824 h 3227664"/>
              <a:gd name="connsiteX4" fmla="*/ 3963922 w 3963922"/>
              <a:gd name="connsiteY4" fmla="*/ 3227664 h 3227664"/>
              <a:gd name="connsiteX5" fmla="*/ 0 w 3963922"/>
              <a:gd name="connsiteY5" fmla="*/ 3227664 h 3227664"/>
              <a:gd name="connsiteX6" fmla="*/ 0 w 3963922"/>
              <a:gd name="connsiteY6" fmla="*/ 670708 h 3227664"/>
              <a:gd name="connsiteX7" fmla="*/ 26548 w 3963922"/>
              <a:gd name="connsiteY7" fmla="*/ 654001 h 3227664"/>
              <a:gd name="connsiteX8" fmla="*/ 411413 w 3963922"/>
              <a:gd name="connsiteY8" fmla="*/ 439401 h 3227664"/>
              <a:gd name="connsiteX9" fmla="*/ 2036233 w 3963922"/>
              <a:gd name="connsiteY9" fmla="*/ 53 h 3227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963922" h="3227664">
                <a:moveTo>
                  <a:pt x="2036233" y="53"/>
                </a:moveTo>
                <a:cubicBezTo>
                  <a:pt x="2116186" y="-435"/>
                  <a:pt x="2196445" y="2443"/>
                  <a:pt x="2276983" y="8881"/>
                </a:cubicBezTo>
                <a:cubicBezTo>
                  <a:pt x="2827173" y="53080"/>
                  <a:pt x="3343626" y="182085"/>
                  <a:pt x="3815285" y="413258"/>
                </a:cubicBezTo>
                <a:lnTo>
                  <a:pt x="3963922" y="491824"/>
                </a:lnTo>
                <a:lnTo>
                  <a:pt x="3963922" y="3227664"/>
                </a:lnTo>
                <a:lnTo>
                  <a:pt x="0" y="3227664"/>
                </a:lnTo>
                <a:lnTo>
                  <a:pt x="0" y="670708"/>
                </a:lnTo>
                <a:lnTo>
                  <a:pt x="26548" y="654001"/>
                </a:lnTo>
                <a:cubicBezTo>
                  <a:pt x="153296" y="578726"/>
                  <a:pt x="280704" y="506092"/>
                  <a:pt x="411413" y="439401"/>
                </a:cubicBezTo>
                <a:cubicBezTo>
                  <a:pt x="931855" y="171894"/>
                  <a:pt x="1476558" y="3475"/>
                  <a:pt x="2036233" y="53"/>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2" name="Freeform 21">
            <a:extLst>
              <a:ext uri="{FF2B5EF4-FFF2-40B4-BE49-F238E27FC236}">
                <a16:creationId xmlns:a16="http://schemas.microsoft.com/office/drawing/2014/main" id="{D847AB0F-47C4-3940-BE0D-FA7D415B4B57}"/>
              </a:ext>
            </a:extLst>
          </p:cNvPr>
          <p:cNvSpPr/>
          <p:nvPr/>
        </p:nvSpPr>
        <p:spPr>
          <a:xfrm>
            <a:off x="7726704" y="3183827"/>
            <a:ext cx="1981961" cy="1611805"/>
          </a:xfrm>
          <a:custGeom>
            <a:avLst/>
            <a:gdLst>
              <a:gd name="connsiteX0" fmla="*/ 0 w 3963922"/>
              <a:gd name="connsiteY0" fmla="*/ 0 h 3223609"/>
              <a:gd name="connsiteX1" fmla="*/ 3963922 w 3963922"/>
              <a:gd name="connsiteY1" fmla="*/ 0 h 3223609"/>
              <a:gd name="connsiteX2" fmla="*/ 3963922 w 3963922"/>
              <a:gd name="connsiteY2" fmla="*/ 3223609 h 3223609"/>
              <a:gd name="connsiteX3" fmla="*/ 0 w 3963922"/>
              <a:gd name="connsiteY3" fmla="*/ 3223609 h 3223609"/>
              <a:gd name="connsiteX4" fmla="*/ 0 w 3963922"/>
              <a:gd name="connsiteY4" fmla="*/ 0 h 32236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63922" h="3223609">
                <a:moveTo>
                  <a:pt x="0" y="0"/>
                </a:moveTo>
                <a:lnTo>
                  <a:pt x="3963922" y="0"/>
                </a:lnTo>
                <a:lnTo>
                  <a:pt x="3963922" y="3223609"/>
                </a:lnTo>
                <a:lnTo>
                  <a:pt x="0" y="3223609"/>
                </a:lnTo>
                <a:lnTo>
                  <a:pt x="0" y="0"/>
                </a:lnTo>
                <a:close/>
              </a:path>
            </a:pathLst>
          </a:cu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1" name="Freeform 20">
            <a:extLst>
              <a:ext uri="{FF2B5EF4-FFF2-40B4-BE49-F238E27FC236}">
                <a16:creationId xmlns:a16="http://schemas.microsoft.com/office/drawing/2014/main" id="{255CAB56-72E5-2A4D-AE06-BE5D5CD3B712}"/>
              </a:ext>
            </a:extLst>
          </p:cNvPr>
          <p:cNvSpPr/>
          <p:nvPr/>
        </p:nvSpPr>
        <p:spPr>
          <a:xfrm>
            <a:off x="7726704" y="4867821"/>
            <a:ext cx="1981961" cy="1604631"/>
          </a:xfrm>
          <a:custGeom>
            <a:avLst/>
            <a:gdLst>
              <a:gd name="connsiteX0" fmla="*/ 0 w 3963922"/>
              <a:gd name="connsiteY0" fmla="*/ 0 h 3209262"/>
              <a:gd name="connsiteX1" fmla="*/ 3963922 w 3963922"/>
              <a:gd name="connsiteY1" fmla="*/ 0 h 3209262"/>
              <a:gd name="connsiteX2" fmla="*/ 3963922 w 3963922"/>
              <a:gd name="connsiteY2" fmla="*/ 3190700 h 3209262"/>
              <a:gd name="connsiteX3" fmla="*/ 3853268 w 3963922"/>
              <a:gd name="connsiteY3" fmla="*/ 3190778 h 3209262"/>
              <a:gd name="connsiteX4" fmla="*/ 1279504 w 3963922"/>
              <a:gd name="connsiteY4" fmla="*/ 3208454 h 3209262"/>
              <a:gd name="connsiteX5" fmla="*/ 963954 w 3963922"/>
              <a:gd name="connsiteY5" fmla="*/ 2930465 h 3209262"/>
              <a:gd name="connsiteX6" fmla="*/ 812121 w 3963922"/>
              <a:gd name="connsiteY6" fmla="*/ 2129512 h 3209262"/>
              <a:gd name="connsiteX7" fmla="*/ 544102 w 3963922"/>
              <a:gd name="connsiteY7" fmla="*/ 1799359 h 3209262"/>
              <a:gd name="connsiteX8" fmla="*/ 1308 w 3963922"/>
              <a:gd name="connsiteY8" fmla="*/ 1820716 h 3209262"/>
              <a:gd name="connsiteX9" fmla="*/ 0 w 3963922"/>
              <a:gd name="connsiteY9" fmla="*/ 1820912 h 3209262"/>
              <a:gd name="connsiteX10" fmla="*/ 0 w 3963922"/>
              <a:gd name="connsiteY10" fmla="*/ 0 h 32092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963922" h="3209262">
                <a:moveTo>
                  <a:pt x="0" y="0"/>
                </a:moveTo>
                <a:lnTo>
                  <a:pt x="3963922" y="0"/>
                </a:lnTo>
                <a:lnTo>
                  <a:pt x="3963922" y="3190700"/>
                </a:lnTo>
                <a:lnTo>
                  <a:pt x="3853268" y="3190778"/>
                </a:lnTo>
                <a:cubicBezTo>
                  <a:pt x="3028187" y="3190636"/>
                  <a:pt x="1806877" y="3183941"/>
                  <a:pt x="1279504" y="3208454"/>
                </a:cubicBezTo>
                <a:cubicBezTo>
                  <a:pt x="1090702" y="3217699"/>
                  <a:pt x="1000262" y="3149027"/>
                  <a:pt x="963954" y="2930465"/>
                </a:cubicBezTo>
                <a:cubicBezTo>
                  <a:pt x="919725" y="2662380"/>
                  <a:pt x="841828" y="2402219"/>
                  <a:pt x="812121" y="2129512"/>
                </a:cubicBezTo>
                <a:cubicBezTo>
                  <a:pt x="791656" y="1942645"/>
                  <a:pt x="703197" y="1840958"/>
                  <a:pt x="544102" y="1799359"/>
                </a:cubicBezTo>
                <a:cubicBezTo>
                  <a:pt x="359922" y="1751321"/>
                  <a:pt x="180568" y="1788711"/>
                  <a:pt x="1308" y="1820716"/>
                </a:cubicBezTo>
                <a:lnTo>
                  <a:pt x="0" y="1820912"/>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35" name="Freeform 202">
            <a:extLst>
              <a:ext uri="{FF2B5EF4-FFF2-40B4-BE49-F238E27FC236}">
                <a16:creationId xmlns:a16="http://schemas.microsoft.com/office/drawing/2014/main" id="{41B3E882-1F73-3243-8529-F5B34FFF2F40}"/>
              </a:ext>
            </a:extLst>
          </p:cNvPr>
          <p:cNvSpPr>
            <a:spLocks noChangeAspect="1" noChangeArrowheads="1"/>
          </p:cNvSpPr>
          <p:nvPr/>
        </p:nvSpPr>
        <p:spPr bwMode="auto">
          <a:xfrm>
            <a:off x="8443809" y="2040344"/>
            <a:ext cx="547751" cy="528754"/>
          </a:xfrm>
          <a:custGeom>
            <a:avLst/>
            <a:gdLst>
              <a:gd name="T0" fmla="*/ 2147483646 w 842"/>
              <a:gd name="T1" fmla="*/ 2147483646 h 812"/>
              <a:gd name="T2" fmla="*/ 2147483646 w 842"/>
              <a:gd name="T3" fmla="*/ 2147483646 h 812"/>
              <a:gd name="T4" fmla="*/ 2147483646 w 842"/>
              <a:gd name="T5" fmla="*/ 2147483646 h 812"/>
              <a:gd name="T6" fmla="*/ 2147483646 w 842"/>
              <a:gd name="T7" fmla="*/ 2147483646 h 812"/>
              <a:gd name="T8" fmla="*/ 2147483646 w 842"/>
              <a:gd name="T9" fmla="*/ 2147483646 h 812"/>
              <a:gd name="T10" fmla="*/ 2147483646 w 842"/>
              <a:gd name="T11" fmla="*/ 2147483646 h 812"/>
              <a:gd name="T12" fmla="*/ 2147483646 w 842"/>
              <a:gd name="T13" fmla="*/ 2147483646 h 812"/>
              <a:gd name="T14" fmla="*/ 2147483646 w 842"/>
              <a:gd name="T15" fmla="*/ 2147483646 h 812"/>
              <a:gd name="T16" fmla="*/ 2147483646 w 842"/>
              <a:gd name="T17" fmla="*/ 2147483646 h 812"/>
              <a:gd name="T18" fmla="*/ 2147483646 w 842"/>
              <a:gd name="T19" fmla="*/ 2147483646 h 812"/>
              <a:gd name="T20" fmla="*/ 2147483646 w 842"/>
              <a:gd name="T21" fmla="*/ 2147483646 h 812"/>
              <a:gd name="T22" fmla="*/ 2147483646 w 842"/>
              <a:gd name="T23" fmla="*/ 2147483646 h 812"/>
              <a:gd name="T24" fmla="*/ 2147483646 w 842"/>
              <a:gd name="T25" fmla="*/ 2147483646 h 812"/>
              <a:gd name="T26" fmla="*/ 2147483646 w 842"/>
              <a:gd name="T27" fmla="*/ 2147483646 h 812"/>
              <a:gd name="T28" fmla="*/ 2147483646 w 842"/>
              <a:gd name="T29" fmla="*/ 2147483646 h 812"/>
              <a:gd name="T30" fmla="*/ 2147483646 w 842"/>
              <a:gd name="T31" fmla="*/ 2147483646 h 812"/>
              <a:gd name="T32" fmla="*/ 2147483646 w 842"/>
              <a:gd name="T33" fmla="*/ 2147483646 h 812"/>
              <a:gd name="T34" fmla="*/ 2147483646 w 842"/>
              <a:gd name="T35" fmla="*/ 2147483646 h 812"/>
              <a:gd name="T36" fmla="*/ 2147483646 w 842"/>
              <a:gd name="T37" fmla="*/ 2147483646 h 812"/>
              <a:gd name="T38" fmla="*/ 2147483646 w 842"/>
              <a:gd name="T39" fmla="*/ 2147483646 h 812"/>
              <a:gd name="T40" fmla="*/ 2147483646 w 842"/>
              <a:gd name="T41" fmla="*/ 2147483646 h 812"/>
              <a:gd name="T42" fmla="*/ 2147483646 w 842"/>
              <a:gd name="T43" fmla="*/ 2147483646 h 812"/>
              <a:gd name="T44" fmla="*/ 2147483646 w 842"/>
              <a:gd name="T45" fmla="*/ 2147483646 h 812"/>
              <a:gd name="T46" fmla="*/ 2147483646 w 842"/>
              <a:gd name="T47" fmla="*/ 2147483646 h 812"/>
              <a:gd name="T48" fmla="*/ 2147483646 w 842"/>
              <a:gd name="T49" fmla="*/ 2147483646 h 812"/>
              <a:gd name="T50" fmla="*/ 2147483646 w 842"/>
              <a:gd name="T51" fmla="*/ 2147483646 h 812"/>
              <a:gd name="T52" fmla="*/ 2147483646 w 842"/>
              <a:gd name="T53" fmla="*/ 2147483646 h 812"/>
              <a:gd name="T54" fmla="*/ 2147483646 w 842"/>
              <a:gd name="T55" fmla="*/ 2147483646 h 812"/>
              <a:gd name="T56" fmla="*/ 2147483646 w 842"/>
              <a:gd name="T57" fmla="*/ 2147483646 h 812"/>
              <a:gd name="T58" fmla="*/ 2147483646 w 842"/>
              <a:gd name="T59" fmla="*/ 2147483646 h 812"/>
              <a:gd name="T60" fmla="*/ 2147483646 w 842"/>
              <a:gd name="T61" fmla="*/ 2147483646 h 812"/>
              <a:gd name="T62" fmla="*/ 2147483646 w 842"/>
              <a:gd name="T63" fmla="*/ 2147483646 h 812"/>
              <a:gd name="T64" fmla="*/ 2147483646 w 842"/>
              <a:gd name="T65" fmla="*/ 2147483646 h 812"/>
              <a:gd name="T66" fmla="*/ 2147483646 w 842"/>
              <a:gd name="T67" fmla="*/ 2147483646 h 812"/>
              <a:gd name="T68" fmla="*/ 2147483646 w 842"/>
              <a:gd name="T69" fmla="*/ 2147483646 h 812"/>
              <a:gd name="T70" fmla="*/ 2147483646 w 842"/>
              <a:gd name="T71" fmla="*/ 2147483646 h 812"/>
              <a:gd name="T72" fmla="*/ 2147483646 w 842"/>
              <a:gd name="T73" fmla="*/ 2147483646 h 812"/>
              <a:gd name="T74" fmla="*/ 2147483646 w 842"/>
              <a:gd name="T75" fmla="*/ 2147483646 h 812"/>
              <a:gd name="T76" fmla="*/ 2147483646 w 842"/>
              <a:gd name="T77" fmla="*/ 2147483646 h 812"/>
              <a:gd name="T78" fmla="*/ 2147483646 w 842"/>
              <a:gd name="T79" fmla="*/ 2147483646 h 812"/>
              <a:gd name="T80" fmla="*/ 2147483646 w 842"/>
              <a:gd name="T81" fmla="*/ 2147483646 h 812"/>
              <a:gd name="T82" fmla="*/ 2147483646 w 842"/>
              <a:gd name="T83" fmla="*/ 2147483646 h 812"/>
              <a:gd name="T84" fmla="*/ 2147483646 w 842"/>
              <a:gd name="T85" fmla="*/ 2147483646 h 812"/>
              <a:gd name="T86" fmla="*/ 2147483646 w 842"/>
              <a:gd name="T87" fmla="*/ 2147483646 h 812"/>
              <a:gd name="T88" fmla="*/ 2147483646 w 842"/>
              <a:gd name="T89" fmla="*/ 2147483646 h 812"/>
              <a:gd name="T90" fmla="*/ 2147483646 w 842"/>
              <a:gd name="T91" fmla="*/ 2147483646 h 812"/>
              <a:gd name="T92" fmla="*/ 2147483646 w 842"/>
              <a:gd name="T93" fmla="*/ 2147483646 h 812"/>
              <a:gd name="T94" fmla="*/ 2147483646 w 842"/>
              <a:gd name="T95" fmla="*/ 2147483646 h 812"/>
              <a:gd name="T96" fmla="*/ 2147483646 w 842"/>
              <a:gd name="T97" fmla="*/ 2147483646 h 812"/>
              <a:gd name="T98" fmla="*/ 2147483646 w 842"/>
              <a:gd name="T99" fmla="*/ 2147483646 h 812"/>
              <a:gd name="T100" fmla="*/ 2147483646 w 842"/>
              <a:gd name="T101" fmla="*/ 2147483646 h 812"/>
              <a:gd name="T102" fmla="*/ 2147483646 w 842"/>
              <a:gd name="T103" fmla="*/ 2147483646 h 812"/>
              <a:gd name="T104" fmla="*/ 2147483646 w 842"/>
              <a:gd name="T105" fmla="*/ 2147483646 h 812"/>
              <a:gd name="T106" fmla="*/ 2147483646 w 842"/>
              <a:gd name="T107" fmla="*/ 2147483646 h 812"/>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842" h="812">
                <a:moveTo>
                  <a:pt x="799" y="529"/>
                </a:moveTo>
                <a:lnTo>
                  <a:pt x="799" y="529"/>
                </a:lnTo>
                <a:cubicBezTo>
                  <a:pt x="795" y="538"/>
                  <a:pt x="761" y="544"/>
                  <a:pt x="667" y="514"/>
                </a:cubicBezTo>
                <a:cubicBezTo>
                  <a:pt x="662" y="512"/>
                  <a:pt x="656" y="510"/>
                  <a:pt x="652" y="508"/>
                </a:cubicBezTo>
                <a:cubicBezTo>
                  <a:pt x="677" y="479"/>
                  <a:pt x="696" y="446"/>
                  <a:pt x="709" y="410"/>
                </a:cubicBezTo>
                <a:cubicBezTo>
                  <a:pt x="793" y="481"/>
                  <a:pt x="806" y="518"/>
                  <a:pt x="799" y="529"/>
                </a:cubicBezTo>
                <a:close/>
                <a:moveTo>
                  <a:pt x="626" y="499"/>
                </a:moveTo>
                <a:lnTo>
                  <a:pt x="626" y="499"/>
                </a:lnTo>
                <a:cubicBezTo>
                  <a:pt x="572" y="478"/>
                  <a:pt x="509" y="449"/>
                  <a:pt x="445" y="415"/>
                </a:cubicBezTo>
                <a:cubicBezTo>
                  <a:pt x="454" y="411"/>
                  <a:pt x="463" y="405"/>
                  <a:pt x="472" y="400"/>
                </a:cubicBezTo>
                <a:cubicBezTo>
                  <a:pt x="544" y="359"/>
                  <a:pt x="628" y="303"/>
                  <a:pt x="696" y="249"/>
                </a:cubicBezTo>
                <a:cubicBezTo>
                  <a:pt x="701" y="268"/>
                  <a:pt x="703" y="288"/>
                  <a:pt x="703" y="307"/>
                </a:cubicBezTo>
                <a:cubicBezTo>
                  <a:pt x="703" y="379"/>
                  <a:pt x="676" y="447"/>
                  <a:pt x="626" y="499"/>
                </a:cubicBezTo>
                <a:close/>
                <a:moveTo>
                  <a:pt x="578" y="585"/>
                </a:moveTo>
                <a:lnTo>
                  <a:pt x="263" y="585"/>
                </a:lnTo>
                <a:cubicBezTo>
                  <a:pt x="257" y="560"/>
                  <a:pt x="246" y="538"/>
                  <a:pt x="230" y="518"/>
                </a:cubicBezTo>
                <a:cubicBezTo>
                  <a:pt x="288" y="496"/>
                  <a:pt x="353" y="465"/>
                  <a:pt x="420" y="429"/>
                </a:cubicBezTo>
                <a:cubicBezTo>
                  <a:pt x="487" y="465"/>
                  <a:pt x="551" y="496"/>
                  <a:pt x="610" y="518"/>
                </a:cubicBezTo>
                <a:cubicBezTo>
                  <a:pt x="594" y="539"/>
                  <a:pt x="584" y="560"/>
                  <a:pt x="578" y="585"/>
                </a:cubicBezTo>
                <a:close/>
                <a:moveTo>
                  <a:pt x="573" y="627"/>
                </a:moveTo>
                <a:lnTo>
                  <a:pt x="573" y="652"/>
                </a:lnTo>
                <a:lnTo>
                  <a:pt x="323" y="652"/>
                </a:lnTo>
                <a:cubicBezTo>
                  <a:pt x="316" y="652"/>
                  <a:pt x="310" y="658"/>
                  <a:pt x="310" y="664"/>
                </a:cubicBezTo>
                <a:cubicBezTo>
                  <a:pt x="310" y="671"/>
                  <a:pt x="316" y="677"/>
                  <a:pt x="323" y="677"/>
                </a:cubicBezTo>
                <a:lnTo>
                  <a:pt x="573" y="677"/>
                </a:lnTo>
                <a:lnTo>
                  <a:pt x="573" y="714"/>
                </a:lnTo>
                <a:cubicBezTo>
                  <a:pt x="573" y="716"/>
                  <a:pt x="570" y="718"/>
                  <a:pt x="568" y="718"/>
                </a:cubicBezTo>
                <a:lnTo>
                  <a:pt x="273" y="718"/>
                </a:lnTo>
                <a:cubicBezTo>
                  <a:pt x="271" y="718"/>
                  <a:pt x="269" y="716"/>
                  <a:pt x="269" y="714"/>
                </a:cubicBezTo>
                <a:lnTo>
                  <a:pt x="269" y="629"/>
                </a:lnTo>
                <a:cubicBezTo>
                  <a:pt x="269" y="622"/>
                  <a:pt x="268" y="616"/>
                  <a:pt x="267" y="609"/>
                </a:cubicBezTo>
                <a:lnTo>
                  <a:pt x="574" y="609"/>
                </a:lnTo>
                <a:cubicBezTo>
                  <a:pt x="573" y="615"/>
                  <a:pt x="573" y="621"/>
                  <a:pt x="573" y="627"/>
                </a:cubicBezTo>
                <a:lnTo>
                  <a:pt x="483" y="787"/>
                </a:lnTo>
                <a:lnTo>
                  <a:pt x="358" y="787"/>
                </a:lnTo>
                <a:cubicBezTo>
                  <a:pt x="332" y="787"/>
                  <a:pt x="309" y="768"/>
                  <a:pt x="303" y="742"/>
                </a:cubicBezTo>
                <a:lnTo>
                  <a:pt x="539" y="742"/>
                </a:lnTo>
                <a:cubicBezTo>
                  <a:pt x="533" y="768"/>
                  <a:pt x="510" y="787"/>
                  <a:pt x="483" y="787"/>
                </a:cubicBezTo>
                <a:lnTo>
                  <a:pt x="573" y="627"/>
                </a:lnTo>
                <a:close/>
                <a:moveTo>
                  <a:pt x="137" y="307"/>
                </a:moveTo>
                <a:lnTo>
                  <a:pt x="137" y="307"/>
                </a:lnTo>
                <a:cubicBezTo>
                  <a:pt x="137" y="288"/>
                  <a:pt x="139" y="268"/>
                  <a:pt x="143" y="249"/>
                </a:cubicBezTo>
                <a:cubicBezTo>
                  <a:pt x="204" y="299"/>
                  <a:pt x="282" y="351"/>
                  <a:pt x="367" y="400"/>
                </a:cubicBezTo>
                <a:cubicBezTo>
                  <a:pt x="376" y="405"/>
                  <a:pt x="385" y="411"/>
                  <a:pt x="394" y="415"/>
                </a:cubicBezTo>
                <a:cubicBezTo>
                  <a:pt x="329" y="449"/>
                  <a:pt x="267" y="478"/>
                  <a:pt x="213" y="499"/>
                </a:cubicBezTo>
                <a:cubicBezTo>
                  <a:pt x="164" y="447"/>
                  <a:pt x="137" y="379"/>
                  <a:pt x="137" y="307"/>
                </a:cubicBezTo>
                <a:close/>
                <a:moveTo>
                  <a:pt x="173" y="514"/>
                </a:moveTo>
                <a:lnTo>
                  <a:pt x="173" y="514"/>
                </a:lnTo>
                <a:cubicBezTo>
                  <a:pt x="79" y="544"/>
                  <a:pt x="45" y="538"/>
                  <a:pt x="40" y="529"/>
                </a:cubicBezTo>
                <a:cubicBezTo>
                  <a:pt x="34" y="518"/>
                  <a:pt x="48" y="481"/>
                  <a:pt x="130" y="410"/>
                </a:cubicBezTo>
                <a:cubicBezTo>
                  <a:pt x="143" y="446"/>
                  <a:pt x="162" y="479"/>
                  <a:pt x="188" y="508"/>
                </a:cubicBezTo>
                <a:cubicBezTo>
                  <a:pt x="182" y="510"/>
                  <a:pt x="178" y="512"/>
                  <a:pt x="173" y="514"/>
                </a:cubicBezTo>
                <a:close/>
                <a:moveTo>
                  <a:pt x="119" y="197"/>
                </a:moveTo>
                <a:lnTo>
                  <a:pt x="119" y="197"/>
                </a:lnTo>
                <a:cubicBezTo>
                  <a:pt x="45" y="131"/>
                  <a:pt x="34" y="99"/>
                  <a:pt x="40" y="89"/>
                </a:cubicBezTo>
                <a:cubicBezTo>
                  <a:pt x="45" y="79"/>
                  <a:pt x="83" y="73"/>
                  <a:pt x="186" y="108"/>
                </a:cubicBezTo>
                <a:cubicBezTo>
                  <a:pt x="162" y="137"/>
                  <a:pt x="142" y="171"/>
                  <a:pt x="129" y="206"/>
                </a:cubicBezTo>
                <a:cubicBezTo>
                  <a:pt x="126" y="204"/>
                  <a:pt x="122" y="200"/>
                  <a:pt x="119" y="197"/>
                </a:cubicBezTo>
                <a:close/>
                <a:moveTo>
                  <a:pt x="420" y="24"/>
                </a:moveTo>
                <a:lnTo>
                  <a:pt x="420" y="24"/>
                </a:lnTo>
                <a:cubicBezTo>
                  <a:pt x="546" y="24"/>
                  <a:pt x="654" y="109"/>
                  <a:pt x="689" y="223"/>
                </a:cubicBezTo>
                <a:cubicBezTo>
                  <a:pt x="634" y="269"/>
                  <a:pt x="557" y="324"/>
                  <a:pt x="461" y="378"/>
                </a:cubicBezTo>
                <a:cubicBezTo>
                  <a:pt x="446" y="386"/>
                  <a:pt x="434" y="394"/>
                  <a:pt x="420" y="402"/>
                </a:cubicBezTo>
                <a:cubicBezTo>
                  <a:pt x="406" y="394"/>
                  <a:pt x="393" y="386"/>
                  <a:pt x="379" y="378"/>
                </a:cubicBezTo>
                <a:cubicBezTo>
                  <a:pt x="291" y="328"/>
                  <a:pt x="211" y="274"/>
                  <a:pt x="150" y="223"/>
                </a:cubicBezTo>
                <a:cubicBezTo>
                  <a:pt x="186" y="108"/>
                  <a:pt x="293" y="24"/>
                  <a:pt x="420" y="24"/>
                </a:cubicBezTo>
                <a:close/>
                <a:moveTo>
                  <a:pt x="799" y="89"/>
                </a:moveTo>
                <a:lnTo>
                  <a:pt x="799" y="89"/>
                </a:lnTo>
                <a:cubicBezTo>
                  <a:pt x="808" y="105"/>
                  <a:pt x="778" y="148"/>
                  <a:pt x="710" y="207"/>
                </a:cubicBezTo>
                <a:cubicBezTo>
                  <a:pt x="697" y="171"/>
                  <a:pt x="678" y="137"/>
                  <a:pt x="653" y="108"/>
                </a:cubicBezTo>
                <a:cubicBezTo>
                  <a:pt x="756" y="73"/>
                  <a:pt x="795" y="79"/>
                  <a:pt x="799" y="89"/>
                </a:cubicBezTo>
                <a:close/>
                <a:moveTo>
                  <a:pt x="716" y="384"/>
                </a:moveTo>
                <a:lnTo>
                  <a:pt x="716" y="384"/>
                </a:lnTo>
                <a:cubicBezTo>
                  <a:pt x="723" y="359"/>
                  <a:pt x="727" y="334"/>
                  <a:pt x="727" y="307"/>
                </a:cubicBezTo>
                <a:cubicBezTo>
                  <a:pt x="727" y="281"/>
                  <a:pt x="723" y="256"/>
                  <a:pt x="718" y="232"/>
                </a:cubicBezTo>
                <a:cubicBezTo>
                  <a:pt x="791" y="171"/>
                  <a:pt x="841" y="111"/>
                  <a:pt x="821" y="77"/>
                </a:cubicBezTo>
                <a:cubicBezTo>
                  <a:pt x="804" y="46"/>
                  <a:pt x="740" y="50"/>
                  <a:pt x="635" y="88"/>
                </a:cubicBezTo>
                <a:cubicBezTo>
                  <a:pt x="580" y="34"/>
                  <a:pt x="504" y="0"/>
                  <a:pt x="420" y="0"/>
                </a:cubicBezTo>
                <a:cubicBezTo>
                  <a:pt x="335" y="0"/>
                  <a:pt x="259" y="34"/>
                  <a:pt x="204" y="88"/>
                </a:cubicBezTo>
                <a:cubicBezTo>
                  <a:pt x="99" y="50"/>
                  <a:pt x="36" y="46"/>
                  <a:pt x="18" y="77"/>
                </a:cubicBezTo>
                <a:cubicBezTo>
                  <a:pt x="2" y="104"/>
                  <a:pt x="31" y="151"/>
                  <a:pt x="102" y="215"/>
                </a:cubicBezTo>
                <a:cubicBezTo>
                  <a:pt x="108" y="221"/>
                  <a:pt x="114" y="226"/>
                  <a:pt x="122" y="232"/>
                </a:cubicBezTo>
                <a:cubicBezTo>
                  <a:pt x="116" y="256"/>
                  <a:pt x="112" y="281"/>
                  <a:pt x="112" y="307"/>
                </a:cubicBezTo>
                <a:cubicBezTo>
                  <a:pt x="112" y="334"/>
                  <a:pt x="117" y="359"/>
                  <a:pt x="122" y="384"/>
                </a:cubicBezTo>
                <a:cubicBezTo>
                  <a:pt x="36" y="457"/>
                  <a:pt x="0" y="509"/>
                  <a:pt x="18" y="540"/>
                </a:cubicBezTo>
                <a:cubicBezTo>
                  <a:pt x="26" y="553"/>
                  <a:pt x="42" y="560"/>
                  <a:pt x="68" y="560"/>
                </a:cubicBezTo>
                <a:cubicBezTo>
                  <a:pt x="95" y="560"/>
                  <a:pt x="133" y="552"/>
                  <a:pt x="180" y="536"/>
                </a:cubicBezTo>
                <a:cubicBezTo>
                  <a:pt x="189" y="534"/>
                  <a:pt x="197" y="531"/>
                  <a:pt x="205" y="529"/>
                </a:cubicBezTo>
                <a:cubicBezTo>
                  <a:pt x="231" y="556"/>
                  <a:pt x="245" y="591"/>
                  <a:pt x="245" y="629"/>
                </a:cubicBezTo>
                <a:lnTo>
                  <a:pt x="245" y="714"/>
                </a:lnTo>
                <a:cubicBezTo>
                  <a:pt x="245" y="730"/>
                  <a:pt x="258" y="742"/>
                  <a:pt x="273" y="742"/>
                </a:cubicBezTo>
                <a:lnTo>
                  <a:pt x="279" y="742"/>
                </a:lnTo>
                <a:cubicBezTo>
                  <a:pt x="284" y="781"/>
                  <a:pt x="317" y="811"/>
                  <a:pt x="358" y="811"/>
                </a:cubicBezTo>
                <a:lnTo>
                  <a:pt x="483" y="811"/>
                </a:lnTo>
                <a:cubicBezTo>
                  <a:pt x="523" y="811"/>
                  <a:pt x="557" y="781"/>
                  <a:pt x="563" y="742"/>
                </a:cubicBezTo>
                <a:lnTo>
                  <a:pt x="568" y="742"/>
                </a:lnTo>
                <a:cubicBezTo>
                  <a:pt x="584" y="742"/>
                  <a:pt x="598" y="730"/>
                  <a:pt x="598" y="714"/>
                </a:cubicBezTo>
                <a:lnTo>
                  <a:pt x="598" y="627"/>
                </a:lnTo>
                <a:cubicBezTo>
                  <a:pt x="598" y="591"/>
                  <a:pt x="610" y="555"/>
                  <a:pt x="634" y="529"/>
                </a:cubicBezTo>
                <a:cubicBezTo>
                  <a:pt x="643" y="531"/>
                  <a:pt x="651" y="534"/>
                  <a:pt x="659" y="536"/>
                </a:cubicBezTo>
                <a:cubicBezTo>
                  <a:pt x="706" y="552"/>
                  <a:pt x="745" y="560"/>
                  <a:pt x="772" y="560"/>
                </a:cubicBezTo>
                <a:cubicBezTo>
                  <a:pt x="797" y="560"/>
                  <a:pt x="814" y="553"/>
                  <a:pt x="821" y="540"/>
                </a:cubicBezTo>
                <a:cubicBezTo>
                  <a:pt x="839" y="509"/>
                  <a:pt x="804" y="457"/>
                  <a:pt x="716" y="384"/>
                </a:cubicBezTo>
                <a:close/>
              </a:path>
            </a:pathLst>
          </a:custGeom>
          <a:solidFill>
            <a:schemeClr val="bg1"/>
          </a:solidFill>
          <a:ln>
            <a:noFill/>
          </a:ln>
          <a:effectLst/>
        </p:spPr>
        <p:txBody>
          <a:bodyPr wrap="none" anchor="ctr"/>
          <a:lstStyle/>
          <a:p>
            <a:endParaRPr lang="en-US" sz="900"/>
          </a:p>
        </p:txBody>
      </p:sp>
      <p:sp>
        <p:nvSpPr>
          <p:cNvPr id="36" name="Freeform 980">
            <a:extLst>
              <a:ext uri="{FF2B5EF4-FFF2-40B4-BE49-F238E27FC236}">
                <a16:creationId xmlns:a16="http://schemas.microsoft.com/office/drawing/2014/main" id="{55CD4960-70DF-FB44-A93C-657DF1FD74A9}"/>
              </a:ext>
            </a:extLst>
          </p:cNvPr>
          <p:cNvSpPr>
            <a:spLocks noChangeAspect="1" noChangeArrowheads="1"/>
          </p:cNvSpPr>
          <p:nvPr/>
        </p:nvSpPr>
        <p:spPr bwMode="auto">
          <a:xfrm>
            <a:off x="8479428" y="5405759"/>
            <a:ext cx="476512" cy="528755"/>
          </a:xfrm>
          <a:custGeom>
            <a:avLst/>
            <a:gdLst>
              <a:gd name="T0" fmla="*/ 1962822 w 262678"/>
              <a:gd name="T1" fmla="*/ 5728482 h 291382"/>
              <a:gd name="T2" fmla="*/ 2145623 w 262678"/>
              <a:gd name="T3" fmla="*/ 5568567 h 291382"/>
              <a:gd name="T4" fmla="*/ 4017868 w 262678"/>
              <a:gd name="T5" fmla="*/ 5306841 h 291382"/>
              <a:gd name="T6" fmla="*/ 2084223 w 262678"/>
              <a:gd name="T7" fmla="*/ 3139452 h 291382"/>
              <a:gd name="T8" fmla="*/ 1987487 w 262678"/>
              <a:gd name="T9" fmla="*/ 4876200 h 291382"/>
              <a:gd name="T10" fmla="*/ 192899 w 262678"/>
              <a:gd name="T11" fmla="*/ 2806083 h 291382"/>
              <a:gd name="T12" fmla="*/ 5136830 w 262678"/>
              <a:gd name="T13" fmla="*/ 2806083 h 291382"/>
              <a:gd name="T14" fmla="*/ 2277232 w 262678"/>
              <a:gd name="T15" fmla="*/ 2624359 h 291382"/>
              <a:gd name="T16" fmla="*/ 2716046 w 262678"/>
              <a:gd name="T17" fmla="*/ 2209957 h 291382"/>
              <a:gd name="T18" fmla="*/ 2277232 w 262678"/>
              <a:gd name="T19" fmla="*/ 2166350 h 291382"/>
              <a:gd name="T20" fmla="*/ 968139 w 262678"/>
              <a:gd name="T21" fmla="*/ 2624359 h 291382"/>
              <a:gd name="T22" fmla="*/ 1326494 w 262678"/>
              <a:gd name="T23" fmla="*/ 1948253 h 291382"/>
              <a:gd name="T24" fmla="*/ 2277232 w 262678"/>
              <a:gd name="T25" fmla="*/ 1962816 h 291382"/>
              <a:gd name="T26" fmla="*/ 2818447 w 262678"/>
              <a:gd name="T27" fmla="*/ 1962816 h 291382"/>
              <a:gd name="T28" fmla="*/ 2555188 w 262678"/>
              <a:gd name="T29" fmla="*/ 1301271 h 291382"/>
              <a:gd name="T30" fmla="*/ 4142191 w 262678"/>
              <a:gd name="T31" fmla="*/ 1134051 h 291382"/>
              <a:gd name="T32" fmla="*/ 4500550 w 262678"/>
              <a:gd name="T33" fmla="*/ 1134051 h 291382"/>
              <a:gd name="T34" fmla="*/ 3608303 w 262678"/>
              <a:gd name="T35" fmla="*/ 2624359 h 291382"/>
              <a:gd name="T36" fmla="*/ 3608303 w 262678"/>
              <a:gd name="T37" fmla="*/ 1134051 h 291382"/>
              <a:gd name="T38" fmla="*/ 968139 w 262678"/>
              <a:gd name="T39" fmla="*/ 1831942 h 291382"/>
              <a:gd name="T40" fmla="*/ 1501981 w 262678"/>
              <a:gd name="T41" fmla="*/ 1831942 h 291382"/>
              <a:gd name="T42" fmla="*/ 1136338 w 262678"/>
              <a:gd name="T43" fmla="*/ 639714 h 291382"/>
              <a:gd name="T44" fmla="*/ 2460097 w 262678"/>
              <a:gd name="T45" fmla="*/ 1090431 h 291382"/>
              <a:gd name="T46" fmla="*/ 2555188 w 262678"/>
              <a:gd name="T47" fmla="*/ 348955 h 291382"/>
              <a:gd name="T48" fmla="*/ 4434703 w 262678"/>
              <a:gd name="T49" fmla="*/ 959585 h 291382"/>
              <a:gd name="T50" fmla="*/ 1129025 w 262678"/>
              <a:gd name="T51" fmla="*/ 203560 h 291382"/>
              <a:gd name="T52" fmla="*/ 1333785 w 262678"/>
              <a:gd name="T53" fmla="*/ 203560 h 291382"/>
              <a:gd name="T54" fmla="*/ 2555188 w 262678"/>
              <a:gd name="T55" fmla="*/ 0 h 291382"/>
              <a:gd name="T56" fmla="*/ 3001269 w 262678"/>
              <a:gd name="T57" fmla="*/ 1068628 h 291382"/>
              <a:gd name="T58" fmla="*/ 3425467 w 262678"/>
              <a:gd name="T59" fmla="*/ 1046802 h 291382"/>
              <a:gd name="T60" fmla="*/ 4054454 w 262678"/>
              <a:gd name="T61" fmla="*/ 0 h 291382"/>
              <a:gd name="T62" fmla="*/ 4683387 w 262678"/>
              <a:gd name="T63" fmla="*/ 1046802 h 291382"/>
              <a:gd name="T64" fmla="*/ 5319657 w 262678"/>
              <a:gd name="T65" fmla="*/ 2653429 h 291382"/>
              <a:gd name="T66" fmla="*/ 4763829 w 262678"/>
              <a:gd name="T67" fmla="*/ 5306841 h 291382"/>
              <a:gd name="T68" fmla="*/ 4112916 w 262678"/>
              <a:gd name="T69" fmla="*/ 5895691 h 291382"/>
              <a:gd name="T70" fmla="*/ 1136338 w 262678"/>
              <a:gd name="T71" fmla="*/ 5306841 h 291382"/>
              <a:gd name="T72" fmla="*/ 2690 w 262678"/>
              <a:gd name="T73" fmla="*/ 2733402 h 291382"/>
              <a:gd name="T74" fmla="*/ 785270 w 262678"/>
              <a:gd name="T75" fmla="*/ 2624359 h 291382"/>
              <a:gd name="T76" fmla="*/ 485429 w 262678"/>
              <a:gd name="T77" fmla="*/ 1831942 h 291382"/>
              <a:gd name="T78" fmla="*/ 302577 w 262678"/>
              <a:gd name="T79" fmla="*/ 1090431 h 291382"/>
              <a:gd name="T80" fmla="*/ 946200 w 262678"/>
              <a:gd name="T81" fmla="*/ 145424 h 291382"/>
              <a:gd name="T82" fmla="*/ 1392300 w 262678"/>
              <a:gd name="T83" fmla="*/ 43583 h 291382"/>
              <a:gd name="T84" fmla="*/ 1509318 w 262678"/>
              <a:gd name="T85" fmla="*/ 537962 h 291382"/>
              <a:gd name="T86" fmla="*/ 1684821 w 262678"/>
              <a:gd name="T87" fmla="*/ 2624359 h 291382"/>
              <a:gd name="T88" fmla="*/ 2109037 w 262678"/>
              <a:gd name="T89" fmla="*/ 1025021 h 291382"/>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262678" h="291382">
                <a:moveTo>
                  <a:pt x="64936" y="262280"/>
                </a:moveTo>
                <a:lnTo>
                  <a:pt x="64936" y="283118"/>
                </a:lnTo>
                <a:lnTo>
                  <a:pt x="96617" y="283118"/>
                </a:lnTo>
                <a:lnTo>
                  <a:pt x="96617" y="275214"/>
                </a:lnTo>
                <a:cubicBezTo>
                  <a:pt x="96617" y="272699"/>
                  <a:pt x="98777" y="271262"/>
                  <a:pt x="101657" y="271262"/>
                </a:cubicBezTo>
                <a:cubicBezTo>
                  <a:pt x="104177" y="271262"/>
                  <a:pt x="105617" y="272699"/>
                  <a:pt x="105617" y="275214"/>
                </a:cubicBezTo>
                <a:lnTo>
                  <a:pt x="105617" y="283118"/>
                </a:lnTo>
                <a:lnTo>
                  <a:pt x="197779" y="283118"/>
                </a:lnTo>
                <a:lnTo>
                  <a:pt x="197779" y="262280"/>
                </a:lnTo>
                <a:lnTo>
                  <a:pt x="64936" y="262280"/>
                </a:lnTo>
                <a:close/>
                <a:moveTo>
                  <a:pt x="97834" y="151178"/>
                </a:moveTo>
                <a:cubicBezTo>
                  <a:pt x="100398" y="150454"/>
                  <a:pt x="102596" y="152627"/>
                  <a:pt x="102596" y="155162"/>
                </a:cubicBezTo>
                <a:lnTo>
                  <a:pt x="106993" y="240634"/>
                </a:lnTo>
                <a:cubicBezTo>
                  <a:pt x="107359" y="242807"/>
                  <a:pt x="105527" y="245342"/>
                  <a:pt x="102963" y="245342"/>
                </a:cubicBezTo>
                <a:cubicBezTo>
                  <a:pt x="100398" y="245342"/>
                  <a:pt x="98566" y="243531"/>
                  <a:pt x="97834" y="240996"/>
                </a:cubicBezTo>
                <a:lnTo>
                  <a:pt x="93437" y="155524"/>
                </a:lnTo>
                <a:cubicBezTo>
                  <a:pt x="93437" y="152989"/>
                  <a:pt x="95635" y="151178"/>
                  <a:pt x="97834" y="151178"/>
                </a:cubicBezTo>
                <a:close/>
                <a:moveTo>
                  <a:pt x="9495" y="138685"/>
                </a:moveTo>
                <a:lnTo>
                  <a:pt x="31455" y="253297"/>
                </a:lnTo>
                <a:lnTo>
                  <a:pt x="231260" y="253297"/>
                </a:lnTo>
                <a:lnTo>
                  <a:pt x="252860" y="138685"/>
                </a:lnTo>
                <a:lnTo>
                  <a:pt x="9495" y="138685"/>
                </a:lnTo>
                <a:close/>
                <a:moveTo>
                  <a:pt x="112097" y="107068"/>
                </a:moveTo>
                <a:lnTo>
                  <a:pt x="112097" y="129703"/>
                </a:lnTo>
                <a:lnTo>
                  <a:pt x="138738" y="129703"/>
                </a:lnTo>
                <a:lnTo>
                  <a:pt x="138738" y="107068"/>
                </a:lnTo>
                <a:lnTo>
                  <a:pt x="133698" y="109223"/>
                </a:lnTo>
                <a:cubicBezTo>
                  <a:pt x="131538" y="110660"/>
                  <a:pt x="128658" y="111379"/>
                  <a:pt x="125778" y="111379"/>
                </a:cubicBezTo>
                <a:cubicBezTo>
                  <a:pt x="122538" y="111379"/>
                  <a:pt x="119658" y="110660"/>
                  <a:pt x="117137" y="109223"/>
                </a:cubicBezTo>
                <a:lnTo>
                  <a:pt x="112097" y="107068"/>
                </a:lnTo>
                <a:close/>
                <a:moveTo>
                  <a:pt x="55936" y="96289"/>
                </a:moveTo>
                <a:lnTo>
                  <a:pt x="47656" y="100960"/>
                </a:lnTo>
                <a:lnTo>
                  <a:pt x="47656" y="129703"/>
                </a:lnTo>
                <a:lnTo>
                  <a:pt x="73936" y="129703"/>
                </a:lnTo>
                <a:lnTo>
                  <a:pt x="73936" y="100960"/>
                </a:lnTo>
                <a:lnTo>
                  <a:pt x="65296" y="96289"/>
                </a:lnTo>
                <a:cubicBezTo>
                  <a:pt x="62056" y="94852"/>
                  <a:pt x="58816" y="94852"/>
                  <a:pt x="55936" y="96289"/>
                </a:cubicBezTo>
                <a:close/>
                <a:moveTo>
                  <a:pt x="112097" y="59642"/>
                </a:moveTo>
                <a:lnTo>
                  <a:pt x="112097" y="97008"/>
                </a:lnTo>
                <a:lnTo>
                  <a:pt x="121098" y="101678"/>
                </a:lnTo>
                <a:cubicBezTo>
                  <a:pt x="123978" y="102756"/>
                  <a:pt x="127218" y="102756"/>
                  <a:pt x="130098" y="101678"/>
                </a:cubicBezTo>
                <a:lnTo>
                  <a:pt x="138738" y="97008"/>
                </a:lnTo>
                <a:lnTo>
                  <a:pt x="138738" y="59642"/>
                </a:lnTo>
                <a:lnTo>
                  <a:pt x="133698" y="62157"/>
                </a:lnTo>
                <a:cubicBezTo>
                  <a:pt x="131538" y="63594"/>
                  <a:pt x="128658" y="64313"/>
                  <a:pt x="125778" y="64313"/>
                </a:cubicBezTo>
                <a:cubicBezTo>
                  <a:pt x="122538" y="64313"/>
                  <a:pt x="119658" y="63594"/>
                  <a:pt x="117137" y="62157"/>
                </a:cubicBezTo>
                <a:lnTo>
                  <a:pt x="112097" y="59642"/>
                </a:lnTo>
                <a:close/>
                <a:moveTo>
                  <a:pt x="203899" y="56049"/>
                </a:moveTo>
                <a:lnTo>
                  <a:pt x="203899" y="129703"/>
                </a:lnTo>
                <a:lnTo>
                  <a:pt x="221899" y="129703"/>
                </a:lnTo>
                <a:lnTo>
                  <a:pt x="221539" y="56049"/>
                </a:lnTo>
                <a:lnTo>
                  <a:pt x="203899" y="56049"/>
                </a:lnTo>
                <a:close/>
                <a:moveTo>
                  <a:pt x="177619" y="56049"/>
                </a:moveTo>
                <a:lnTo>
                  <a:pt x="177619" y="129703"/>
                </a:lnTo>
                <a:lnTo>
                  <a:pt x="194899" y="129703"/>
                </a:lnTo>
                <a:lnTo>
                  <a:pt x="194899" y="56049"/>
                </a:lnTo>
                <a:lnTo>
                  <a:pt x="177619" y="56049"/>
                </a:lnTo>
                <a:close/>
                <a:moveTo>
                  <a:pt x="55936" y="31617"/>
                </a:moveTo>
                <a:lnTo>
                  <a:pt x="47656" y="36288"/>
                </a:lnTo>
                <a:lnTo>
                  <a:pt x="47656" y="90540"/>
                </a:lnTo>
                <a:lnTo>
                  <a:pt x="51976" y="88744"/>
                </a:lnTo>
                <a:cubicBezTo>
                  <a:pt x="57736" y="85870"/>
                  <a:pt x="63856" y="85870"/>
                  <a:pt x="69256" y="88744"/>
                </a:cubicBezTo>
                <a:lnTo>
                  <a:pt x="73936" y="90540"/>
                </a:lnTo>
                <a:lnTo>
                  <a:pt x="73936" y="36288"/>
                </a:lnTo>
                <a:lnTo>
                  <a:pt x="65296" y="31617"/>
                </a:lnTo>
                <a:cubicBezTo>
                  <a:pt x="62056" y="30180"/>
                  <a:pt x="58816" y="30180"/>
                  <a:pt x="55936" y="31617"/>
                </a:cubicBezTo>
                <a:close/>
                <a:moveTo>
                  <a:pt x="125778" y="17246"/>
                </a:moveTo>
                <a:lnTo>
                  <a:pt x="113537" y="50300"/>
                </a:lnTo>
                <a:lnTo>
                  <a:pt x="121098" y="53893"/>
                </a:lnTo>
                <a:cubicBezTo>
                  <a:pt x="123978" y="56049"/>
                  <a:pt x="127218" y="56049"/>
                  <a:pt x="130098" y="53893"/>
                </a:cubicBezTo>
                <a:lnTo>
                  <a:pt x="138018" y="50300"/>
                </a:lnTo>
                <a:lnTo>
                  <a:pt x="125778" y="17246"/>
                </a:lnTo>
                <a:close/>
                <a:moveTo>
                  <a:pt x="199579" y="13653"/>
                </a:moveTo>
                <a:lnTo>
                  <a:pt x="180859" y="47426"/>
                </a:lnTo>
                <a:lnTo>
                  <a:pt x="218299" y="47426"/>
                </a:lnTo>
                <a:lnTo>
                  <a:pt x="199579" y="13653"/>
                </a:lnTo>
                <a:close/>
                <a:moveTo>
                  <a:pt x="56296" y="9701"/>
                </a:moveTo>
                <a:lnTo>
                  <a:pt x="55576" y="10060"/>
                </a:lnTo>
                <a:lnTo>
                  <a:pt x="55576" y="22276"/>
                </a:lnTo>
                <a:cubicBezTo>
                  <a:pt x="58816" y="21557"/>
                  <a:pt x="62056" y="21557"/>
                  <a:pt x="65656" y="22276"/>
                </a:cubicBezTo>
                <a:lnTo>
                  <a:pt x="65656" y="10060"/>
                </a:lnTo>
                <a:lnTo>
                  <a:pt x="64936" y="9701"/>
                </a:lnTo>
                <a:cubicBezTo>
                  <a:pt x="62056" y="8623"/>
                  <a:pt x="58816" y="8623"/>
                  <a:pt x="56296" y="9701"/>
                </a:cubicBezTo>
                <a:close/>
                <a:moveTo>
                  <a:pt x="125778" y="0"/>
                </a:moveTo>
                <a:cubicBezTo>
                  <a:pt x="127218" y="0"/>
                  <a:pt x="129018" y="1078"/>
                  <a:pt x="129738" y="2875"/>
                </a:cubicBezTo>
                <a:lnTo>
                  <a:pt x="147738" y="50660"/>
                </a:lnTo>
                <a:cubicBezTo>
                  <a:pt x="147738" y="51378"/>
                  <a:pt x="147738" y="52097"/>
                  <a:pt x="147738" y="52815"/>
                </a:cubicBezTo>
                <a:lnTo>
                  <a:pt x="147738" y="129703"/>
                </a:lnTo>
                <a:lnTo>
                  <a:pt x="168618" y="129703"/>
                </a:lnTo>
                <a:lnTo>
                  <a:pt x="168618" y="51737"/>
                </a:lnTo>
                <a:cubicBezTo>
                  <a:pt x="168618" y="50660"/>
                  <a:pt x="168978" y="49941"/>
                  <a:pt x="168978" y="49582"/>
                </a:cubicBezTo>
                <a:lnTo>
                  <a:pt x="195259" y="2515"/>
                </a:lnTo>
                <a:cubicBezTo>
                  <a:pt x="196339" y="719"/>
                  <a:pt x="197779" y="0"/>
                  <a:pt x="199579" y="0"/>
                </a:cubicBezTo>
                <a:cubicBezTo>
                  <a:pt x="200659" y="0"/>
                  <a:pt x="202819" y="719"/>
                  <a:pt x="203179" y="2515"/>
                </a:cubicBezTo>
                <a:lnTo>
                  <a:pt x="229820" y="49582"/>
                </a:lnTo>
                <a:cubicBezTo>
                  <a:pt x="229820" y="49941"/>
                  <a:pt x="230540" y="50660"/>
                  <a:pt x="230540" y="51737"/>
                </a:cubicBezTo>
                <a:lnTo>
                  <a:pt x="230540" y="129703"/>
                </a:lnTo>
                <a:lnTo>
                  <a:pt x="258260" y="129703"/>
                </a:lnTo>
                <a:cubicBezTo>
                  <a:pt x="259340" y="129703"/>
                  <a:pt x="260420" y="130062"/>
                  <a:pt x="261860" y="131140"/>
                </a:cubicBezTo>
                <a:cubicBezTo>
                  <a:pt x="262220" y="132577"/>
                  <a:pt x="262940" y="133655"/>
                  <a:pt x="262580" y="135092"/>
                </a:cubicBezTo>
                <a:lnTo>
                  <a:pt x="238820" y="258687"/>
                </a:lnTo>
                <a:cubicBezTo>
                  <a:pt x="238460" y="260483"/>
                  <a:pt x="236660" y="262280"/>
                  <a:pt x="234500" y="262280"/>
                </a:cubicBezTo>
                <a:lnTo>
                  <a:pt x="206779" y="262280"/>
                </a:lnTo>
                <a:lnTo>
                  <a:pt x="206779" y="287430"/>
                </a:lnTo>
                <a:cubicBezTo>
                  <a:pt x="206779" y="289945"/>
                  <a:pt x="204259" y="291382"/>
                  <a:pt x="202459" y="291382"/>
                </a:cubicBezTo>
                <a:lnTo>
                  <a:pt x="60616" y="291382"/>
                </a:lnTo>
                <a:cubicBezTo>
                  <a:pt x="58096" y="291382"/>
                  <a:pt x="55936" y="289945"/>
                  <a:pt x="55936" y="287430"/>
                </a:cubicBezTo>
                <a:lnTo>
                  <a:pt x="55936" y="262280"/>
                </a:lnTo>
                <a:lnTo>
                  <a:pt x="27855" y="262280"/>
                </a:lnTo>
                <a:cubicBezTo>
                  <a:pt x="26055" y="262280"/>
                  <a:pt x="24255" y="260483"/>
                  <a:pt x="23535" y="258687"/>
                </a:cubicBezTo>
                <a:lnTo>
                  <a:pt x="135" y="135092"/>
                </a:lnTo>
                <a:cubicBezTo>
                  <a:pt x="-225" y="133655"/>
                  <a:pt x="135" y="132577"/>
                  <a:pt x="1215" y="131140"/>
                </a:cubicBezTo>
                <a:cubicBezTo>
                  <a:pt x="1935" y="130062"/>
                  <a:pt x="3015" y="129703"/>
                  <a:pt x="4455" y="129703"/>
                </a:cubicBezTo>
                <a:lnTo>
                  <a:pt x="38655" y="129703"/>
                </a:lnTo>
                <a:lnTo>
                  <a:pt x="38655" y="38444"/>
                </a:lnTo>
                <a:cubicBezTo>
                  <a:pt x="30015" y="40240"/>
                  <a:pt x="23895" y="46348"/>
                  <a:pt x="23895" y="53893"/>
                </a:cubicBezTo>
                <a:lnTo>
                  <a:pt x="23895" y="90540"/>
                </a:lnTo>
                <a:cubicBezTo>
                  <a:pt x="23895" y="93055"/>
                  <a:pt x="21735" y="95211"/>
                  <a:pt x="19215" y="95211"/>
                </a:cubicBezTo>
                <a:cubicBezTo>
                  <a:pt x="17055" y="95211"/>
                  <a:pt x="14895" y="93055"/>
                  <a:pt x="14895" y="90540"/>
                </a:cubicBezTo>
                <a:lnTo>
                  <a:pt x="14895" y="53893"/>
                </a:lnTo>
                <a:cubicBezTo>
                  <a:pt x="14895" y="40600"/>
                  <a:pt x="26775" y="29821"/>
                  <a:pt x="41896" y="29102"/>
                </a:cubicBezTo>
                <a:lnTo>
                  <a:pt x="46576" y="26587"/>
                </a:lnTo>
                <a:lnTo>
                  <a:pt x="46576" y="7186"/>
                </a:lnTo>
                <a:cubicBezTo>
                  <a:pt x="46576" y="5749"/>
                  <a:pt x="48016" y="4312"/>
                  <a:pt x="49456" y="3593"/>
                </a:cubicBezTo>
                <a:lnTo>
                  <a:pt x="52336" y="2156"/>
                </a:lnTo>
                <a:cubicBezTo>
                  <a:pt x="57736" y="-359"/>
                  <a:pt x="63856" y="-359"/>
                  <a:pt x="68536" y="2156"/>
                </a:cubicBezTo>
                <a:lnTo>
                  <a:pt x="71776" y="3593"/>
                </a:lnTo>
                <a:cubicBezTo>
                  <a:pt x="73576" y="4312"/>
                  <a:pt x="74296" y="5749"/>
                  <a:pt x="74296" y="7186"/>
                </a:cubicBezTo>
                <a:lnTo>
                  <a:pt x="74296" y="26587"/>
                </a:lnTo>
                <a:lnTo>
                  <a:pt x="80416" y="29821"/>
                </a:lnTo>
                <a:cubicBezTo>
                  <a:pt x="82216" y="30540"/>
                  <a:pt x="82936" y="31617"/>
                  <a:pt x="82936" y="33414"/>
                </a:cubicBezTo>
                <a:lnTo>
                  <a:pt x="82936" y="129703"/>
                </a:lnTo>
                <a:lnTo>
                  <a:pt x="103457" y="129703"/>
                </a:lnTo>
                <a:lnTo>
                  <a:pt x="103457" y="52815"/>
                </a:lnTo>
                <a:cubicBezTo>
                  <a:pt x="103457" y="52097"/>
                  <a:pt x="103457" y="51378"/>
                  <a:pt x="103817" y="50660"/>
                </a:cubicBezTo>
                <a:lnTo>
                  <a:pt x="121098" y="2875"/>
                </a:lnTo>
                <a:cubicBezTo>
                  <a:pt x="122178" y="1078"/>
                  <a:pt x="123618" y="0"/>
                  <a:pt x="125778" y="0"/>
                </a:cubicBezTo>
                <a:close/>
              </a:path>
            </a:pathLst>
          </a:custGeom>
          <a:solidFill>
            <a:schemeClr val="bg1"/>
          </a:solidFill>
          <a:ln>
            <a:noFill/>
          </a:ln>
          <a:effectLst/>
        </p:spPr>
        <p:txBody>
          <a:bodyPr anchor="ctr"/>
          <a:lstStyle/>
          <a:p>
            <a:endParaRPr lang="en-US" sz="900"/>
          </a:p>
        </p:txBody>
      </p:sp>
      <p:sp>
        <p:nvSpPr>
          <p:cNvPr id="37" name="Freeform 995">
            <a:extLst>
              <a:ext uri="{FF2B5EF4-FFF2-40B4-BE49-F238E27FC236}">
                <a16:creationId xmlns:a16="http://schemas.microsoft.com/office/drawing/2014/main" id="{B360C764-2723-914C-9699-86EAFD5851BC}"/>
              </a:ext>
            </a:extLst>
          </p:cNvPr>
          <p:cNvSpPr>
            <a:spLocks noChangeAspect="1" noChangeArrowheads="1"/>
          </p:cNvSpPr>
          <p:nvPr/>
        </p:nvSpPr>
        <p:spPr bwMode="auto">
          <a:xfrm>
            <a:off x="8453307" y="3726144"/>
            <a:ext cx="528754" cy="527170"/>
          </a:xfrm>
          <a:custGeom>
            <a:avLst/>
            <a:gdLst>
              <a:gd name="T0" fmla="*/ 870300 w 291739"/>
              <a:gd name="T1" fmla="*/ 5583938 h 291741"/>
              <a:gd name="T2" fmla="*/ 1172429 w 291739"/>
              <a:gd name="T3" fmla="*/ 3605616 h 291741"/>
              <a:gd name="T4" fmla="*/ 1481711 w 291739"/>
              <a:gd name="T5" fmla="*/ 5583938 h 291741"/>
              <a:gd name="T6" fmla="*/ 654579 w 291739"/>
              <a:gd name="T7" fmla="*/ 3385794 h 291741"/>
              <a:gd name="T8" fmla="*/ 4524677 w 291739"/>
              <a:gd name="T9" fmla="*/ 3350280 h 291741"/>
              <a:gd name="T10" fmla="*/ 3644465 w 291739"/>
              <a:gd name="T11" fmla="*/ 3350280 h 291741"/>
              <a:gd name="T12" fmla="*/ 1260313 w 291739"/>
              <a:gd name="T13" fmla="*/ 2788517 h 291741"/>
              <a:gd name="T14" fmla="*/ 1077489 w 291739"/>
              <a:gd name="T15" fmla="*/ 2840092 h 291741"/>
              <a:gd name="T16" fmla="*/ 1172568 w 291739"/>
              <a:gd name="T17" fmla="*/ 2160457 h 291741"/>
              <a:gd name="T18" fmla="*/ 1172568 w 291739"/>
              <a:gd name="T19" fmla="*/ 2466455 h 291741"/>
              <a:gd name="T20" fmla="*/ 1172568 w 291739"/>
              <a:gd name="T21" fmla="*/ 2160457 h 291741"/>
              <a:gd name="T22" fmla="*/ 1260313 w 291739"/>
              <a:gd name="T23" fmla="*/ 1877940 h 291741"/>
              <a:gd name="T24" fmla="*/ 1077489 w 291739"/>
              <a:gd name="T25" fmla="*/ 1746873 h 291741"/>
              <a:gd name="T26" fmla="*/ 4904520 w 291739"/>
              <a:gd name="T27" fmla="*/ 1612185 h 291741"/>
              <a:gd name="T28" fmla="*/ 4721979 w 291739"/>
              <a:gd name="T29" fmla="*/ 3007716 h 291741"/>
              <a:gd name="T30" fmla="*/ 3390905 w 291739"/>
              <a:gd name="T31" fmla="*/ 1534241 h 291741"/>
              <a:gd name="T32" fmla="*/ 3390905 w 291739"/>
              <a:gd name="T33" fmla="*/ 3092708 h 291741"/>
              <a:gd name="T34" fmla="*/ 3390905 w 291739"/>
              <a:gd name="T35" fmla="*/ 1534241 h 291741"/>
              <a:gd name="T36" fmla="*/ 4524677 w 291739"/>
              <a:gd name="T37" fmla="*/ 1245223 h 291741"/>
              <a:gd name="T38" fmla="*/ 3644465 w 291739"/>
              <a:gd name="T39" fmla="*/ 1245223 h 291741"/>
              <a:gd name="T40" fmla="*/ 5744731 w 291739"/>
              <a:gd name="T41" fmla="*/ 469626 h 291741"/>
              <a:gd name="T42" fmla="*/ 5593469 w 291739"/>
              <a:gd name="T43" fmla="*/ 646752 h 291741"/>
              <a:gd name="T44" fmla="*/ 5823931 w 291739"/>
              <a:gd name="T45" fmla="*/ 4046937 h 291741"/>
              <a:gd name="T46" fmla="*/ 5226144 w 291739"/>
              <a:gd name="T47" fmla="*/ 5640797 h 291741"/>
              <a:gd name="T48" fmla="*/ 5067690 w 291739"/>
              <a:gd name="T49" fmla="*/ 5697462 h 291741"/>
              <a:gd name="T50" fmla="*/ 4174565 w 291739"/>
              <a:gd name="T51" fmla="*/ 5669129 h 291741"/>
              <a:gd name="T52" fmla="*/ 4001715 w 291739"/>
              <a:gd name="T53" fmla="*/ 4139058 h 291741"/>
              <a:gd name="T54" fmla="*/ 3022160 w 291739"/>
              <a:gd name="T55" fmla="*/ 5754125 h 291741"/>
              <a:gd name="T56" fmla="*/ 3483103 w 291739"/>
              <a:gd name="T57" fmla="*/ 4139058 h 291741"/>
              <a:gd name="T58" fmla="*/ 2431548 w 291739"/>
              <a:gd name="T59" fmla="*/ 3961930 h 291741"/>
              <a:gd name="T60" fmla="*/ 2662044 w 291739"/>
              <a:gd name="T61" fmla="*/ 1525155 h 291741"/>
              <a:gd name="T62" fmla="*/ 5413413 w 291739"/>
              <a:gd name="T63" fmla="*/ 3961930 h 291741"/>
              <a:gd name="T64" fmla="*/ 3403904 w 291739"/>
              <a:gd name="T65" fmla="*/ 561742 h 291741"/>
              <a:gd name="T66" fmla="*/ 1985214 w 291739"/>
              <a:gd name="T67" fmla="*/ 1208969 h 291741"/>
              <a:gd name="T68" fmla="*/ 1172429 w 291739"/>
              <a:gd name="T69" fmla="*/ 1428733 h 291741"/>
              <a:gd name="T70" fmla="*/ 179802 w 291739"/>
              <a:gd name="T71" fmla="*/ 1761996 h 291741"/>
              <a:gd name="T72" fmla="*/ 474712 w 291739"/>
              <a:gd name="T73" fmla="*/ 3322004 h 291741"/>
              <a:gd name="T74" fmla="*/ 654579 w 291739"/>
              <a:gd name="T75" fmla="*/ 1840021 h 291741"/>
              <a:gd name="T76" fmla="*/ 1690303 w 291739"/>
              <a:gd name="T77" fmla="*/ 2130737 h 291741"/>
              <a:gd name="T78" fmla="*/ 3020957 w 291739"/>
              <a:gd name="T79" fmla="*/ 542406 h 291741"/>
              <a:gd name="T80" fmla="*/ 2866338 w 291739"/>
              <a:gd name="T81" fmla="*/ 218050 h 291741"/>
              <a:gd name="T82" fmla="*/ 3100078 w 291739"/>
              <a:gd name="T83" fmla="*/ 769293 h 291741"/>
              <a:gd name="T84" fmla="*/ 1870105 w 291739"/>
              <a:gd name="T85" fmla="*/ 5378336 h 291741"/>
              <a:gd name="T86" fmla="*/ 870300 w 291739"/>
              <a:gd name="T87" fmla="*/ 5754125 h 291741"/>
              <a:gd name="T88" fmla="*/ 323661 w 291739"/>
              <a:gd name="T89" fmla="*/ 3648162 h 291741"/>
              <a:gd name="T90" fmla="*/ 561055 w 291739"/>
              <a:gd name="T91" fmla="*/ 1194797 h 291741"/>
              <a:gd name="T92" fmla="*/ 2632563 w 291739"/>
              <a:gd name="T93" fmla="*/ 308383 h 291741"/>
              <a:gd name="T94" fmla="*/ 830979 w 291739"/>
              <a:gd name="T95" fmla="*/ 500932 h 291741"/>
              <a:gd name="T96" fmla="*/ 1169000 w 291739"/>
              <a:gd name="T97" fmla="*/ 176403 h 291741"/>
              <a:gd name="T98" fmla="*/ 1169000 w 291739"/>
              <a:gd name="T99" fmla="*/ 994856 h 291741"/>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291739" h="291741">
                <a:moveTo>
                  <a:pt x="32788" y="171664"/>
                </a:moveTo>
                <a:lnTo>
                  <a:pt x="32788" y="272687"/>
                </a:lnTo>
                <a:cubicBezTo>
                  <a:pt x="32788" y="278439"/>
                  <a:pt x="37472" y="283112"/>
                  <a:pt x="43597" y="283112"/>
                </a:cubicBezTo>
                <a:cubicBezTo>
                  <a:pt x="49723" y="283112"/>
                  <a:pt x="54046" y="278439"/>
                  <a:pt x="54046" y="272687"/>
                </a:cubicBezTo>
                <a:lnTo>
                  <a:pt x="54046" y="187123"/>
                </a:lnTo>
                <a:cubicBezTo>
                  <a:pt x="54046" y="184966"/>
                  <a:pt x="56208" y="182809"/>
                  <a:pt x="58730" y="182809"/>
                </a:cubicBezTo>
                <a:cubicBezTo>
                  <a:pt x="60892" y="182809"/>
                  <a:pt x="63054" y="184966"/>
                  <a:pt x="63054" y="187123"/>
                </a:cubicBezTo>
                <a:lnTo>
                  <a:pt x="63054" y="272687"/>
                </a:lnTo>
                <a:cubicBezTo>
                  <a:pt x="63054" y="278439"/>
                  <a:pt x="68098" y="283112"/>
                  <a:pt x="74224" y="283112"/>
                </a:cubicBezTo>
                <a:cubicBezTo>
                  <a:pt x="79989" y="283112"/>
                  <a:pt x="84673" y="278439"/>
                  <a:pt x="84673" y="272687"/>
                </a:cubicBezTo>
                <a:lnTo>
                  <a:pt x="84673" y="171664"/>
                </a:lnTo>
                <a:lnTo>
                  <a:pt x="32788" y="171664"/>
                </a:lnTo>
                <a:close/>
                <a:moveTo>
                  <a:pt x="186865" y="165100"/>
                </a:moveTo>
                <a:lnTo>
                  <a:pt x="222353" y="165100"/>
                </a:lnTo>
                <a:cubicBezTo>
                  <a:pt x="224504" y="165100"/>
                  <a:pt x="226655" y="167298"/>
                  <a:pt x="226655" y="169863"/>
                </a:cubicBezTo>
                <a:cubicBezTo>
                  <a:pt x="226655" y="172061"/>
                  <a:pt x="224504" y="174259"/>
                  <a:pt x="222353" y="174259"/>
                </a:cubicBezTo>
                <a:lnTo>
                  <a:pt x="186865" y="174259"/>
                </a:lnTo>
                <a:cubicBezTo>
                  <a:pt x="184356" y="174259"/>
                  <a:pt x="182563" y="172061"/>
                  <a:pt x="182563" y="169863"/>
                </a:cubicBezTo>
                <a:cubicBezTo>
                  <a:pt x="182563" y="167298"/>
                  <a:pt x="184356" y="165100"/>
                  <a:pt x="186865" y="165100"/>
                </a:cubicBezTo>
                <a:close/>
                <a:moveTo>
                  <a:pt x="58737" y="136525"/>
                </a:moveTo>
                <a:cubicBezTo>
                  <a:pt x="60935" y="136525"/>
                  <a:pt x="63133" y="138766"/>
                  <a:pt x="63133" y="141381"/>
                </a:cubicBezTo>
                <a:lnTo>
                  <a:pt x="63133" y="143996"/>
                </a:lnTo>
                <a:cubicBezTo>
                  <a:pt x="63133" y="146610"/>
                  <a:pt x="60935" y="148852"/>
                  <a:pt x="58737" y="148852"/>
                </a:cubicBezTo>
                <a:cubicBezTo>
                  <a:pt x="56173" y="148852"/>
                  <a:pt x="53975" y="146610"/>
                  <a:pt x="53975" y="143996"/>
                </a:cubicBezTo>
                <a:lnTo>
                  <a:pt x="53975" y="141381"/>
                </a:lnTo>
                <a:cubicBezTo>
                  <a:pt x="53975" y="138766"/>
                  <a:pt x="56173" y="136525"/>
                  <a:pt x="58737" y="136525"/>
                </a:cubicBezTo>
                <a:close/>
                <a:moveTo>
                  <a:pt x="58737" y="109538"/>
                </a:moveTo>
                <a:cubicBezTo>
                  <a:pt x="60935" y="109538"/>
                  <a:pt x="63133" y="111703"/>
                  <a:pt x="63133" y="114228"/>
                </a:cubicBezTo>
                <a:lnTo>
                  <a:pt x="63133" y="121084"/>
                </a:lnTo>
                <a:cubicBezTo>
                  <a:pt x="63133" y="123248"/>
                  <a:pt x="60935" y="125052"/>
                  <a:pt x="58737" y="125052"/>
                </a:cubicBezTo>
                <a:cubicBezTo>
                  <a:pt x="56173" y="125052"/>
                  <a:pt x="53975" y="123248"/>
                  <a:pt x="53975" y="121084"/>
                </a:cubicBezTo>
                <a:lnTo>
                  <a:pt x="53975" y="114228"/>
                </a:lnTo>
                <a:cubicBezTo>
                  <a:pt x="53975" y="111703"/>
                  <a:pt x="56173" y="109538"/>
                  <a:pt x="58737" y="109538"/>
                </a:cubicBezTo>
                <a:close/>
                <a:moveTo>
                  <a:pt x="58737" y="84138"/>
                </a:moveTo>
                <a:cubicBezTo>
                  <a:pt x="60935" y="84138"/>
                  <a:pt x="63133" y="86353"/>
                  <a:pt x="63133" y="88568"/>
                </a:cubicBezTo>
                <a:lnTo>
                  <a:pt x="63133" y="95214"/>
                </a:lnTo>
                <a:cubicBezTo>
                  <a:pt x="63133" y="97798"/>
                  <a:pt x="60935" y="99644"/>
                  <a:pt x="58737" y="99644"/>
                </a:cubicBezTo>
                <a:cubicBezTo>
                  <a:pt x="56173" y="99644"/>
                  <a:pt x="53975" y="97798"/>
                  <a:pt x="53975" y="95214"/>
                </a:cubicBezTo>
                <a:lnTo>
                  <a:pt x="53975" y="88568"/>
                </a:lnTo>
                <a:cubicBezTo>
                  <a:pt x="53975" y="86353"/>
                  <a:pt x="56173" y="84138"/>
                  <a:pt x="58737" y="84138"/>
                </a:cubicBezTo>
                <a:close/>
                <a:moveTo>
                  <a:pt x="240729" y="77788"/>
                </a:moveTo>
                <a:cubicBezTo>
                  <a:pt x="243396" y="77788"/>
                  <a:pt x="245682" y="79225"/>
                  <a:pt x="245682" y="81739"/>
                </a:cubicBezTo>
                <a:lnTo>
                  <a:pt x="245682" y="152494"/>
                </a:lnTo>
                <a:cubicBezTo>
                  <a:pt x="245682" y="155008"/>
                  <a:pt x="243396" y="156804"/>
                  <a:pt x="240729" y="156804"/>
                </a:cubicBezTo>
                <a:cubicBezTo>
                  <a:pt x="238824" y="156804"/>
                  <a:pt x="236538" y="155008"/>
                  <a:pt x="236538" y="152494"/>
                </a:cubicBezTo>
                <a:lnTo>
                  <a:pt x="236538" y="81739"/>
                </a:lnTo>
                <a:cubicBezTo>
                  <a:pt x="236538" y="79225"/>
                  <a:pt x="238824" y="77788"/>
                  <a:pt x="240729" y="77788"/>
                </a:cubicBezTo>
                <a:close/>
                <a:moveTo>
                  <a:pt x="169862" y="77788"/>
                </a:moveTo>
                <a:cubicBezTo>
                  <a:pt x="171694" y="77788"/>
                  <a:pt x="174258" y="79225"/>
                  <a:pt x="174258" y="81739"/>
                </a:cubicBezTo>
                <a:lnTo>
                  <a:pt x="174258" y="152494"/>
                </a:lnTo>
                <a:cubicBezTo>
                  <a:pt x="174258" y="155008"/>
                  <a:pt x="171694" y="156804"/>
                  <a:pt x="169862" y="156804"/>
                </a:cubicBezTo>
                <a:cubicBezTo>
                  <a:pt x="167298" y="156804"/>
                  <a:pt x="165100" y="155008"/>
                  <a:pt x="165100" y="152494"/>
                </a:cubicBezTo>
                <a:lnTo>
                  <a:pt x="165100" y="81739"/>
                </a:lnTo>
                <a:cubicBezTo>
                  <a:pt x="165100" y="79225"/>
                  <a:pt x="167298" y="77788"/>
                  <a:pt x="169862" y="77788"/>
                </a:cubicBezTo>
                <a:close/>
                <a:moveTo>
                  <a:pt x="186865" y="58738"/>
                </a:moveTo>
                <a:lnTo>
                  <a:pt x="222353" y="58738"/>
                </a:lnTo>
                <a:cubicBezTo>
                  <a:pt x="224504" y="58738"/>
                  <a:pt x="226655" y="60936"/>
                  <a:pt x="226655" y="63134"/>
                </a:cubicBezTo>
                <a:cubicBezTo>
                  <a:pt x="226655" y="65699"/>
                  <a:pt x="224504" y="67897"/>
                  <a:pt x="222353" y="67897"/>
                </a:cubicBezTo>
                <a:lnTo>
                  <a:pt x="186865" y="67897"/>
                </a:lnTo>
                <a:cubicBezTo>
                  <a:pt x="184356" y="67897"/>
                  <a:pt x="182563" y="65699"/>
                  <a:pt x="182563" y="63134"/>
                </a:cubicBezTo>
                <a:cubicBezTo>
                  <a:pt x="182563" y="60936"/>
                  <a:pt x="184356" y="58738"/>
                  <a:pt x="186865" y="58738"/>
                </a:cubicBezTo>
                <a:close/>
                <a:moveTo>
                  <a:pt x="174841" y="23813"/>
                </a:moveTo>
                <a:lnTo>
                  <a:pt x="287771" y="23813"/>
                </a:lnTo>
                <a:cubicBezTo>
                  <a:pt x="289575" y="23813"/>
                  <a:pt x="291739" y="25968"/>
                  <a:pt x="291739" y="28482"/>
                </a:cubicBezTo>
                <a:cubicBezTo>
                  <a:pt x="291739" y="30996"/>
                  <a:pt x="289575" y="32792"/>
                  <a:pt x="287771" y="32792"/>
                </a:cubicBezTo>
                <a:lnTo>
                  <a:pt x="280194" y="32792"/>
                </a:lnTo>
                <a:lnTo>
                  <a:pt x="280194" y="200875"/>
                </a:lnTo>
                <a:lnTo>
                  <a:pt x="287771" y="200875"/>
                </a:lnTo>
                <a:cubicBezTo>
                  <a:pt x="289575" y="200875"/>
                  <a:pt x="291739" y="202671"/>
                  <a:pt x="291739" y="205185"/>
                </a:cubicBezTo>
                <a:cubicBezTo>
                  <a:pt x="291739" y="207699"/>
                  <a:pt x="289575" y="209854"/>
                  <a:pt x="287771" y="209854"/>
                </a:cubicBezTo>
                <a:lnTo>
                  <a:pt x="234734" y="209854"/>
                </a:lnTo>
                <a:lnTo>
                  <a:pt x="261793" y="285995"/>
                </a:lnTo>
                <a:cubicBezTo>
                  <a:pt x="262876" y="288149"/>
                  <a:pt x="261433" y="291023"/>
                  <a:pt x="259268" y="291741"/>
                </a:cubicBezTo>
                <a:cubicBezTo>
                  <a:pt x="258546" y="291741"/>
                  <a:pt x="258185" y="291741"/>
                  <a:pt x="257825" y="291741"/>
                </a:cubicBezTo>
                <a:cubicBezTo>
                  <a:pt x="256381" y="291741"/>
                  <a:pt x="254578" y="291023"/>
                  <a:pt x="253856" y="288868"/>
                </a:cubicBezTo>
                <a:lnTo>
                  <a:pt x="225353" y="209854"/>
                </a:lnTo>
                <a:lnTo>
                  <a:pt x="209117" y="209854"/>
                </a:lnTo>
                <a:lnTo>
                  <a:pt x="209117" y="287431"/>
                </a:lnTo>
                <a:cubicBezTo>
                  <a:pt x="209117" y="290304"/>
                  <a:pt x="206953" y="291741"/>
                  <a:pt x="204427" y="291741"/>
                </a:cubicBezTo>
                <a:cubicBezTo>
                  <a:pt x="202262" y="291741"/>
                  <a:pt x="200458" y="290304"/>
                  <a:pt x="200458" y="287431"/>
                </a:cubicBezTo>
                <a:lnTo>
                  <a:pt x="200458" y="209854"/>
                </a:lnTo>
                <a:lnTo>
                  <a:pt x="184222" y="209854"/>
                </a:lnTo>
                <a:lnTo>
                  <a:pt x="155719" y="288868"/>
                </a:lnTo>
                <a:cubicBezTo>
                  <a:pt x="154997" y="291023"/>
                  <a:pt x="153194" y="291741"/>
                  <a:pt x="151390" y="291741"/>
                </a:cubicBezTo>
                <a:cubicBezTo>
                  <a:pt x="151029" y="291741"/>
                  <a:pt x="150668" y="291741"/>
                  <a:pt x="149586" y="291741"/>
                </a:cubicBezTo>
                <a:cubicBezTo>
                  <a:pt x="147782" y="291023"/>
                  <a:pt x="146338" y="288149"/>
                  <a:pt x="147060" y="285995"/>
                </a:cubicBezTo>
                <a:lnTo>
                  <a:pt x="174480" y="209854"/>
                </a:lnTo>
                <a:lnTo>
                  <a:pt x="121804" y="209854"/>
                </a:lnTo>
                <a:cubicBezTo>
                  <a:pt x="119640" y="209854"/>
                  <a:pt x="117475" y="207699"/>
                  <a:pt x="117475" y="205185"/>
                </a:cubicBezTo>
                <a:cubicBezTo>
                  <a:pt x="117475" y="202671"/>
                  <a:pt x="119640" y="200875"/>
                  <a:pt x="121804" y="200875"/>
                </a:cubicBezTo>
                <a:lnTo>
                  <a:pt x="129381" y="200875"/>
                </a:lnTo>
                <a:lnTo>
                  <a:pt x="129381" y="81278"/>
                </a:lnTo>
                <a:cubicBezTo>
                  <a:pt x="129381" y="78763"/>
                  <a:pt x="131185" y="77327"/>
                  <a:pt x="133350" y="77327"/>
                </a:cubicBezTo>
                <a:cubicBezTo>
                  <a:pt x="135875" y="77327"/>
                  <a:pt x="138401" y="78763"/>
                  <a:pt x="138401" y="81278"/>
                </a:cubicBezTo>
                <a:lnTo>
                  <a:pt x="138401" y="200875"/>
                </a:lnTo>
                <a:lnTo>
                  <a:pt x="271174" y="200875"/>
                </a:lnTo>
                <a:lnTo>
                  <a:pt x="271174" y="32792"/>
                </a:lnTo>
                <a:lnTo>
                  <a:pt x="174841" y="32792"/>
                </a:lnTo>
                <a:cubicBezTo>
                  <a:pt x="172676" y="32792"/>
                  <a:pt x="170512" y="30996"/>
                  <a:pt x="170512" y="28482"/>
                </a:cubicBezTo>
                <a:cubicBezTo>
                  <a:pt x="170512" y="25968"/>
                  <a:pt x="172676" y="23813"/>
                  <a:pt x="174841" y="23813"/>
                </a:cubicBezTo>
                <a:close/>
                <a:moveTo>
                  <a:pt x="138359" y="22108"/>
                </a:moveTo>
                <a:lnTo>
                  <a:pt x="99445" y="61295"/>
                </a:lnTo>
                <a:cubicBezTo>
                  <a:pt x="93680" y="66687"/>
                  <a:pt x="86834" y="69563"/>
                  <a:pt x="78547" y="69563"/>
                </a:cubicBezTo>
                <a:lnTo>
                  <a:pt x="62694" y="69563"/>
                </a:lnTo>
                <a:cubicBezTo>
                  <a:pt x="62333" y="71361"/>
                  <a:pt x="60532" y="72439"/>
                  <a:pt x="58730" y="72439"/>
                </a:cubicBezTo>
                <a:cubicBezTo>
                  <a:pt x="56568" y="72439"/>
                  <a:pt x="54767" y="71361"/>
                  <a:pt x="54407" y="69563"/>
                </a:cubicBezTo>
                <a:lnTo>
                  <a:pt x="28104" y="69563"/>
                </a:lnTo>
                <a:cubicBezTo>
                  <a:pt x="17295" y="69563"/>
                  <a:pt x="9008" y="78192"/>
                  <a:pt x="9008" y="89336"/>
                </a:cubicBezTo>
                <a:lnTo>
                  <a:pt x="9008" y="168429"/>
                </a:lnTo>
                <a:cubicBezTo>
                  <a:pt x="9008" y="172743"/>
                  <a:pt x="12250" y="176338"/>
                  <a:pt x="16214" y="176338"/>
                </a:cubicBezTo>
                <a:cubicBezTo>
                  <a:pt x="20537" y="176338"/>
                  <a:pt x="23780" y="172743"/>
                  <a:pt x="23780" y="168429"/>
                </a:cubicBezTo>
                <a:lnTo>
                  <a:pt x="23780" y="93291"/>
                </a:lnTo>
                <a:cubicBezTo>
                  <a:pt x="23780" y="90774"/>
                  <a:pt x="25582" y="88617"/>
                  <a:pt x="28104" y="88617"/>
                </a:cubicBezTo>
                <a:cubicBezTo>
                  <a:pt x="30626" y="88617"/>
                  <a:pt x="32788" y="90774"/>
                  <a:pt x="32788" y="93291"/>
                </a:cubicBezTo>
                <a:lnTo>
                  <a:pt x="32788" y="162676"/>
                </a:lnTo>
                <a:lnTo>
                  <a:pt x="84673" y="162676"/>
                </a:lnTo>
                <a:lnTo>
                  <a:pt x="84673" y="108031"/>
                </a:lnTo>
                <a:cubicBezTo>
                  <a:pt x="84673" y="100841"/>
                  <a:pt x="87195" y="94729"/>
                  <a:pt x="91879" y="90055"/>
                </a:cubicBezTo>
                <a:lnTo>
                  <a:pt x="149168" y="32534"/>
                </a:lnTo>
                <a:cubicBezTo>
                  <a:pt x="150249" y="31455"/>
                  <a:pt x="151330" y="29298"/>
                  <a:pt x="151330" y="27500"/>
                </a:cubicBezTo>
                <a:cubicBezTo>
                  <a:pt x="151330" y="25343"/>
                  <a:pt x="150249" y="23186"/>
                  <a:pt x="149168" y="22108"/>
                </a:cubicBezTo>
                <a:cubicBezTo>
                  <a:pt x="146286" y="19232"/>
                  <a:pt x="141241" y="19232"/>
                  <a:pt x="138359" y="22108"/>
                </a:cubicBezTo>
                <a:close/>
                <a:moveTo>
                  <a:pt x="143583" y="11053"/>
                </a:moveTo>
                <a:cubicBezTo>
                  <a:pt x="147907" y="11053"/>
                  <a:pt x="152231" y="12581"/>
                  <a:pt x="155293" y="15637"/>
                </a:cubicBezTo>
                <a:cubicBezTo>
                  <a:pt x="158536" y="18872"/>
                  <a:pt x="159977" y="22827"/>
                  <a:pt x="159977" y="27500"/>
                </a:cubicBezTo>
                <a:cubicBezTo>
                  <a:pt x="159977" y="31815"/>
                  <a:pt x="158536" y="35769"/>
                  <a:pt x="155293" y="39005"/>
                </a:cubicBezTo>
                <a:lnTo>
                  <a:pt x="98004" y="96167"/>
                </a:lnTo>
                <a:cubicBezTo>
                  <a:pt x="95482" y="99403"/>
                  <a:pt x="93680" y="103357"/>
                  <a:pt x="93680" y="108031"/>
                </a:cubicBezTo>
                <a:lnTo>
                  <a:pt x="93680" y="272687"/>
                </a:lnTo>
                <a:cubicBezTo>
                  <a:pt x="93680" y="283112"/>
                  <a:pt x="84673" y="291741"/>
                  <a:pt x="74224" y="291741"/>
                </a:cubicBezTo>
                <a:cubicBezTo>
                  <a:pt x="67738" y="291741"/>
                  <a:pt x="62333" y="288865"/>
                  <a:pt x="58730" y="284910"/>
                </a:cubicBezTo>
                <a:cubicBezTo>
                  <a:pt x="54767" y="288865"/>
                  <a:pt x="49723" y="291741"/>
                  <a:pt x="43597" y="291741"/>
                </a:cubicBezTo>
                <a:cubicBezTo>
                  <a:pt x="32788" y="291741"/>
                  <a:pt x="23780" y="283112"/>
                  <a:pt x="23780" y="272687"/>
                </a:cubicBezTo>
                <a:lnTo>
                  <a:pt x="23780" y="183169"/>
                </a:lnTo>
                <a:cubicBezTo>
                  <a:pt x="21618" y="184247"/>
                  <a:pt x="19096" y="184966"/>
                  <a:pt x="16214" y="184966"/>
                </a:cubicBezTo>
                <a:cubicBezTo>
                  <a:pt x="7206" y="184966"/>
                  <a:pt x="0" y="177416"/>
                  <a:pt x="0" y="168429"/>
                </a:cubicBezTo>
                <a:lnTo>
                  <a:pt x="0" y="89336"/>
                </a:lnTo>
                <a:cubicBezTo>
                  <a:pt x="0" y="73158"/>
                  <a:pt x="12611" y="60576"/>
                  <a:pt x="28104" y="60576"/>
                </a:cubicBezTo>
                <a:lnTo>
                  <a:pt x="78547" y="60576"/>
                </a:lnTo>
                <a:cubicBezTo>
                  <a:pt x="84312" y="60576"/>
                  <a:pt x="89357" y="58778"/>
                  <a:pt x="92960" y="54464"/>
                </a:cubicBezTo>
                <a:lnTo>
                  <a:pt x="131873" y="15637"/>
                </a:lnTo>
                <a:cubicBezTo>
                  <a:pt x="134936" y="12581"/>
                  <a:pt x="139260" y="11053"/>
                  <a:pt x="143583" y="11053"/>
                </a:cubicBezTo>
                <a:close/>
                <a:moveTo>
                  <a:pt x="58558" y="8944"/>
                </a:moveTo>
                <a:cubicBezTo>
                  <a:pt x="49551" y="8944"/>
                  <a:pt x="41624" y="16098"/>
                  <a:pt x="41624" y="25400"/>
                </a:cubicBezTo>
                <a:cubicBezTo>
                  <a:pt x="41624" y="34344"/>
                  <a:pt x="49551" y="41498"/>
                  <a:pt x="58558" y="41498"/>
                </a:cubicBezTo>
                <a:cubicBezTo>
                  <a:pt x="67565" y="41498"/>
                  <a:pt x="74770" y="34344"/>
                  <a:pt x="74770" y="25400"/>
                </a:cubicBezTo>
                <a:cubicBezTo>
                  <a:pt x="74770" y="16098"/>
                  <a:pt x="67565" y="8944"/>
                  <a:pt x="58558" y="8944"/>
                </a:cubicBezTo>
                <a:close/>
                <a:moveTo>
                  <a:pt x="58558" y="0"/>
                </a:moveTo>
                <a:cubicBezTo>
                  <a:pt x="72609" y="0"/>
                  <a:pt x="83777" y="11090"/>
                  <a:pt x="83777" y="25400"/>
                </a:cubicBezTo>
                <a:cubicBezTo>
                  <a:pt x="83777" y="39352"/>
                  <a:pt x="72609" y="50442"/>
                  <a:pt x="58558" y="50442"/>
                </a:cubicBezTo>
                <a:cubicBezTo>
                  <a:pt x="44507" y="50442"/>
                  <a:pt x="33338" y="39352"/>
                  <a:pt x="33338" y="25400"/>
                </a:cubicBezTo>
                <a:cubicBezTo>
                  <a:pt x="33338" y="11090"/>
                  <a:pt x="44507" y="0"/>
                  <a:pt x="58558" y="0"/>
                </a:cubicBezTo>
                <a:close/>
              </a:path>
            </a:pathLst>
          </a:custGeom>
          <a:solidFill>
            <a:schemeClr val="bg1"/>
          </a:solidFill>
          <a:ln>
            <a:noFill/>
          </a:ln>
          <a:effectLst/>
        </p:spPr>
        <p:txBody>
          <a:bodyPr anchor="ctr"/>
          <a:lstStyle/>
          <a:p>
            <a:endParaRPr lang="en-US" sz="900"/>
          </a:p>
        </p:txBody>
      </p:sp>
      <p:sp>
        <p:nvSpPr>
          <p:cNvPr id="40" name="TextBox 39">
            <a:extLst>
              <a:ext uri="{FF2B5EF4-FFF2-40B4-BE49-F238E27FC236}">
                <a16:creationId xmlns:a16="http://schemas.microsoft.com/office/drawing/2014/main" id="{FF794C77-6622-B049-B911-D37E94A17EBA}"/>
              </a:ext>
            </a:extLst>
          </p:cNvPr>
          <p:cNvSpPr txBox="1"/>
          <p:nvPr/>
        </p:nvSpPr>
        <p:spPr>
          <a:xfrm>
            <a:off x="799582" y="1300457"/>
            <a:ext cx="830677" cy="1623521"/>
          </a:xfrm>
          <a:prstGeom prst="rect">
            <a:avLst/>
          </a:prstGeom>
          <a:noFill/>
          <a:ln>
            <a:noFill/>
          </a:ln>
        </p:spPr>
        <p:txBody>
          <a:bodyPr wrap="none" rtlCol="0" anchor="ctr" anchorCtr="0">
            <a:spAutoFit/>
          </a:bodyPr>
          <a:lstStyle/>
          <a:p>
            <a:pPr algn="r"/>
            <a:r>
              <a:rPr lang="en-US" sz="9950" b="1" dirty="0">
                <a:solidFill>
                  <a:schemeClr val="accent1"/>
                </a:solidFill>
                <a:latin typeface="Poppins" pitchFamily="2" charset="77"/>
                <a:ea typeface="League Spartan" charset="0"/>
                <a:cs typeface="Poppins" pitchFamily="2" charset="77"/>
              </a:rPr>
              <a:t>1</a:t>
            </a:r>
          </a:p>
        </p:txBody>
      </p:sp>
      <p:sp>
        <p:nvSpPr>
          <p:cNvPr id="41" name="TextBox 40">
            <a:extLst>
              <a:ext uri="{FF2B5EF4-FFF2-40B4-BE49-F238E27FC236}">
                <a16:creationId xmlns:a16="http://schemas.microsoft.com/office/drawing/2014/main" id="{45E7BDFA-45A3-7847-92A4-3064AE6E45ED}"/>
              </a:ext>
            </a:extLst>
          </p:cNvPr>
          <p:cNvSpPr txBox="1"/>
          <p:nvPr/>
        </p:nvSpPr>
        <p:spPr>
          <a:xfrm>
            <a:off x="2007219" y="1360103"/>
            <a:ext cx="4195316" cy="369332"/>
          </a:xfrm>
          <a:prstGeom prst="rect">
            <a:avLst/>
          </a:prstGeom>
          <a:noFill/>
        </p:spPr>
        <p:txBody>
          <a:bodyPr wrap="none" rtlCol="0" anchor="b" anchorCtr="0">
            <a:spAutoFit/>
          </a:bodyPr>
          <a:lstStyle/>
          <a:p>
            <a:r>
              <a:rPr lang="en-GB" b="1" dirty="0"/>
              <a:t>Triggering, Vicarious Trauma and Burnout </a:t>
            </a:r>
            <a:endParaRPr lang="en-GB" sz="1600" dirty="0"/>
          </a:p>
        </p:txBody>
      </p:sp>
      <p:sp>
        <p:nvSpPr>
          <p:cNvPr id="42" name="Subtitle 2">
            <a:extLst>
              <a:ext uri="{FF2B5EF4-FFF2-40B4-BE49-F238E27FC236}">
                <a16:creationId xmlns:a16="http://schemas.microsoft.com/office/drawing/2014/main" id="{00044927-D0DA-9343-940F-CCED569D7AFE}"/>
              </a:ext>
            </a:extLst>
          </p:cNvPr>
          <p:cNvSpPr txBox="1">
            <a:spLocks/>
          </p:cNvSpPr>
          <p:nvPr/>
        </p:nvSpPr>
        <p:spPr>
          <a:xfrm>
            <a:off x="2007218" y="1743717"/>
            <a:ext cx="4130473" cy="1408271"/>
          </a:xfrm>
          <a:prstGeom prst="rect">
            <a:avLst/>
          </a:prstGeom>
        </p:spPr>
        <p:txBody>
          <a:bodyPr vert="horz" wrap="square" lIns="45720" tIns="22860" rIns="45720" bIns="2286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750"/>
              </a:lnSpc>
            </a:pPr>
            <a:r>
              <a:rPr lang="en-US" sz="12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“I know when I first started this role; I found it really difficult to separate my life and their lives. I’ve related so much to it all, I was taking it home with me and then going through pictures and remembering a lot of stuff and I had to very quickly, I managed to actually learn to go, okay, that’s work, this is home.”</a:t>
            </a:r>
          </a:p>
        </p:txBody>
      </p:sp>
      <p:sp>
        <p:nvSpPr>
          <p:cNvPr id="46" name="TextBox 45">
            <a:extLst>
              <a:ext uri="{FF2B5EF4-FFF2-40B4-BE49-F238E27FC236}">
                <a16:creationId xmlns:a16="http://schemas.microsoft.com/office/drawing/2014/main" id="{D7053D1E-E1FF-DE4F-9071-E57A8ECCBFE0}"/>
              </a:ext>
            </a:extLst>
          </p:cNvPr>
          <p:cNvSpPr txBox="1"/>
          <p:nvPr/>
        </p:nvSpPr>
        <p:spPr>
          <a:xfrm>
            <a:off x="799582" y="3086235"/>
            <a:ext cx="830677" cy="1623521"/>
          </a:xfrm>
          <a:prstGeom prst="rect">
            <a:avLst/>
          </a:prstGeom>
          <a:noFill/>
          <a:ln>
            <a:noFill/>
          </a:ln>
        </p:spPr>
        <p:txBody>
          <a:bodyPr wrap="none" rtlCol="0" anchor="ctr" anchorCtr="0">
            <a:spAutoFit/>
          </a:bodyPr>
          <a:lstStyle/>
          <a:p>
            <a:pPr algn="r"/>
            <a:r>
              <a:rPr lang="en-US" sz="9950" b="1" dirty="0">
                <a:solidFill>
                  <a:schemeClr val="accent6"/>
                </a:solidFill>
                <a:latin typeface="Poppins" pitchFamily="2" charset="77"/>
                <a:ea typeface="League Spartan" charset="0"/>
                <a:cs typeface="Poppins" pitchFamily="2" charset="77"/>
              </a:rPr>
              <a:t>2</a:t>
            </a:r>
          </a:p>
        </p:txBody>
      </p:sp>
      <p:sp>
        <p:nvSpPr>
          <p:cNvPr id="48" name="TextBox 47">
            <a:extLst>
              <a:ext uri="{FF2B5EF4-FFF2-40B4-BE49-F238E27FC236}">
                <a16:creationId xmlns:a16="http://schemas.microsoft.com/office/drawing/2014/main" id="{693B3A25-1DFB-A54F-80DE-D08E26A7104D}"/>
              </a:ext>
            </a:extLst>
          </p:cNvPr>
          <p:cNvSpPr txBox="1"/>
          <p:nvPr/>
        </p:nvSpPr>
        <p:spPr>
          <a:xfrm>
            <a:off x="1916902" y="3264651"/>
            <a:ext cx="5147948" cy="615553"/>
          </a:xfrm>
          <a:prstGeom prst="rect">
            <a:avLst/>
          </a:prstGeom>
          <a:noFill/>
        </p:spPr>
        <p:txBody>
          <a:bodyPr wrap="square" rtlCol="0" anchor="b" anchorCtr="0">
            <a:spAutoFit/>
          </a:bodyPr>
          <a:lstStyle/>
          <a:p>
            <a:r>
              <a:rPr lang="en-GB" b="1" dirty="0"/>
              <a:t>Self-blame, frustration and failure to help women </a:t>
            </a:r>
            <a:endParaRPr lang="en-GB" sz="1600" dirty="0"/>
          </a:p>
          <a:p>
            <a:r>
              <a:rPr lang="en-US" sz="1600" b="1" dirty="0">
                <a:solidFill>
                  <a:schemeClr val="accent2"/>
                </a:solidFill>
                <a:latin typeface="Poppins" pitchFamily="2" charset="77"/>
                <a:ea typeface="League Spartan" charset="0"/>
                <a:cs typeface="Poppins" pitchFamily="2" charset="77"/>
              </a:rPr>
              <a:t> </a:t>
            </a:r>
          </a:p>
        </p:txBody>
      </p:sp>
      <p:sp>
        <p:nvSpPr>
          <p:cNvPr id="49" name="Subtitle 2">
            <a:extLst>
              <a:ext uri="{FF2B5EF4-FFF2-40B4-BE49-F238E27FC236}">
                <a16:creationId xmlns:a16="http://schemas.microsoft.com/office/drawing/2014/main" id="{B67079D7-A9CD-A547-AB4E-C9C1199E2D69}"/>
              </a:ext>
            </a:extLst>
          </p:cNvPr>
          <p:cNvSpPr txBox="1">
            <a:spLocks/>
          </p:cNvSpPr>
          <p:nvPr/>
        </p:nvSpPr>
        <p:spPr>
          <a:xfrm>
            <a:off x="2007219" y="3750863"/>
            <a:ext cx="4130473" cy="946606"/>
          </a:xfrm>
          <a:prstGeom prst="rect">
            <a:avLst/>
          </a:prstGeom>
        </p:spPr>
        <p:txBody>
          <a:bodyPr vert="horz" wrap="square" lIns="45720" tIns="22860" rIns="45720" bIns="2286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750"/>
              </a:lnSpc>
            </a:pPr>
            <a:r>
              <a:rPr lang="en-US" sz="12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“I think that’s where at the beginning when I first started was probably a drawback because you wanted so much to prevent them going back. I think of my first failure… you blame yourself.”</a:t>
            </a:r>
          </a:p>
        </p:txBody>
      </p:sp>
      <p:sp>
        <p:nvSpPr>
          <p:cNvPr id="51" name="TextBox 50">
            <a:extLst>
              <a:ext uri="{FF2B5EF4-FFF2-40B4-BE49-F238E27FC236}">
                <a16:creationId xmlns:a16="http://schemas.microsoft.com/office/drawing/2014/main" id="{BC947E0A-E83C-624B-900B-65D492059291}"/>
              </a:ext>
            </a:extLst>
          </p:cNvPr>
          <p:cNvSpPr txBox="1"/>
          <p:nvPr/>
        </p:nvSpPr>
        <p:spPr>
          <a:xfrm>
            <a:off x="652438" y="4867821"/>
            <a:ext cx="830677" cy="1623521"/>
          </a:xfrm>
          <a:prstGeom prst="rect">
            <a:avLst/>
          </a:prstGeom>
          <a:noFill/>
          <a:ln>
            <a:noFill/>
          </a:ln>
        </p:spPr>
        <p:txBody>
          <a:bodyPr wrap="none" rtlCol="0" anchor="ctr" anchorCtr="0">
            <a:spAutoFit/>
          </a:bodyPr>
          <a:lstStyle/>
          <a:p>
            <a:pPr algn="r"/>
            <a:r>
              <a:rPr lang="en-US" sz="9950" b="1" dirty="0">
                <a:solidFill>
                  <a:schemeClr val="accent3"/>
                </a:solidFill>
                <a:latin typeface="Poppins" pitchFamily="2" charset="77"/>
                <a:ea typeface="League Spartan" charset="0"/>
                <a:cs typeface="Poppins" pitchFamily="2" charset="77"/>
              </a:rPr>
              <a:t>3</a:t>
            </a:r>
          </a:p>
        </p:txBody>
      </p:sp>
      <p:sp>
        <p:nvSpPr>
          <p:cNvPr id="53" name="TextBox 52">
            <a:extLst>
              <a:ext uri="{FF2B5EF4-FFF2-40B4-BE49-F238E27FC236}">
                <a16:creationId xmlns:a16="http://schemas.microsoft.com/office/drawing/2014/main" id="{99103856-D4FF-BE49-A5EE-5AC4DD1301AA}"/>
              </a:ext>
            </a:extLst>
          </p:cNvPr>
          <p:cNvSpPr txBox="1"/>
          <p:nvPr/>
        </p:nvSpPr>
        <p:spPr>
          <a:xfrm>
            <a:off x="1981399" y="5046088"/>
            <a:ext cx="4466800" cy="369332"/>
          </a:xfrm>
          <a:prstGeom prst="rect">
            <a:avLst/>
          </a:prstGeom>
          <a:noFill/>
        </p:spPr>
        <p:txBody>
          <a:bodyPr wrap="none" rtlCol="0" anchor="b" anchorCtr="0">
            <a:spAutoFit/>
          </a:bodyPr>
          <a:lstStyle/>
          <a:p>
            <a:r>
              <a:rPr lang="en-GB" b="1" dirty="0"/>
              <a:t>Too close to own experience of victimisation </a:t>
            </a:r>
            <a:endParaRPr lang="en-GB" sz="1600" dirty="0"/>
          </a:p>
        </p:txBody>
      </p:sp>
      <p:sp>
        <p:nvSpPr>
          <p:cNvPr id="54" name="Subtitle 2">
            <a:extLst>
              <a:ext uri="{FF2B5EF4-FFF2-40B4-BE49-F238E27FC236}">
                <a16:creationId xmlns:a16="http://schemas.microsoft.com/office/drawing/2014/main" id="{934D5C82-8051-7A41-8D0F-B9DE96262ECF}"/>
              </a:ext>
            </a:extLst>
          </p:cNvPr>
          <p:cNvSpPr txBox="1">
            <a:spLocks/>
          </p:cNvSpPr>
          <p:nvPr/>
        </p:nvSpPr>
        <p:spPr>
          <a:xfrm>
            <a:off x="2014793" y="5461211"/>
            <a:ext cx="4130473" cy="946606"/>
          </a:xfrm>
          <a:prstGeom prst="rect">
            <a:avLst/>
          </a:prstGeom>
        </p:spPr>
        <p:txBody>
          <a:bodyPr vert="horz" wrap="square" lIns="45720" tIns="22860" rIns="45720" bIns="2286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750"/>
              </a:lnSpc>
            </a:pPr>
            <a:r>
              <a:rPr lang="en-US" sz="12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“Sometimes I just have enough of domestic abuse, I don’t want to hear about it, read about it, or meet another person going through it. Sometimes I wish I worked with animals or nice things rather than with distress, horror and pain.” </a:t>
            </a:r>
          </a:p>
        </p:txBody>
      </p:sp>
    </p:spTree>
    <p:extLst>
      <p:ext uri="{BB962C8B-B14F-4D97-AF65-F5344CB8AC3E}">
        <p14:creationId xmlns:p14="http://schemas.microsoft.com/office/powerpoint/2010/main" val="19201567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9C4305F-717F-5940-B259-D483CB9483A9}"/>
              </a:ext>
            </a:extLst>
          </p:cNvPr>
          <p:cNvSpPr>
            <a:spLocks noGrp="1"/>
          </p:cNvSpPr>
          <p:nvPr>
            <p:ph idx="1"/>
          </p:nvPr>
        </p:nvSpPr>
        <p:spPr>
          <a:xfrm>
            <a:off x="838200" y="630621"/>
            <a:ext cx="10515600" cy="6589985"/>
          </a:xfrm>
        </p:spPr>
        <p:txBody>
          <a:bodyPr>
            <a:normAutofit/>
          </a:bodyPr>
          <a:lstStyle/>
          <a:p>
            <a:r>
              <a:rPr lang="en-GB" sz="2400" dirty="0"/>
              <a:t>The experience of working as survivor support workers impacts on women survivors in both positive and negative ways. </a:t>
            </a:r>
          </a:p>
          <a:p>
            <a:r>
              <a:rPr lang="en-GB" sz="2400" dirty="0"/>
              <a:t>The responses revealed distinctly personal views, yet there was a significant consensus in terms of key themes. </a:t>
            </a:r>
          </a:p>
          <a:p>
            <a:r>
              <a:rPr lang="en-GB" sz="2400" dirty="0"/>
              <a:t>The benefits to both women survivor support workers and women survivors when working together to reinforce recovery can be powerful. </a:t>
            </a:r>
          </a:p>
          <a:p>
            <a:r>
              <a:rPr lang="en-GB" sz="2400" dirty="0"/>
              <a:t>However, as a survivor of domestic abuse, individual lived experiences often stay with a woman irrespective of time passing between the experience and the professional role undertaken. </a:t>
            </a:r>
          </a:p>
          <a:p>
            <a:r>
              <a:rPr lang="en-GB" sz="2400" dirty="0"/>
              <a:t>There can be a risk of re-victimisation as service users’ own traumatic stories and circumstances have an impact on the support worker, particularly where appropriate clinical supervisory support is not provided </a:t>
            </a:r>
          </a:p>
          <a:p>
            <a:r>
              <a:rPr lang="en-GB" sz="2400" dirty="0"/>
              <a:t>in being able to use their own lived experience positively, a survivor can reinforce her own sense of worth, bringing meaning to the abuse previous experienced and in effect, adding to the process of recovery and self-actualisation. </a:t>
            </a:r>
          </a:p>
          <a:p>
            <a:endParaRPr lang="en-US" dirty="0"/>
          </a:p>
        </p:txBody>
      </p:sp>
    </p:spTree>
    <p:extLst>
      <p:ext uri="{BB962C8B-B14F-4D97-AF65-F5344CB8AC3E}">
        <p14:creationId xmlns:p14="http://schemas.microsoft.com/office/powerpoint/2010/main" val="22369941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819A166-7571-4003-A6B8-B62034C3ED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09320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34A81900-946B-544C-9641-408FAAF153EA}"/>
              </a:ext>
            </a:extLst>
          </p:cNvPr>
          <p:cNvSpPr>
            <a:spLocks noGrp="1"/>
          </p:cNvSpPr>
          <p:nvPr>
            <p:ph type="title"/>
          </p:nvPr>
        </p:nvSpPr>
        <p:spPr>
          <a:xfrm>
            <a:off x="524741" y="620392"/>
            <a:ext cx="3808268" cy="5504688"/>
          </a:xfrm>
        </p:spPr>
        <p:txBody>
          <a:bodyPr>
            <a:normAutofit/>
          </a:bodyPr>
          <a:lstStyle/>
          <a:p>
            <a:r>
              <a:rPr lang="en-GB" sz="6000" b="1">
                <a:solidFill>
                  <a:schemeClr val="bg1"/>
                </a:solidFill>
              </a:rPr>
              <a:t>Key Messages</a:t>
            </a:r>
            <a:br>
              <a:rPr lang="en-GB" sz="6000">
                <a:solidFill>
                  <a:schemeClr val="bg1"/>
                </a:solidFill>
              </a:rPr>
            </a:br>
            <a:endParaRPr lang="en-US" sz="6000">
              <a:solidFill>
                <a:schemeClr val="bg1"/>
              </a:solidFill>
            </a:endParaRPr>
          </a:p>
        </p:txBody>
      </p:sp>
      <p:graphicFrame>
        <p:nvGraphicFramePr>
          <p:cNvPr id="14" name="Content Placeholder 2">
            <a:extLst>
              <a:ext uri="{FF2B5EF4-FFF2-40B4-BE49-F238E27FC236}">
                <a16:creationId xmlns:a16="http://schemas.microsoft.com/office/drawing/2014/main" id="{8F596A1B-F1D6-4F6E-B5B0-5C692D9D8588}"/>
              </a:ext>
            </a:extLst>
          </p:cNvPr>
          <p:cNvGraphicFramePr>
            <a:graphicFrameLocks noGrp="1"/>
          </p:cNvGraphicFramePr>
          <p:nvPr>
            <p:ph idx="1"/>
            <p:extLst>
              <p:ext uri="{D42A27DB-BD31-4B8C-83A1-F6EECF244321}">
                <p14:modId xmlns:p14="http://schemas.microsoft.com/office/powerpoint/2010/main" val="352119058"/>
              </p:ext>
            </p:extLst>
          </p:nvPr>
        </p:nvGraphicFramePr>
        <p:xfrm>
          <a:off x="5468389" y="620392"/>
          <a:ext cx="6263640" cy="55046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503336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323</TotalTime>
  <Words>2368</Words>
  <Application>Microsoft Macintosh PowerPoint</Application>
  <PresentationFormat>Widescreen</PresentationFormat>
  <Paragraphs>84</Paragraphs>
  <Slides>10</Slides>
  <Notes>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Calibri</vt:lpstr>
      <vt:lpstr>Calibri Light</vt:lpstr>
      <vt:lpstr>Lato Light</vt:lpstr>
      <vt:lpstr>Poppins</vt:lpstr>
      <vt:lpstr>Poppins Light</vt:lpstr>
      <vt:lpstr>Office Theme</vt:lpstr>
      <vt:lpstr>Exploring the experiences of domestic abuse survivors working in the field of domestic abuse support: assisting recovery or re-victimisation revisited?</vt:lpstr>
      <vt:lpstr>The Data</vt:lpstr>
      <vt:lpstr>PowerPoint Presentation</vt:lpstr>
      <vt:lpstr>Statements indicative of self actualization</vt:lpstr>
      <vt:lpstr>Esteem</vt:lpstr>
      <vt:lpstr>Statements indicative of belonging</vt:lpstr>
      <vt:lpstr>PowerPoint Presentation</vt:lpstr>
      <vt:lpstr>PowerPoint Presentation</vt:lpstr>
      <vt:lpstr>Key Messages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Exploring the experiences of domestic abuse survivors working in the field of domestic abuse support: assisting recovery or re-victimisation revisited?</dc:title>
  <dc:creator>Beverley Gilbert</dc:creator>
  <cp:lastModifiedBy>Beverley Gilbert</cp:lastModifiedBy>
  <cp:revision>27</cp:revision>
  <cp:lastPrinted>2021-09-14T14:44:55Z</cp:lastPrinted>
  <dcterms:created xsi:type="dcterms:W3CDTF">2021-09-08T10:37:31Z</dcterms:created>
  <dcterms:modified xsi:type="dcterms:W3CDTF">2021-09-15T13:21:52Z</dcterms:modified>
</cp:coreProperties>
</file>