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6"/>
  </p:notesMasterIdLst>
  <p:sldIdLst>
    <p:sldId id="256" r:id="rId6"/>
    <p:sldId id="259" r:id="rId7"/>
    <p:sldId id="351" r:id="rId8"/>
    <p:sldId id="353" r:id="rId9"/>
    <p:sldId id="339" r:id="rId10"/>
    <p:sldId id="352" r:id="rId11"/>
    <p:sldId id="332" r:id="rId12"/>
    <p:sldId id="354" r:id="rId13"/>
    <p:sldId id="345" r:id="rId14"/>
    <p:sldId id="335" r:id="rId15"/>
    <p:sldId id="331" r:id="rId16"/>
    <p:sldId id="346" r:id="rId17"/>
    <p:sldId id="349" r:id="rId18"/>
    <p:sldId id="336" r:id="rId19"/>
    <p:sldId id="340" r:id="rId20"/>
    <p:sldId id="350" r:id="rId21"/>
    <p:sldId id="276" r:id="rId22"/>
    <p:sldId id="261" r:id="rId23"/>
    <p:sldId id="343" r:id="rId24"/>
    <p:sldId id="32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5159E2-75E4-48F0-A127-C01B70DCE87A}">
          <p14:sldIdLst>
            <p14:sldId id="256"/>
            <p14:sldId id="259"/>
            <p14:sldId id="351"/>
            <p14:sldId id="353"/>
            <p14:sldId id="339"/>
            <p14:sldId id="352"/>
            <p14:sldId id="332"/>
            <p14:sldId id="354"/>
            <p14:sldId id="345"/>
            <p14:sldId id="335"/>
            <p14:sldId id="331"/>
            <p14:sldId id="346"/>
            <p14:sldId id="349"/>
            <p14:sldId id="336"/>
            <p14:sldId id="340"/>
            <p14:sldId id="350"/>
            <p14:sldId id="276"/>
            <p14:sldId id="261"/>
            <p14:sldId id="343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C3B1FE-BD00-4C4F-AD33-DCBBE67EACCB}" v="21" dt="2021-04-29T09:11:26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0464" autoAdjust="0"/>
  </p:normalViewPr>
  <p:slideViewPr>
    <p:cSldViewPr snapToGrid="0">
      <p:cViewPr varScale="1">
        <p:scale>
          <a:sx n="36" d="100"/>
          <a:sy n="36" d="100"/>
        </p:scale>
        <p:origin x="20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C2D47F9A-D465-4D7B-A7D9-761D96E84A90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69E13336-5AF3-4A9D-BDB1-6A91B0993A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65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ilk-group.com/services/branded-merchandis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greenpromotions.co.uk/recycled-badges-gg0156b.html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3336-5AF3-4A9D-BDB1-6A91B0993A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15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B75EF-30B1-4FA2-A27D-3E52583106E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715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badge supplier is Silk Group </a:t>
            </a:r>
            <a:r>
              <a:rPr lang="en-GB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https://silk-group.com/services/branded-merchandise/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they have an Eco range which where we purchased the badges from </a:t>
            </a:r>
            <a:r>
              <a:rPr lang="en-GB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https://www.gogreenpromotions.co.uk/recycled-badges-gg0156b.html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They are 100% recycled plastic made in the UK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AB75EF-30B1-4FA2-A27D-3E52583106E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83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036E6-C0AE-45E2-ACB9-0CCF8FCB2E3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2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000000"/>
              </a:solidFill>
              <a:effectLst/>
              <a:latin typeface="Source Serif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036E6-C0AE-45E2-ACB9-0CCF8FCB2E3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1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036E6-C0AE-45E2-ACB9-0CCF8FCB2E3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19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284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036E6-C0AE-45E2-ACB9-0CCF8FCB2E3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591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036E6-C0AE-45E2-ACB9-0CCF8FCB2E3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260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954F5-4E9D-40D0-9108-B515B599E8F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982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Don’t wait to be told</a:t>
            </a:r>
          </a:p>
          <a:p>
            <a:endParaRPr lang="en-GB" dirty="0"/>
          </a:p>
          <a:p>
            <a:r>
              <a:rPr lang="en-GB" dirty="0"/>
              <a:t>This goes beyond the classroom</a:t>
            </a:r>
          </a:p>
          <a:p>
            <a:r>
              <a:rPr lang="en-GB" dirty="0"/>
              <a:t>Beyond the job</a:t>
            </a:r>
          </a:p>
          <a:p>
            <a:r>
              <a:rPr lang="en-GB" dirty="0"/>
              <a:t>Beyond the pay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3336-5AF3-4A9D-BDB1-6A91B0993A0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863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036E6-C0AE-45E2-ACB9-0CCF8FCB2E3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9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2113" y="692150"/>
            <a:ext cx="6073775" cy="34163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>
              <a:latin typeface="+mn-lt"/>
              <a:cs typeface="+mn-cs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36" indent="-2285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10" indent="-2285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85" indent="-2285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459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634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808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983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50592D-FBB5-411A-9DBA-4F056A40AECF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6557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1EC9-ADDA-42A3-B17D-C09BAA25B28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94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3336-5AF3-4A9D-BDB1-6A91B0993A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46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3336-5AF3-4A9D-BDB1-6A91B0993A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0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036E6-C0AE-45E2-ACB9-0CCF8FCB2E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8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3336-5AF3-4A9D-BDB1-6A91B0993A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70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A25A4-0CA3-454D-AF0E-93EBD25421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54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3336-5AF3-4A9D-BDB1-6A91B0993A0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375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3336-5AF3-4A9D-BDB1-6A91B0993A0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89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C9AF-C6E3-43A7-8456-0445BEDD6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956BF-ACAA-4173-A725-443A7F09E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40ED-BFFB-48F1-A8A4-0D552C23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35DD1-88E1-49C1-96B7-A9FFC5E3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F9EE-BAEF-41E5-B62A-FAEA0560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3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7374-8E83-4D7C-AA45-D3A572CF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C4DAE-5552-46FF-B6A9-D03317680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9315D-D84E-4927-96AF-E8E9F38C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E601D-5938-4869-AE39-72AB81BE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83B46-5361-4EF3-BF89-609F4798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77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E489A2-A986-40C4-AE6F-74CD9E60C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F99BF-C683-4335-A51B-7E28C8A43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E2F2-1ADA-4FD7-B715-B6DAEEE5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43E2C-66F5-484A-B225-C768DE31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802C7-9240-4AB1-9B48-3117B94C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257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20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41DAC4-1332-498B-BD49-7698B917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Arial" charset="0"/>
              </a:defRPr>
            </a:lvl1pPr>
          </a:lstStyle>
          <a:p>
            <a:pPr>
              <a:defRPr/>
            </a:pPr>
            <a:fld id="{01B5C804-C14D-479B-BAFB-249CF6BF9A71}" type="datetime1">
              <a:rPr lang="en-US" altLang="en-US"/>
              <a:pPr>
                <a:defRPr/>
              </a:pPr>
              <a:t>3/26/2021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BD56A-04B8-402F-AC3A-6D248B78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8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6CF31-147A-4F61-ABBA-19D17BC1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>
              <a:defRPr/>
            </a:pPr>
            <a:fld id="{B4628ACD-B35B-413E-BC48-58321094FC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13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45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19C8A-51C1-4A00-9278-DEB94FCF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5C0D4-6EC3-4460-A28B-32FD962BF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16CB1-3182-4FB2-91DE-1492A23E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23B32-A417-4FD0-B9ED-D5959645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7853A-1CD6-46A0-AC61-54C089B4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6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4F45-1574-4AE8-8EC3-28F32840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75AAA-6715-4465-8BC8-6D5FA0FAE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22412-CB3C-4DD7-8A9B-B0CF4977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92205-F5BD-4FCF-A5DE-8C2F591A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1F315-BA34-410E-A863-8E51B7D9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4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A0F73-0E2F-4FB7-A5A7-A48FA2E8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203A0-C347-4746-A413-B8425C845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3304A-8CFC-453F-AF58-4D9F32E56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1AE47-D075-4B2F-A0BA-E4A351D3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1251-C22E-487D-957E-75C47200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A6F70-01A3-4DFF-8A8A-48EE4ACE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65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82DA-9C51-48BC-B82C-14ECB4AB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AA76E-F5A0-420C-B1AD-2976AE3FA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DAD70-FF25-4345-9FAB-54DF60CAF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5AB73-50F9-4D23-B1A9-8BB4C3578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46381-02DF-431E-8918-AE28E0C6E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AEB375-D103-4559-AFCE-EE0102BE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E9B4DC-79FF-477D-A206-8A80DFF2F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50394-F7C5-422D-924C-D4E41DD1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84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76460-F7D0-47CE-872C-3AD21F47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0E385-4825-44DB-88A1-44799FA09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D6DB5-5BCD-4307-BAA0-EF5EAE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4070C-12A5-4AC0-B552-3F4689A72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95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EB25A-9956-47B1-ACBD-F7FF1EC3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75975-C0C7-478E-88C3-9CEFEF7A4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95BF0-5A0E-45D7-BAFE-386657AF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D75D-9234-403A-B9BF-04448AE6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7B91-E4EE-4105-A7D2-6B0E959AE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9F62A-BF0C-4E79-A7D4-5276227A9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BA82E-EE19-49D3-A71D-40661B8D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07A37-1959-490E-AEDB-E3B11B97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84E36-9FDF-4470-AFD4-969A682C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45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E8F2-D439-4928-AC7F-91CCA0F0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FE9EF5-F8C6-4E3A-801A-4CA4CC4E2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7C43-48CD-4D0A-A10C-037903ACB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CF705-9477-4F50-9E63-BE211D2F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9BBDF-88BE-4792-98C2-CA87DE64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5D9FD-F3D8-41C0-9769-C5C76013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1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0E064-161A-46C0-A213-3F11B072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5AEC6-6BDA-4A75-9EDA-3A34FB1A3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AE412-152E-4293-B446-1B443D978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67D53-E870-448D-AD41-D0E39AFBD10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9802F-8A9B-4247-8E98-5261D2DCE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61A56-B3CB-4C65-9C95-4A2D5E0B8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30515-162B-46F0-81AA-3001CD77F0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E1658D6-B5C5-4365-A56C-B45719A75A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582614"/>
            <a:ext cx="109728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43D5D9E-DF07-4481-9597-ACF406D4D3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pic>
        <p:nvPicPr>
          <p:cNvPr id="1028" name="Picture 3" descr="lower case banner.psd">
            <a:extLst>
              <a:ext uri="{FF2B5EF4-FFF2-40B4-BE49-F238E27FC236}">
                <a16:creationId xmlns:a16="http://schemas.microsoft.com/office/drawing/2014/main" id="{667BC76C-91A5-4D86-87E3-5E3C105C0A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8700"/>
            <a:ext cx="1219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8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tm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7.tm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31BA-616A-479B-973C-8F7959F4B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6565" y="663752"/>
            <a:ext cx="4094629" cy="295532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</a:rPr>
              <a:t>The UN SDGs:</a:t>
            </a:r>
            <a:br>
              <a:rPr lang="en-GB" dirty="0"/>
            </a:br>
            <a:r>
              <a:rPr lang="en-GB" b="1" dirty="0"/>
              <a:t>A cause for courageous hope?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22149-4626-4F8C-93A5-DC4225E2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51" y="103344"/>
            <a:ext cx="6675699" cy="665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A2A216-E317-4427-89E3-3EC5A22C3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176" y="5883038"/>
            <a:ext cx="2402499" cy="960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023324-4BD0-46EF-A01F-A0D9BD598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675" y="5776027"/>
            <a:ext cx="2836250" cy="989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CDB51-EB8C-4774-B20D-83BA4CC26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133" y="4158873"/>
            <a:ext cx="1198542" cy="82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729713-65E0-43EC-A32C-82957AF07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675" y="4078755"/>
            <a:ext cx="1664352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6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96011-7A85-498A-BF0E-A9D2155C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00B0F0"/>
                </a:solidFill>
              </a:rPr>
              <a:t>How can you ‘Move the World’?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55012-981E-43AC-B8CA-E33DB984D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8192" y="984095"/>
            <a:ext cx="1325563" cy="1538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C00F7-29D6-4BEB-92D4-1E6DB215A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342797" y="5258153"/>
            <a:ext cx="1325564" cy="1874130"/>
          </a:xfrm>
          <a:prstGeom prst="rect">
            <a:avLst/>
          </a:prstGeom>
        </p:spPr>
      </p:pic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0FEE8F31-0266-476F-A304-0DAA99ECF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07" y="1325563"/>
            <a:ext cx="7364907" cy="52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9B68-EB0D-40F5-8249-441D583B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27" y="138292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rgbClr val="00B0F0"/>
                </a:solidFill>
              </a:rPr>
              <a:t>Associated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BC73-973D-414D-94B3-CC36A30DB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81" y="1874133"/>
            <a:ext cx="4453647" cy="4351338"/>
          </a:xfrm>
        </p:spPr>
        <p:txBody>
          <a:bodyPr/>
          <a:lstStyle/>
          <a:p>
            <a:r>
              <a:rPr lang="en-GB"/>
              <a:t>SDG teaching resource and suggested activity</a:t>
            </a:r>
          </a:p>
          <a:p>
            <a:r>
              <a:rPr lang="en-GB"/>
              <a:t>A2 Wall ‘Year group/Key stage’ Posters</a:t>
            </a:r>
          </a:p>
          <a:p>
            <a:r>
              <a:rPr lang="en-GB"/>
              <a:t>A3 ‘Classroom’ posters</a:t>
            </a:r>
          </a:p>
          <a:p>
            <a:r>
              <a:rPr lang="en-GB"/>
              <a:t>Pin badges</a:t>
            </a:r>
          </a:p>
          <a:p>
            <a:r>
              <a:rPr lang="en-GB"/>
              <a:t>A5 goal certificates with related SDG case study facts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7D594-FA3D-46D7-98F7-C29F8226F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40978" y="1070505"/>
            <a:ext cx="4886146" cy="56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14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1C10-570E-4752-A70B-3D3A75EC4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4146"/>
            <a:ext cx="9144000" cy="1904854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00B050"/>
                </a:solidFill>
              </a:rPr>
              <a:t>Democracy in the development of a climate emergency curriculum for initial teacher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63E8D-2652-4E72-9829-8448523CB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9520"/>
            <a:ext cx="9144000" cy="2387600"/>
          </a:xfrm>
        </p:spPr>
        <p:txBody>
          <a:bodyPr>
            <a:normAutofit/>
          </a:bodyPr>
          <a:lstStyle/>
          <a:p>
            <a:r>
              <a:rPr lang="en-GB" b="1" dirty="0"/>
              <a:t>Advance HE – Sustainability Symposium:</a:t>
            </a:r>
          </a:p>
          <a:p>
            <a:r>
              <a:rPr lang="en-GB" b="1" dirty="0"/>
              <a:t>Facing forward with sustainability – principles, progress and partnership</a:t>
            </a:r>
          </a:p>
          <a:p>
            <a:endParaRPr lang="en-GB" sz="48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68FAB-4C85-4043-814A-63F4507F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04" y="5256241"/>
            <a:ext cx="4004396" cy="1601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2E486C-D447-41B6-9752-2C55D13D6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88" y="5760425"/>
            <a:ext cx="859981" cy="593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E67864-758F-461C-9B78-8CFC2D2960C0}"/>
              </a:ext>
            </a:extLst>
          </p:cNvPr>
          <p:cNvSpPr txBox="1"/>
          <p:nvPr/>
        </p:nvSpPr>
        <p:spPr>
          <a:xfrm>
            <a:off x="5446843" y="5595454"/>
            <a:ext cx="1575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@Elengthorn</a:t>
            </a:r>
          </a:p>
          <a:p>
            <a:r>
              <a:rPr lang="en-GB" dirty="0"/>
              <a:t>@UW_Sustain</a:t>
            </a:r>
          </a:p>
          <a:p>
            <a:r>
              <a:rPr lang="en-GB" dirty="0"/>
              <a:t>@sosukcharity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2EE92-1B07-4683-B6FC-5C8C7ADB8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209" y="5136018"/>
            <a:ext cx="3104417" cy="1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1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0934-DC3B-48F1-A708-F00944F4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109" y="617839"/>
            <a:ext cx="7058891" cy="1325563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Teachers left without climate change training</a:t>
            </a:r>
            <a:b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E2805-425D-481C-94D0-40168B5B4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499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40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92% </a:t>
            </a:r>
            <a:r>
              <a:rPr lang="en-GB" sz="240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Calibri"/>
              </a:rPr>
              <a:t> teachers are concerned about climate change</a:t>
            </a:r>
          </a:p>
          <a:p>
            <a:pPr algn="l"/>
            <a:r>
              <a:rPr lang="en-GB" sz="240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7 in 10 say they have not received adequate training</a:t>
            </a:r>
          </a:p>
          <a:p>
            <a:pPr algn="l"/>
            <a:r>
              <a:rPr lang="en-GB" sz="240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Calibri"/>
              </a:rPr>
              <a:t>5% identifying it as integral to many different aspects of the curriculum and teaching in their school </a:t>
            </a:r>
          </a:p>
          <a:p>
            <a:pPr algn="l"/>
            <a:r>
              <a:rPr lang="en-GB" sz="240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41% said it was </a:t>
            </a:r>
            <a:r>
              <a:rPr lang="en-GB" sz="240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Calibri"/>
              </a:rPr>
              <a:t>‘rarely’ or ‘never’ taught in their schools. </a:t>
            </a:r>
          </a:p>
          <a:p>
            <a:pPr algn="l"/>
            <a:r>
              <a:rPr lang="en-GB" sz="240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17% said climate change is mentioned in subjects outside of science and geography.” (Hazell, 2021)</a:t>
            </a:r>
            <a:endParaRPr lang="en-GB" sz="2400">
              <a:solidFill>
                <a:srgbClr val="00B05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l"/>
            <a:endParaRPr lang="en-GB" sz="1800" i="1">
              <a:solidFill>
                <a:srgbClr val="000000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algn="l"/>
            <a:endParaRPr lang="en-GB" sz="1800" i="1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DD3CF-F7A6-44BB-9BAC-43F1746DD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027" y="2072008"/>
            <a:ext cx="2836088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98EF2-6E53-490D-B538-0DA7FECA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812"/>
            <a:ext cx="4842164" cy="2723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A75C0-801C-4B47-A749-09D775AC0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418" y="4980346"/>
            <a:ext cx="1849582" cy="18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1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842A-2FD8-443F-B3EE-6198D6D7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6684818" cy="1325563"/>
          </a:xfrm>
        </p:spPr>
        <p:txBody>
          <a:bodyPr/>
          <a:lstStyle/>
          <a:p>
            <a:r>
              <a:rPr lang="en-GB" b="1">
                <a:solidFill>
                  <a:schemeClr val="accent2"/>
                </a:solidFill>
              </a:rPr>
              <a:t>Politics and climate change: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D43A8-E235-49DC-B7D7-0323370AA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199"/>
            <a:ext cx="6684818" cy="3433763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State level responses to climate change are inherently political. </a:t>
            </a:r>
          </a:p>
          <a:p>
            <a:pPr marL="0" indent="0">
              <a:buNone/>
            </a:pPr>
            <a:r>
              <a:rPr lang="en-GB"/>
              <a:t>It is possible &amp; essential that we find democratic solutions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030CB-73AB-4F84-8F6E-73E3641E7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525" y="365125"/>
            <a:ext cx="3963924" cy="60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4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5029B-2A05-49FE-8343-02457453E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544" y="1253331"/>
            <a:ext cx="6262255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600" b="1">
                <a:solidFill>
                  <a:schemeClr val="accent5">
                    <a:lumMod val="75000"/>
                  </a:schemeClr>
                </a:solidFill>
              </a:rPr>
              <a:t>Principle 1 (to underpin the path to net zero): </a:t>
            </a:r>
          </a:p>
          <a:p>
            <a:pPr marL="0" indent="0" algn="ctr">
              <a:buNone/>
            </a:pPr>
            <a:r>
              <a:rPr lang="en-GB"/>
              <a:t>‘Informing and educating everyone’</a:t>
            </a:r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GB" i="0">
                <a:solidFill>
                  <a:srgbClr val="0070C0"/>
                </a:solidFill>
                <a:effectLst/>
                <a:latin typeface="PT Serif"/>
              </a:rPr>
              <a:t>“There is a need for information and education for everyone – individuals, businesses, government and others – about climate change and the steps needed to tackle it. It is essential for buy-in to the changes that are needed.” </a:t>
            </a:r>
          </a:p>
          <a:p>
            <a:pPr marL="0" indent="0" algn="ctr">
              <a:buNone/>
            </a:pPr>
            <a:r>
              <a:rPr lang="en-GB" sz="1400" i="0">
                <a:solidFill>
                  <a:srgbClr val="0070C0"/>
                </a:solidFill>
                <a:effectLst/>
                <a:latin typeface="PT Serif"/>
              </a:rPr>
              <a:t>(UK Government, 2020, p6)</a:t>
            </a:r>
            <a:endParaRPr lang="en-GB" sz="140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EF383-30CF-4374-822D-8A6A7EF40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39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5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0E96-7504-4B1B-97FF-65B3EE7C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24B5-6D94-46EC-ACE1-09D73E5E0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FBD9-B0EE-4B31-8B51-299F24311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21" y="0"/>
            <a:ext cx="9114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4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178" y="4001294"/>
            <a:ext cx="4096867" cy="2731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692" y="365125"/>
            <a:ext cx="10959353" cy="1460500"/>
          </a:xfrm>
        </p:spPr>
        <p:txBody>
          <a:bodyPr>
            <a:normAutofit/>
          </a:bodyPr>
          <a:lstStyle/>
          <a:p>
            <a:r>
              <a:rPr lang="en-GB" b="1" u="sng" dirty="0"/>
              <a:t>Top tips for embedding ESD: </a:t>
            </a:r>
            <a:r>
              <a:rPr lang="en-GB" b="1" u="sng" dirty="0">
                <a:solidFill>
                  <a:srgbClr val="00B050"/>
                </a:solidFill>
              </a:rPr>
              <a:t>The Super Six!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4400" dirty="0"/>
              <a:t>Pester Power – perseverance is key!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/>
              <a:t>Don’t be disheartened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/>
              <a:t>Use the resources out there to help you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/>
              <a:t>Collaborate with other schools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/>
              <a:t>Keep it contemporary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4400" dirty="0"/>
              <a:t>Record and share it all!</a:t>
            </a:r>
          </a:p>
        </p:txBody>
      </p:sp>
    </p:spTree>
    <p:extLst>
      <p:ext uri="{BB962C8B-B14F-4D97-AF65-F5344CB8AC3E}">
        <p14:creationId xmlns:p14="http://schemas.microsoft.com/office/powerpoint/2010/main" val="1913325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B46C-5808-4D36-837B-02BF21FB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3D085-C4BB-41EB-B349-9FD0F6736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6424" y="1825625"/>
            <a:ext cx="2958352" cy="43513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Participation</a:t>
            </a:r>
          </a:p>
          <a:p>
            <a:endParaRPr lang="en-GB" sz="3600" b="1" dirty="0">
              <a:solidFill>
                <a:srgbClr val="00B0F0"/>
              </a:solidFill>
            </a:endParaRPr>
          </a:p>
          <a:p>
            <a:r>
              <a:rPr lang="en-GB" sz="3600" b="1" dirty="0">
                <a:solidFill>
                  <a:srgbClr val="00B0F0"/>
                </a:solidFill>
              </a:rPr>
              <a:t>Commitment</a:t>
            </a:r>
          </a:p>
          <a:p>
            <a:endParaRPr lang="en-GB" sz="3600" b="1" dirty="0">
              <a:solidFill>
                <a:srgbClr val="00B0F0"/>
              </a:solidFill>
            </a:endParaRPr>
          </a:p>
          <a:p>
            <a:r>
              <a:rPr lang="en-GB" sz="3600" b="1" dirty="0">
                <a:solidFill>
                  <a:srgbClr val="00B0F0"/>
                </a:solidFill>
              </a:rPr>
              <a:t>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52C8C-8867-4ABA-9CB8-DFFC0679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4766"/>
            <a:ext cx="9251856" cy="75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709BE-5D39-426A-89A9-4258FF4E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472" y="1770927"/>
            <a:ext cx="4892965" cy="1325563"/>
          </a:xfrm>
        </p:spPr>
        <p:txBody>
          <a:bodyPr>
            <a:normAutofit fontScale="90000"/>
          </a:bodyPr>
          <a:lstStyle/>
          <a:p>
            <a:r>
              <a:rPr lang="en-GB"/>
              <a:t>“…unparalleled levels of global cooperation”</a:t>
            </a:r>
          </a:p>
        </p:txBody>
      </p:sp>
      <p:pic>
        <p:nvPicPr>
          <p:cNvPr id="4098" name="Picture 2" descr="UNESCO 🏛️ #Education #Sciences #Culture 🇺🇳😷 on Twitter:  &quot;&quot;#ClimateChange is a threat to global security that can only be dealt with  by unparalleled levels of global cooperation.&quot; David Attenborough tells  Security Council">
            <a:extLst>
              <a:ext uri="{FF2B5EF4-FFF2-40B4-BE49-F238E27FC236}">
                <a16:creationId xmlns:a16="http://schemas.microsoft.com/office/drawing/2014/main" id="{1D1A6022-66C3-4D17-9841-AE9F4485C9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3" y="1600200"/>
            <a:ext cx="6428510" cy="36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9060D-201B-4A9A-99ED-D1898F6D1E10}"/>
              </a:ext>
            </a:extLst>
          </p:cNvPr>
          <p:cNvSpPr txBox="1"/>
          <p:nvPr/>
        </p:nvSpPr>
        <p:spPr>
          <a:xfrm>
            <a:off x="9153237" y="38070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(Attenborough, 2021)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92357-0B7C-4B8B-BF00-0501FBFB6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604" y="5256241"/>
            <a:ext cx="4004396" cy="16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4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925513"/>
            <a:ext cx="28670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4" y="925513"/>
            <a:ext cx="29479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474914"/>
            <a:ext cx="28575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4" y="3973513"/>
            <a:ext cx="36607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962025"/>
            <a:ext cx="2571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384425"/>
            <a:ext cx="29273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4294188"/>
            <a:ext cx="23352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885825"/>
            <a:ext cx="141446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2497139"/>
            <a:ext cx="28511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3567113"/>
            <a:ext cx="233203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ompany name&#10;&#10;Description automatically generated">
            <a:extLst>
              <a:ext uri="{FF2B5EF4-FFF2-40B4-BE49-F238E27FC236}">
                <a16:creationId xmlns:a16="http://schemas.microsoft.com/office/drawing/2014/main" id="{3E85AE32-DF97-49CA-B602-E87AA0FB7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96" y="130174"/>
            <a:ext cx="1844264" cy="18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8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1865"/>
            <a:ext cx="2747457" cy="1934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2489"/>
            <a:ext cx="8455310" cy="2867090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rgbClr val="00B0F0"/>
                </a:solidFill>
              </a:rPr>
              <a:t>Elena Lengthorn</a:t>
            </a:r>
            <a:br>
              <a:rPr lang="en-GB" sz="4948" dirty="0">
                <a:solidFill>
                  <a:srgbClr val="00B0F0"/>
                </a:solidFill>
              </a:rPr>
            </a:br>
            <a:r>
              <a:rPr lang="en-GB" sz="4000" dirty="0"/>
              <a:t>Senior Lecturer Teacher Education</a:t>
            </a:r>
            <a:br>
              <a:rPr lang="en-GB" sz="4000" dirty="0">
                <a:solidFill>
                  <a:srgbClr val="00B0F0"/>
                </a:solidFill>
              </a:rPr>
            </a:br>
            <a:r>
              <a:rPr lang="en-GB" sz="5400" dirty="0">
                <a:solidFill>
                  <a:srgbClr val="00B0F0"/>
                </a:solidFill>
              </a:rPr>
              <a:t>e.lengthorn@worc.ac.uk</a:t>
            </a:r>
            <a:br>
              <a:rPr lang="en-GB" sz="5400" dirty="0">
                <a:solidFill>
                  <a:srgbClr val="00B0F0"/>
                </a:solidFill>
              </a:rPr>
            </a:br>
            <a:br>
              <a:rPr lang="en-GB" sz="4948" dirty="0">
                <a:solidFill>
                  <a:srgbClr val="00B0F0"/>
                </a:solidFill>
              </a:rPr>
            </a:br>
            <a:endParaRPr lang="en-GB" sz="4948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7D0C1-E315-4A07-BBCE-7FF74012C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196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D52665-F987-4FE7-953B-30C0E2895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86" y="1288421"/>
            <a:ext cx="3252334" cy="49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4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56E16-674A-4CA7-83E1-BF94A463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0B2B-22BE-4A86-A9D9-4763A382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990B2-0A8D-431B-8FE2-DCC0AB40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215" y="142733"/>
            <a:ext cx="7863569" cy="6572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B93A8-61AC-40B8-8842-EC0ABFE61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00"/>
            <a:ext cx="1669000" cy="525685"/>
          </a:xfrm>
          <a:prstGeom prst="rect">
            <a:avLst/>
          </a:prstGeom>
        </p:spPr>
      </p:pic>
      <p:pic>
        <p:nvPicPr>
          <p:cNvPr id="6" name="Picture 5" descr="Company name&#10;&#10;Description automatically generated">
            <a:extLst>
              <a:ext uri="{FF2B5EF4-FFF2-40B4-BE49-F238E27FC236}">
                <a16:creationId xmlns:a16="http://schemas.microsoft.com/office/drawing/2014/main" id="{F552366F-21D3-46B8-B980-C8926D4B0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96" y="130174"/>
            <a:ext cx="1844264" cy="183877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0EE8DA8-23BC-4F44-95A3-412CD858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0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A313-9CEF-49DB-A811-629C2012C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599F1AA-B4D7-46A9-8238-6E943F44B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-47382"/>
            <a:ext cx="9791699" cy="6952764"/>
          </a:xfrm>
        </p:spPr>
      </p:pic>
      <p:pic>
        <p:nvPicPr>
          <p:cNvPr id="10" name="Picture 9" descr="Company name&#10;&#10;Description automatically generated">
            <a:extLst>
              <a:ext uri="{FF2B5EF4-FFF2-40B4-BE49-F238E27FC236}">
                <a16:creationId xmlns:a16="http://schemas.microsoft.com/office/drawing/2014/main" id="{630F435C-9803-475F-9FEE-A77B7DCB2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96" y="130174"/>
            <a:ext cx="1844264" cy="18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EA52-B7A3-47D0-9CBF-7A3EF4376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77FBA-C8B0-430C-9D06-D8BD2135A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428C9-D179-4299-83A6-428D87DB1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7" y="552366"/>
            <a:ext cx="2448267" cy="182905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8AF01AF-1860-4F29-9668-33454C933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148" y="368345"/>
            <a:ext cx="2514951" cy="1438476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DB47BE-3092-414A-B0C4-52668374B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26" y="4833816"/>
            <a:ext cx="2543530" cy="1228896"/>
          </a:xfrm>
          <a:prstGeom prst="rect">
            <a:avLst/>
          </a:prstGeom>
        </p:spPr>
      </p:pic>
      <p:pic>
        <p:nvPicPr>
          <p:cNvPr id="13" name="Picture 12" descr="Text, chat or text message&#10;&#10;Description automatically generated">
            <a:extLst>
              <a:ext uri="{FF2B5EF4-FFF2-40B4-BE49-F238E27FC236}">
                <a16:creationId xmlns:a16="http://schemas.microsoft.com/office/drawing/2014/main" id="{0313D94E-C85D-4E13-A6CD-33E2FC4AA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8" y="2740937"/>
            <a:ext cx="2448267" cy="1467055"/>
          </a:xfrm>
          <a:prstGeom prst="rect">
            <a:avLst/>
          </a:prstGeom>
        </p:spPr>
      </p:pic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3481D6F-023B-40F8-81B9-467A2B8DA4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5" y="4590895"/>
            <a:ext cx="2495898" cy="1714739"/>
          </a:xfrm>
          <a:prstGeom prst="rect">
            <a:avLst/>
          </a:prstGeom>
        </p:spPr>
      </p:pic>
      <p:pic>
        <p:nvPicPr>
          <p:cNvPr id="17" name="Picture 16" descr="Text, chat or text message&#10;&#10;Description automatically generated">
            <a:extLst>
              <a:ext uri="{FF2B5EF4-FFF2-40B4-BE49-F238E27FC236}">
                <a16:creationId xmlns:a16="http://schemas.microsoft.com/office/drawing/2014/main" id="{33396E05-1D3A-430E-880A-28745EB75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7" y="368345"/>
            <a:ext cx="2553056" cy="1552792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7162D1AA-0B65-45F8-8FF6-C26EEDC5E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37" y="2316163"/>
            <a:ext cx="2524477" cy="1324160"/>
          </a:xfrm>
          <a:prstGeom prst="rect">
            <a:avLst/>
          </a:prstGeom>
        </p:spPr>
      </p:pic>
      <p:pic>
        <p:nvPicPr>
          <p:cNvPr id="21" name="Picture 20" descr="Text, chat or text message&#10;&#10;Description automatically generated">
            <a:extLst>
              <a:ext uri="{FF2B5EF4-FFF2-40B4-BE49-F238E27FC236}">
                <a16:creationId xmlns:a16="http://schemas.microsoft.com/office/drawing/2014/main" id="{AD320C48-6D12-488C-968C-C2065151C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63" y="4110121"/>
            <a:ext cx="2514951" cy="1952898"/>
          </a:xfrm>
          <a:prstGeom prst="rect">
            <a:avLst/>
          </a:prstGeom>
        </p:spPr>
      </p:pic>
      <p:pic>
        <p:nvPicPr>
          <p:cNvPr id="25" name="Picture 2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FF6E423-CF7E-4079-A669-FAD33B2DC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64" y="2393228"/>
            <a:ext cx="2505425" cy="1905266"/>
          </a:xfrm>
          <a:prstGeom prst="rect">
            <a:avLst/>
          </a:prstGeom>
        </p:spPr>
      </p:pic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3DADB5-97A3-49FD-A5B8-C3AC587AE3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76" y="4833815"/>
            <a:ext cx="2476846" cy="1076475"/>
          </a:xfrm>
          <a:prstGeom prst="rect">
            <a:avLst/>
          </a:prstGeom>
        </p:spPr>
      </p:pic>
      <p:pic>
        <p:nvPicPr>
          <p:cNvPr id="29" name="Picture 2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5EF8F20-7754-4261-8956-3D2BA1DDAA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148" y="2336134"/>
            <a:ext cx="2553056" cy="1991003"/>
          </a:xfrm>
          <a:prstGeom prst="rect">
            <a:avLst/>
          </a:prstGeom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23BDFD2E-99E8-42C0-A220-A6EFA660A428}"/>
              </a:ext>
            </a:extLst>
          </p:cNvPr>
          <p:cNvSpPr/>
          <p:nvPr/>
        </p:nvSpPr>
        <p:spPr>
          <a:xfrm>
            <a:off x="394744" y="4740449"/>
            <a:ext cx="750326" cy="18673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AC9785-C073-4BC7-B0AD-EA72E456900F}"/>
              </a:ext>
            </a:extLst>
          </p:cNvPr>
          <p:cNvCxnSpPr/>
          <p:nvPr/>
        </p:nvCxnSpPr>
        <p:spPr>
          <a:xfrm>
            <a:off x="8728364" y="317144"/>
            <a:ext cx="0" cy="614946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BE41D64-5D85-497E-AC96-037370FDA3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78" y="738346"/>
            <a:ext cx="2505425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30D3-D31E-4761-A604-638D55DB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9AD1B-9FC7-4ACD-B526-5D8FCC9F0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7DFA0-E906-417F-B692-4108B4088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009" y="3559516"/>
            <a:ext cx="6109991" cy="334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7214F-C7EB-4E54-B684-6991E6408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3559516"/>
          </a:xfrm>
          <a:prstGeom prst="rect">
            <a:avLst/>
          </a:prstGeom>
        </p:spPr>
      </p:pic>
      <p:pic>
        <p:nvPicPr>
          <p:cNvPr id="1026" name="Picture 2" descr="The Worlds Largest Lesson Introduced by Malala Yousafzai | Malala,  International sign language, Children's rights">
            <a:extLst>
              <a:ext uri="{FF2B5EF4-FFF2-40B4-BE49-F238E27FC236}">
                <a16:creationId xmlns:a16="http://schemas.microsoft.com/office/drawing/2014/main" id="{CC46A8C2-D393-4C2C-A928-2A429747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3268"/>
            <a:ext cx="6109991" cy="34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24845-860B-4A2C-9413-42704449B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991" y="42068"/>
            <a:ext cx="5929609" cy="349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346C-C264-4414-9514-7D5B98F03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475" y="2158962"/>
            <a:ext cx="7896922" cy="4486275"/>
          </a:xfrm>
        </p:spPr>
        <p:txBody>
          <a:bodyPr/>
          <a:lstStyle/>
          <a:p>
            <a:pPr marL="0" indent="0">
              <a:buNone/>
            </a:pPr>
            <a:r>
              <a:rPr lang="en-GB" i="0">
                <a:solidFill>
                  <a:srgbClr val="FF0000"/>
                </a:solidFill>
                <a:effectLst/>
                <a:latin typeface="proxima-nova"/>
              </a:rPr>
              <a:t>4.7</a:t>
            </a:r>
            <a:r>
              <a:rPr lang="en-GB" i="0">
                <a:solidFill>
                  <a:srgbClr val="333333"/>
                </a:solidFill>
                <a:effectLst/>
                <a:latin typeface="proxima-nova"/>
              </a:rPr>
              <a:t> by 2030 ensure all learners acquire knowledge and skills needed to promote </a:t>
            </a:r>
            <a:r>
              <a:rPr lang="en-GB" b="1" i="0">
                <a:solidFill>
                  <a:srgbClr val="333333"/>
                </a:solidFill>
                <a:effectLst/>
                <a:latin typeface="proxima-nova"/>
              </a:rPr>
              <a:t>sustainable development</a:t>
            </a:r>
            <a:r>
              <a:rPr lang="en-GB" i="0">
                <a:solidFill>
                  <a:srgbClr val="333333"/>
                </a:solidFill>
                <a:effectLst/>
                <a:latin typeface="proxima-nova"/>
              </a:rPr>
              <a:t>, including among others through education for sustainable development and sustainable lifestyles, human rights, gender equality, promotion of a culture of peace and non-violence, global citizenship, and appreciation of cultural diversity and of culture’s contribution to sustainable development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CCF19-8EAF-4286-888C-97FDF9013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150541"/>
            <a:ext cx="3278459" cy="3278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A9E9F6-94A9-4764-A9CB-82234FD2C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251" y="5276850"/>
            <a:ext cx="902443" cy="1485164"/>
          </a:xfrm>
          <a:prstGeom prst="rect">
            <a:avLst/>
          </a:prstGeom>
        </p:spPr>
      </p:pic>
      <p:pic>
        <p:nvPicPr>
          <p:cNvPr id="6" name="Picture 5" descr="Company name&#10;&#10;Description automatically generated">
            <a:extLst>
              <a:ext uri="{FF2B5EF4-FFF2-40B4-BE49-F238E27FC236}">
                <a16:creationId xmlns:a16="http://schemas.microsoft.com/office/drawing/2014/main" id="{C83367E1-0F24-484B-B664-D37C4BA94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96" y="130174"/>
            <a:ext cx="1844264" cy="18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2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een Impact | Students Organising for Sustainability | SOS-UK">
            <a:extLst>
              <a:ext uri="{FF2B5EF4-FFF2-40B4-BE49-F238E27FC236}">
                <a16:creationId xmlns:a16="http://schemas.microsoft.com/office/drawing/2014/main" id="{064DA611-9160-46D9-99CD-BD1473AF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21" y="3475552"/>
            <a:ext cx="7061325" cy="283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D54469-9B13-48A5-AD32-F283310ED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7" y="379933"/>
            <a:ext cx="8713929" cy="26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4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7E11-473B-4AD2-82F7-D6C754B8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5582B0-9B57-494B-82C0-FEC3B8AD0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34" y="89351"/>
            <a:ext cx="9433932" cy="6679298"/>
          </a:xfrm>
        </p:spPr>
      </p:pic>
    </p:spTree>
    <p:extLst>
      <p:ext uri="{BB962C8B-B14F-4D97-AF65-F5344CB8AC3E}">
        <p14:creationId xmlns:p14="http://schemas.microsoft.com/office/powerpoint/2010/main" val="40389616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b746ec20-7630-44d1-b6b3-2f03447b69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B41AFEEC2CF14FB0B1224254BF6BD8" ma:contentTypeVersion="13" ma:contentTypeDescription="Create a new document." ma:contentTypeScope="" ma:versionID="5b51c5e6c41d6ea3bbe047a19d1a2ed5">
  <xsd:schema xmlns:xsd="http://www.w3.org/2001/XMLSchema" xmlns:xs="http://www.w3.org/2001/XMLSchema" xmlns:p="http://schemas.microsoft.com/office/2006/metadata/properties" xmlns:ns3="d57f62e0-c55f-4f0e-a81b-745870901efb" xmlns:ns4="a4bfcc26-409f-48af-843e-648998755d23" targetNamespace="http://schemas.microsoft.com/office/2006/metadata/properties" ma:root="true" ma:fieldsID="f36634ef88e1bbf2e1fa0b443e8c384c" ns3:_="" ns4:_="">
    <xsd:import namespace="d57f62e0-c55f-4f0e-a81b-745870901efb"/>
    <xsd:import namespace="a4bfcc26-409f-48af-843e-648998755d2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7f62e0-c55f-4f0e-a81b-745870901e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bfcc26-409f-48af-843e-648998755d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F72AE-68CD-4CD3-A7D0-717F493374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7f62e0-c55f-4f0e-a81b-745870901efb"/>
    <ds:schemaRef ds:uri="a4bfcc26-409f-48af-843e-648998755d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A1279F-2A2E-4423-8DD8-485B73A127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85E057-B9AF-45C9-BBD0-42A09EC09F10}">
  <ds:schemaRefs>
    <ds:schemaRef ds:uri="d57f62e0-c55f-4f0e-a81b-745870901efb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a4bfcc26-409f-48af-843e-648998755d2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484</Words>
  <Application>Microsoft Office PowerPoint</Application>
  <PresentationFormat>Widescreen</PresentationFormat>
  <Paragraphs>73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Franklin Gothic Medium</vt:lpstr>
      <vt:lpstr>proxima-nova</vt:lpstr>
      <vt:lpstr>PT Serif</vt:lpstr>
      <vt:lpstr>Source Serif Pro</vt:lpstr>
      <vt:lpstr>Office Theme</vt:lpstr>
      <vt:lpstr>1_Office Theme</vt:lpstr>
      <vt:lpstr>The UN SDGs: A cause for courageous hope?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‘Move the World’?</vt:lpstr>
      <vt:lpstr>Associated resources</vt:lpstr>
      <vt:lpstr>Democracy in the development of a climate emergency curriculum for initial teacher education</vt:lpstr>
      <vt:lpstr>Teachers left without climate change training </vt:lpstr>
      <vt:lpstr>Politics and climate change: </vt:lpstr>
      <vt:lpstr>PowerPoint Presentation</vt:lpstr>
      <vt:lpstr>PowerPoint Presentation</vt:lpstr>
      <vt:lpstr>Top tips for embedding ESD: The Super Six!</vt:lpstr>
      <vt:lpstr>PowerPoint Presentation</vt:lpstr>
      <vt:lpstr>“…unparalleled levels of global cooperation”</vt:lpstr>
      <vt:lpstr>Elena Lengthorn Senior Lecturer Teacher Education e.lengthorn@worc.ac.uk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Courageous Hope</dc:title>
  <dc:creator>Elena Lengthorn</dc:creator>
  <cp:lastModifiedBy>Elena Lengthorn</cp:lastModifiedBy>
  <cp:revision>7</cp:revision>
  <cp:lastPrinted>2021-04-28T21:57:40Z</cp:lastPrinted>
  <dcterms:created xsi:type="dcterms:W3CDTF">2021-04-15T11:27:15Z</dcterms:created>
  <dcterms:modified xsi:type="dcterms:W3CDTF">2021-04-29T09:11:45Z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0x01010015B41AFEEC2CF14FB0B1224254BF6BD8</vt:lpwstr>
  </property>
</Properties>
</file>