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1: Richard</a:t>
            </a:r>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5: Betsy</a:t>
            </a: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5: Betsy</a:t>
            </a:r>
            <a:endParaRPr/>
          </a:p>
        </p:txBody>
      </p:sp>
      <p:sp>
        <p:nvSpPr>
          <p:cNvPr id="183" name="Google Shape;1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0e7cda573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0e7cda573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6: Aashna</a:t>
            </a:r>
            <a:endParaRPr/>
          </a:p>
        </p:txBody>
      </p:sp>
      <p:sp>
        <p:nvSpPr>
          <p:cNvPr id="192" name="Google Shape;192;gd0e7cda573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0f63a9b8e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0f63a9b8e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d0f63a9b8e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db727005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db727005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cdb727005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7: Sean</a:t>
            </a:r>
            <a:endParaRPr/>
          </a:p>
        </p:txBody>
      </p:sp>
      <p:sp>
        <p:nvSpPr>
          <p:cNvPr id="224" name="Google Shape;224;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22261981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1: Richard</a:t>
            </a:r>
            <a:endParaRPr/>
          </a:p>
        </p:txBody>
      </p:sp>
      <p:sp>
        <p:nvSpPr>
          <p:cNvPr id="118" name="Google Shape;118;gd22261981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0e789be6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1: Richard</a:t>
            </a:r>
            <a:endParaRPr/>
          </a:p>
        </p:txBody>
      </p:sp>
      <p:sp>
        <p:nvSpPr>
          <p:cNvPr id="125" name="Google Shape;125;gd0e789be6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1: Richard</a:t>
            </a:r>
            <a:endParaRPr/>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3: Mustapha</a:t>
            </a:r>
            <a:endParaRPr/>
          </a:p>
        </p:txBody>
      </p:sp>
      <p:sp>
        <p:nvSpPr>
          <p:cNvPr id="139" name="Google Shape;13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3: Mustapha</a:t>
            </a:r>
            <a:endParaRPr/>
          </a:p>
        </p:txBody>
      </p:sp>
      <p:sp>
        <p:nvSpPr>
          <p:cNvPr id="145" name="Google Shape;14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3: Mustapha</a:t>
            </a:r>
            <a:endParaRPr/>
          </a:p>
        </p:txBody>
      </p:sp>
      <p:sp>
        <p:nvSpPr>
          <p:cNvPr id="151" name="Google Shape;151;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0e7cda573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0e7cda573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4: Ashiya</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The INCLUDE Website showcases the magnificent work of the transnational collaboratory and its incredible reach through multiple resources from UDL and inclusion experts across the globe. Although the website is committed to ensuring accessible content, it is still a work in progress that is under constant development and redevelopment to promote greater accessibility and inclusion. For instance, we have been working towards creating resources in various formats, such as videos, images with alt text, PDF and Word documents with sections/bookmarks, avoiding tables in the website, using different languages (such as English, French, Swedish, Arabic, etc.). However, despite the immense work towards ensuring accessibility, we still have more work to do to achieve  greater compliance to the website content accessibility guidelines. This can be achieved with the collaboration of CAST, which we are looking forward to. In this way, not only will our website showcase content related to context-specific UDL practices in Education across the world, but it will also be an accessible website with content that is accessible to a wider audience.</a:t>
            </a:r>
            <a:endParaRPr/>
          </a:p>
        </p:txBody>
      </p:sp>
      <p:sp>
        <p:nvSpPr>
          <p:cNvPr id="157" name="Google Shape;157;gd0e7cda573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Speaker 5: Betsy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 name="Google Shape;19;p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FF2CC"/>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84" name="Google Shape;84;p12"/>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5" name="Google Shape;85;p1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FFF2CC"/>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noAutofit/>
          </a:bodyPr>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1" name="Google Shape;91;p13"/>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92" name="Google Shape;92;p1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5" name="Google Shape;95;p13"/>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9" name="Google Shape;99;p1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FFF2CC"/>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5" name="Google Shape;105;p1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08" name="Google Shape;108;p15"/>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5" name="Google Shape;25;p3"/>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6" name="Google Shape;2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4"/>
          <p:cNvSpPr/>
          <p:nvPr/>
        </p:nvSpPr>
        <p:spPr>
          <a:xfrm>
            <a:off x="0" y="0"/>
            <a:ext cx="12192000" cy="6858000"/>
          </a:xfrm>
          <a:prstGeom prst="rect">
            <a:avLst/>
          </a:pr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p:nvPr/>
        </p:nvSpPr>
        <p:spPr>
          <a:xfrm>
            <a:off x="33" y="0"/>
            <a:ext cx="12191976" cy="4370400"/>
          </a:xfrm>
          <a:prstGeom prst="flowChartDocumen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
          <p:cNvSpPr txBox="1">
            <a:spLocks noGrp="1"/>
          </p:cNvSpPr>
          <p:nvPr>
            <p:ph type="ctrTitle"/>
          </p:nvPr>
        </p:nvSpPr>
        <p:spPr>
          <a:xfrm>
            <a:off x="415600" y="4717067"/>
            <a:ext cx="10796800" cy="13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Font typeface="Twentieth Century"/>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31" name="Google Shape;31;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524000" y="731520"/>
            <a:ext cx="8534400" cy="347472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2CC"/>
        </a:solidFill>
        <a:effectLst/>
      </p:bgPr>
    </p:bg>
    <p:spTree>
      <p:nvGrpSpPr>
        <p:cNvPr id="1" name="Shape 38"/>
        <p:cNvGrpSpPr/>
        <p:nvPr/>
      </p:nvGrpSpPr>
      <p:grpSpPr>
        <a:xfrm>
          <a:off x="0" y="0"/>
          <a:ext cx="0" cy="0"/>
          <a:chOff x="0" y="0"/>
          <a:chExt cx="0" cy="0"/>
        </a:xfrm>
      </p:grpSpPr>
      <p:sp>
        <p:nvSpPr>
          <p:cNvPr id="39" name="Google Shape;39;p6"/>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3" name="Google Shape;43;p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FFF2CC"/>
        </a:solidFill>
        <a:effectLst/>
      </p:bgPr>
    </p:bg>
    <p:spTree>
      <p:nvGrpSpPr>
        <p:cNvPr id="1" name="Shape 47"/>
        <p:cNvGrpSpPr/>
        <p:nvPr/>
      </p:nvGrpSpPr>
      <p:grpSpPr>
        <a:xfrm>
          <a:off x="0" y="0"/>
          <a:ext cx="0" cy="0"/>
          <a:chOff x="0" y="0"/>
          <a:chExt cx="0" cy="0"/>
        </a:xfrm>
      </p:grpSpPr>
      <p:sp>
        <p:nvSpPr>
          <p:cNvPr id="48" name="Google Shape;48;p7"/>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Clr>
                <a:srgbClr val="0C0C0C"/>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2" name="Google Shape;52;p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55" name="Google Shape;55;p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8"/>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6" name="Google Shape;66;p9"/>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9"/>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9"/>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hyperlink" Target="http://drive.google.com/file/d/1EwhBhzEQcnAY1QKd-3kiJUA-smHKlzBa/view"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include.wp.worc.ac.uk/action-oriented-value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sdgs.un.org/goa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nclude.wp.worc.ac.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include.wp.worc.ac.uk/" TargetMode="External"/><Relationship Id="rId7" Type="http://schemas.openxmlformats.org/officeDocument/2006/relationships/hyperlink" Target="mailto:satara@unisa.ac.z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www.youtube.com/watch?v=-NbLp8O-yuk"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915375" y="1068750"/>
            <a:ext cx="11181600" cy="944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0C0C0C"/>
              </a:buClr>
              <a:buSzPts val="5000"/>
              <a:buFont typeface="Twentieth Century"/>
              <a:buNone/>
            </a:pPr>
            <a:r>
              <a:rPr lang="en-US" sz="5200" i="1"/>
              <a:t>International Collaboratory for Leadership in Universally Designed Education</a:t>
            </a:r>
            <a:endParaRPr sz="4000"/>
          </a:p>
          <a:p>
            <a:pPr marL="0" lvl="0" indent="0" algn="ctr" rtl="0">
              <a:lnSpc>
                <a:spcPct val="80000"/>
              </a:lnSpc>
              <a:spcBef>
                <a:spcPts val="0"/>
              </a:spcBef>
              <a:spcAft>
                <a:spcPts val="0"/>
              </a:spcAft>
              <a:buClr>
                <a:srgbClr val="0C0C0C"/>
              </a:buClr>
              <a:buSzPts val="5000"/>
              <a:buFont typeface="Twentieth Century"/>
              <a:buNone/>
            </a:pPr>
            <a:endParaRPr sz="4500"/>
          </a:p>
        </p:txBody>
      </p:sp>
      <p:pic>
        <p:nvPicPr>
          <p:cNvPr id="114" name="Google Shape;114;p16" descr="On the left is an outline of a human face with multicoloured internal icons of persons meeting as if in a collaborative group.  To the right are the words: International Collaboratory for Leadership in Universally Designed Education." title="Include Logo"/>
          <p:cNvPicPr preferRelativeResize="0">
            <a:picLocks noGrp="1"/>
          </p:cNvPicPr>
          <p:nvPr>
            <p:ph type="body" idx="1"/>
          </p:nvPr>
        </p:nvPicPr>
        <p:blipFill rotWithShape="1">
          <a:blip r:embed="rId3">
            <a:alphaModFix/>
          </a:blip>
          <a:srcRect/>
          <a:stretch/>
        </p:blipFill>
        <p:spPr>
          <a:xfrm>
            <a:off x="2784825" y="2223950"/>
            <a:ext cx="7442700" cy="3209100"/>
          </a:xfrm>
          <a:prstGeom prst="rect">
            <a:avLst/>
          </a:prstGeom>
          <a:noFill/>
          <a:ln>
            <a:noFill/>
          </a:ln>
        </p:spPr>
      </p:pic>
      <p:sp>
        <p:nvSpPr>
          <p:cNvPr id="115" name="Google Shape;115;p16"/>
          <p:cNvSpPr txBox="1"/>
          <p:nvPr/>
        </p:nvSpPr>
        <p:spPr>
          <a:xfrm>
            <a:off x="621275" y="5973875"/>
            <a:ext cx="11039700" cy="66900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C0C0C"/>
              </a:buClr>
              <a:buSzPts val="5000"/>
              <a:buFont typeface="Twentieth Century"/>
              <a:buNone/>
            </a:pPr>
            <a:r>
              <a:rPr lang="en-US" sz="5000" b="0" i="0" u="none" strike="noStrike" cap="none">
                <a:solidFill>
                  <a:srgbClr val="0C0C0C"/>
                </a:solidFill>
                <a:latin typeface="Twentieth Century"/>
                <a:ea typeface="Twentieth Century"/>
                <a:cs typeface="Twentieth Century"/>
                <a:sym typeface="Twentieth Century"/>
              </a:rPr>
              <a:t>CAST Presentation        April 14th, 2021</a:t>
            </a:r>
            <a:endParaRPr sz="5000" b="0" i="0" u="none" strike="noStrike" cap="none">
              <a:solidFill>
                <a:srgbClr val="0C0C0C"/>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15600" y="33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62221"/>
              <a:buNone/>
            </a:pPr>
            <a:r>
              <a:rPr lang="en-US"/>
              <a:t>Developing INCLUDE</a:t>
            </a:r>
            <a:endParaRPr/>
          </a:p>
        </p:txBody>
      </p:sp>
      <p:sp>
        <p:nvSpPr>
          <p:cNvPr id="177" name="Google Shape;177;p25"/>
          <p:cNvSpPr txBox="1">
            <a:spLocks noGrp="1"/>
          </p:cNvSpPr>
          <p:nvPr>
            <p:ph type="body" idx="1"/>
          </p:nvPr>
        </p:nvSpPr>
        <p:spPr>
          <a:xfrm>
            <a:off x="415600" y="1579746"/>
            <a:ext cx="5333200" cy="4555200"/>
          </a:xfrm>
          <a:prstGeom prst="rect">
            <a:avLst/>
          </a:prstGeom>
          <a:noFill/>
          <a:ln>
            <a:noFill/>
          </a:ln>
        </p:spPr>
        <p:txBody>
          <a:bodyPr spcFirstLastPara="1" wrap="square" lIns="91425" tIns="91425" rIns="91425" bIns="91425" anchor="t" anchorCtr="0">
            <a:normAutofit lnSpcReduction="10000"/>
          </a:bodyPr>
          <a:lstStyle/>
          <a:p>
            <a:pPr marL="186262" lvl="0" indent="0" algn="l" rtl="0">
              <a:lnSpc>
                <a:spcPct val="115000"/>
              </a:lnSpc>
              <a:spcBef>
                <a:spcPts val="0"/>
              </a:spcBef>
              <a:spcAft>
                <a:spcPts val="0"/>
              </a:spcAft>
              <a:buSzPts val="1400"/>
              <a:buNone/>
            </a:pPr>
            <a:r>
              <a:rPr lang="en-US" sz="3200"/>
              <a:t>Key Steps – Year 1</a:t>
            </a:r>
            <a:endParaRPr/>
          </a:p>
          <a:p>
            <a:pPr marL="186262" lvl="0" indent="0" algn="l" rtl="0">
              <a:lnSpc>
                <a:spcPct val="115000"/>
              </a:lnSpc>
              <a:spcBef>
                <a:spcPts val="0"/>
              </a:spcBef>
              <a:spcAft>
                <a:spcPts val="0"/>
              </a:spcAft>
              <a:buSzPts val="1400"/>
              <a:buNone/>
            </a:pPr>
            <a:endParaRPr sz="3200"/>
          </a:p>
          <a:p>
            <a:pPr marL="609585" lvl="0" indent="-423323" algn="l" rtl="0">
              <a:lnSpc>
                <a:spcPct val="115000"/>
              </a:lnSpc>
              <a:spcBef>
                <a:spcPts val="0"/>
              </a:spcBef>
              <a:spcAft>
                <a:spcPts val="0"/>
              </a:spcAft>
              <a:buSzPts val="1400"/>
              <a:buChar char="●"/>
            </a:pPr>
            <a:r>
              <a:rPr lang="en-US" sz="3200"/>
              <a:t>Steering Committee</a:t>
            </a:r>
            <a:endParaRPr/>
          </a:p>
          <a:p>
            <a:pPr marL="609585" lvl="0" indent="-423323" algn="l" rtl="0">
              <a:lnSpc>
                <a:spcPct val="115000"/>
              </a:lnSpc>
              <a:spcBef>
                <a:spcPts val="0"/>
              </a:spcBef>
              <a:spcAft>
                <a:spcPts val="0"/>
              </a:spcAft>
              <a:buSzPts val="1400"/>
              <a:buChar char="●"/>
            </a:pPr>
            <a:r>
              <a:rPr lang="en-US" sz="3200"/>
              <a:t>Website</a:t>
            </a:r>
            <a:endParaRPr/>
          </a:p>
          <a:p>
            <a:pPr marL="609585" lvl="0" indent="-423323" algn="l" rtl="0">
              <a:lnSpc>
                <a:spcPct val="115000"/>
              </a:lnSpc>
              <a:spcBef>
                <a:spcPts val="0"/>
              </a:spcBef>
              <a:spcAft>
                <a:spcPts val="0"/>
              </a:spcAft>
              <a:buSzPts val="1400"/>
              <a:buChar char="●"/>
            </a:pPr>
            <a:r>
              <a:rPr lang="en-US" sz="3200"/>
              <a:t>Network</a:t>
            </a:r>
            <a:endParaRPr/>
          </a:p>
          <a:p>
            <a:pPr marL="609585" lvl="0" indent="-423323" algn="l" rtl="0">
              <a:lnSpc>
                <a:spcPct val="115000"/>
              </a:lnSpc>
              <a:spcBef>
                <a:spcPts val="0"/>
              </a:spcBef>
              <a:spcAft>
                <a:spcPts val="0"/>
              </a:spcAft>
              <a:buSzPts val="1400"/>
              <a:buChar char="●"/>
            </a:pPr>
            <a:r>
              <a:rPr lang="en-US" sz="3200"/>
              <a:t>Webinars</a:t>
            </a:r>
            <a:endParaRPr/>
          </a:p>
          <a:p>
            <a:pPr marL="609585" lvl="0" indent="-423323" algn="l" rtl="0">
              <a:lnSpc>
                <a:spcPct val="115000"/>
              </a:lnSpc>
              <a:spcBef>
                <a:spcPts val="0"/>
              </a:spcBef>
              <a:spcAft>
                <a:spcPts val="0"/>
              </a:spcAft>
              <a:buSzPts val="1400"/>
              <a:buChar char="●"/>
            </a:pPr>
            <a:r>
              <a:rPr lang="en-US" sz="3200"/>
              <a:t>Accessibility training</a:t>
            </a:r>
            <a:endParaRPr/>
          </a:p>
          <a:p>
            <a:pPr marL="609585" lvl="0" indent="-423323" algn="l" rtl="0">
              <a:lnSpc>
                <a:spcPct val="115000"/>
              </a:lnSpc>
              <a:spcBef>
                <a:spcPts val="0"/>
              </a:spcBef>
              <a:spcAft>
                <a:spcPts val="0"/>
              </a:spcAft>
              <a:buSzPts val="1400"/>
              <a:buChar char="●"/>
            </a:pPr>
            <a:r>
              <a:rPr lang="en-US" sz="3200"/>
              <a:t>Collaborative projects</a:t>
            </a:r>
            <a:endParaRPr/>
          </a:p>
        </p:txBody>
      </p:sp>
      <p:sp>
        <p:nvSpPr>
          <p:cNvPr id="178" name="Google Shape;178;p25"/>
          <p:cNvSpPr txBox="1">
            <a:spLocks noGrp="1"/>
          </p:cNvSpPr>
          <p:nvPr>
            <p:ph type="body" idx="2"/>
          </p:nvPr>
        </p:nvSpPr>
        <p:spPr>
          <a:xfrm>
            <a:off x="6004560" y="1536633"/>
            <a:ext cx="5771840" cy="4555200"/>
          </a:xfrm>
          <a:prstGeom prst="rect">
            <a:avLst/>
          </a:prstGeom>
          <a:noFill/>
          <a:ln>
            <a:noFill/>
          </a:ln>
        </p:spPr>
        <p:txBody>
          <a:bodyPr spcFirstLastPara="1" wrap="square" lIns="91425" tIns="91425" rIns="91425" bIns="91425" anchor="t" anchorCtr="0">
            <a:normAutofit/>
          </a:bodyPr>
          <a:lstStyle/>
          <a:p>
            <a:pPr marL="186262" lvl="0" indent="0" algn="l" rtl="0">
              <a:lnSpc>
                <a:spcPct val="115000"/>
              </a:lnSpc>
              <a:spcBef>
                <a:spcPts val="0"/>
              </a:spcBef>
              <a:spcAft>
                <a:spcPts val="0"/>
              </a:spcAft>
              <a:buSzPts val="1400"/>
              <a:buNone/>
            </a:pPr>
            <a:r>
              <a:rPr lang="en-US" sz="3200"/>
              <a:t>Key Steps – Year 2</a:t>
            </a:r>
            <a:endParaRPr/>
          </a:p>
          <a:p>
            <a:pPr marL="186262" lvl="0" indent="0" algn="l" rtl="0">
              <a:lnSpc>
                <a:spcPct val="115000"/>
              </a:lnSpc>
              <a:spcBef>
                <a:spcPts val="0"/>
              </a:spcBef>
              <a:spcAft>
                <a:spcPts val="0"/>
              </a:spcAft>
              <a:buSzPts val="1400"/>
              <a:buNone/>
            </a:pPr>
            <a:endParaRPr sz="3200"/>
          </a:p>
          <a:p>
            <a:pPr marL="609585" lvl="0" indent="-423323" algn="l" rtl="0">
              <a:lnSpc>
                <a:spcPct val="115000"/>
              </a:lnSpc>
              <a:spcBef>
                <a:spcPts val="0"/>
              </a:spcBef>
              <a:spcAft>
                <a:spcPts val="0"/>
              </a:spcAft>
              <a:buSzPts val="1400"/>
              <a:buChar char="●"/>
            </a:pPr>
            <a:r>
              <a:rPr lang="en-US" sz="3200"/>
              <a:t>Strategic planning</a:t>
            </a:r>
            <a:endParaRPr/>
          </a:p>
          <a:p>
            <a:pPr marL="609585" lvl="0" indent="-423323" algn="l" rtl="0">
              <a:lnSpc>
                <a:spcPct val="115000"/>
              </a:lnSpc>
              <a:spcBef>
                <a:spcPts val="0"/>
              </a:spcBef>
              <a:spcAft>
                <a:spcPts val="0"/>
              </a:spcAft>
              <a:buSzPts val="1400"/>
              <a:buChar char="●"/>
            </a:pPr>
            <a:r>
              <a:rPr lang="en-US" sz="3200"/>
              <a:t>Reorganization of work</a:t>
            </a:r>
            <a:endParaRPr/>
          </a:p>
          <a:p>
            <a:pPr marL="1219170" lvl="1" indent="-406388" algn="l" rtl="0">
              <a:lnSpc>
                <a:spcPct val="115000"/>
              </a:lnSpc>
              <a:spcBef>
                <a:spcPts val="0"/>
              </a:spcBef>
              <a:spcAft>
                <a:spcPts val="0"/>
              </a:spcAft>
              <a:buSzPts val="1200"/>
              <a:buChar char="○"/>
            </a:pPr>
            <a:r>
              <a:rPr lang="en-US" sz="2933"/>
              <a:t>Student Voice</a:t>
            </a:r>
            <a:endParaRPr/>
          </a:p>
          <a:p>
            <a:pPr marL="1219170" lvl="1" indent="-406388" algn="l" rtl="0">
              <a:lnSpc>
                <a:spcPct val="115000"/>
              </a:lnSpc>
              <a:spcBef>
                <a:spcPts val="0"/>
              </a:spcBef>
              <a:spcAft>
                <a:spcPts val="0"/>
              </a:spcAft>
              <a:buSzPts val="1200"/>
              <a:buChar char="○"/>
            </a:pPr>
            <a:r>
              <a:rPr lang="en-US" sz="2933"/>
              <a:t>Professional Development</a:t>
            </a:r>
            <a:endParaRPr/>
          </a:p>
          <a:p>
            <a:pPr marL="1219170" lvl="1" indent="-406388" algn="l" rtl="0">
              <a:lnSpc>
                <a:spcPct val="115000"/>
              </a:lnSpc>
              <a:spcBef>
                <a:spcPts val="0"/>
              </a:spcBef>
              <a:spcAft>
                <a:spcPts val="0"/>
              </a:spcAft>
              <a:buSzPts val="1200"/>
              <a:buChar char="○"/>
            </a:pPr>
            <a:r>
              <a:rPr lang="en-US" sz="2933"/>
              <a:t>Research</a:t>
            </a:r>
            <a:endParaRPr/>
          </a:p>
          <a:p>
            <a:pPr marL="1219170" lvl="1" indent="-406388" algn="l" rtl="0">
              <a:lnSpc>
                <a:spcPct val="115000"/>
              </a:lnSpc>
              <a:spcBef>
                <a:spcPts val="0"/>
              </a:spcBef>
              <a:spcAft>
                <a:spcPts val="0"/>
              </a:spcAft>
              <a:buSzPts val="1200"/>
              <a:buChar char="○"/>
            </a:pPr>
            <a:r>
              <a:rPr lang="en-US" sz="2933"/>
              <a:t>Communications</a:t>
            </a:r>
            <a:endParaRPr/>
          </a:p>
        </p:txBody>
      </p:sp>
      <p:sp>
        <p:nvSpPr>
          <p:cNvPr id="179" name="Google Shape;179;p25"/>
          <p:cNvSpPr/>
          <p:nvPr/>
        </p:nvSpPr>
        <p:spPr>
          <a:xfrm>
            <a:off x="4307840" y="1579746"/>
            <a:ext cx="1625600" cy="690880"/>
          </a:xfrm>
          <a:prstGeom prst="notchedRightArrow">
            <a:avLst>
              <a:gd name="adj1" fmla="val 50000"/>
              <a:gd name="adj2" fmla="val 50000"/>
            </a:avLst>
          </a:prstGeom>
          <a:solidFill>
            <a:srgbClr val="00B050"/>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0" name="Google Shape;180;p25"/>
          <p:cNvPicPr preferRelativeResize="0"/>
          <p:nvPr/>
        </p:nvPicPr>
        <p:blipFill rotWithShape="1">
          <a:blip r:embed="rId3">
            <a:alphaModFix/>
          </a:blip>
          <a:srcRect/>
          <a:stretch/>
        </p:blipFill>
        <p:spPr>
          <a:xfrm>
            <a:off x="10047360" y="261986"/>
            <a:ext cx="1764600" cy="20086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556895" y="83820"/>
            <a:ext cx="10502265"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800"/>
              <a:buNone/>
            </a:pPr>
            <a:r>
              <a:rPr lang="en-US"/>
              <a:t>Professional Development and Training</a:t>
            </a:r>
            <a:endParaRPr/>
          </a:p>
        </p:txBody>
      </p:sp>
      <p:sp>
        <p:nvSpPr>
          <p:cNvPr id="186" name="Google Shape;186;p26"/>
          <p:cNvSpPr txBox="1">
            <a:spLocks noGrp="1"/>
          </p:cNvSpPr>
          <p:nvPr>
            <p:ph type="body" idx="1"/>
          </p:nvPr>
        </p:nvSpPr>
        <p:spPr>
          <a:xfrm>
            <a:off x="993648" y="1483360"/>
            <a:ext cx="10863072" cy="4765040"/>
          </a:xfrm>
          <a:prstGeom prst="rect">
            <a:avLst/>
          </a:prstGeom>
          <a:noFill/>
          <a:ln>
            <a:noFill/>
          </a:ln>
        </p:spPr>
        <p:txBody>
          <a:bodyPr spcFirstLastPara="1" wrap="square" lIns="45700" tIns="45700" rIns="45700" bIns="45700" anchor="t" anchorCtr="0">
            <a:noAutofit/>
          </a:bodyPr>
          <a:lstStyle/>
          <a:p>
            <a:pPr marL="457200" lvl="0" indent="-228600" algn="l" rtl="0">
              <a:lnSpc>
                <a:spcPct val="90000"/>
              </a:lnSpc>
              <a:spcBef>
                <a:spcPts val="1200"/>
              </a:spcBef>
              <a:spcAft>
                <a:spcPts val="0"/>
              </a:spcAft>
              <a:buSzPts val="1800"/>
              <a:buNone/>
            </a:pPr>
            <a:endParaRPr/>
          </a:p>
        </p:txBody>
      </p:sp>
      <p:pic>
        <p:nvPicPr>
          <p:cNvPr id="187" name="Google Shape;187;p26"/>
          <p:cNvPicPr preferRelativeResize="0"/>
          <p:nvPr/>
        </p:nvPicPr>
        <p:blipFill rotWithShape="1">
          <a:blip r:embed="rId3">
            <a:alphaModFix/>
          </a:blip>
          <a:srcRect/>
          <a:stretch/>
        </p:blipFill>
        <p:spPr>
          <a:xfrm>
            <a:off x="120014" y="1483360"/>
            <a:ext cx="8083569" cy="5290820"/>
          </a:xfrm>
          <a:prstGeom prst="rect">
            <a:avLst/>
          </a:prstGeom>
          <a:noFill/>
          <a:ln>
            <a:noFill/>
          </a:ln>
        </p:spPr>
      </p:pic>
      <p:sp>
        <p:nvSpPr>
          <p:cNvPr id="188" name="Google Shape;188;p26"/>
          <p:cNvSpPr txBox="1"/>
          <p:nvPr/>
        </p:nvSpPr>
        <p:spPr>
          <a:xfrm>
            <a:off x="8323597" y="2080937"/>
            <a:ext cx="3868403" cy="507831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International  planning team</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Monthly blog and webinar series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Organizational collaborations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Courses &amp; training</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Masters in UDL</a:t>
            </a:r>
            <a:endParaRPr sz="32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Social Media</a:t>
            </a:r>
            <a:endParaRPr/>
          </a:p>
        </p:txBody>
      </p:sp>
      <p:sp>
        <p:nvSpPr>
          <p:cNvPr id="195" name="Google Shape;195;p27"/>
          <p:cNvSpPr txBox="1">
            <a:spLocks noGrp="1"/>
          </p:cNvSpPr>
          <p:nvPr>
            <p:ph type="body" idx="1"/>
          </p:nvPr>
        </p:nvSpPr>
        <p:spPr>
          <a:xfrm>
            <a:off x="1024125" y="2286000"/>
            <a:ext cx="5827200" cy="42825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800"/>
              <a:t>Helps us to reach, nurture and engage with our target audience - no matter where they are.</a:t>
            </a:r>
            <a:endParaRPr sz="2800"/>
          </a:p>
          <a:p>
            <a:pPr marL="0" lvl="0" indent="0" algn="l" rtl="0">
              <a:spcBef>
                <a:spcPts val="1200"/>
              </a:spcBef>
              <a:spcAft>
                <a:spcPts val="0"/>
              </a:spcAft>
              <a:buNone/>
            </a:pPr>
            <a:r>
              <a:rPr lang="en-US" sz="2800"/>
              <a:t>Mainly involves sharing content and information in multiple formats such as videos, tweets for quick read, images on instagram and facebook, etc</a:t>
            </a:r>
            <a:endParaRPr sz="2800"/>
          </a:p>
          <a:p>
            <a:pPr marL="0" lvl="0" indent="0" algn="l" rtl="0">
              <a:spcBef>
                <a:spcPts val="1200"/>
              </a:spcBef>
              <a:spcAft>
                <a:spcPts val="0"/>
              </a:spcAft>
              <a:buNone/>
            </a:pPr>
            <a:r>
              <a:rPr lang="en-US" sz="2800"/>
              <a:t>Post about upcoming events such as webinars, conferences; blogs; other resources that are posted on website</a:t>
            </a:r>
            <a:endParaRPr sz="2800"/>
          </a:p>
        </p:txBody>
      </p:sp>
      <p:pic>
        <p:nvPicPr>
          <p:cNvPr id="196" name="Google Shape;196;p27"/>
          <p:cNvPicPr preferRelativeResize="0"/>
          <p:nvPr/>
        </p:nvPicPr>
        <p:blipFill>
          <a:blip r:embed="rId3">
            <a:alphaModFix/>
          </a:blip>
          <a:stretch>
            <a:fillRect/>
          </a:stretch>
        </p:blipFill>
        <p:spPr>
          <a:xfrm rot="-597424">
            <a:off x="4413206" y="-75721"/>
            <a:ext cx="1813189" cy="1813168"/>
          </a:xfrm>
          <a:prstGeom prst="rect">
            <a:avLst/>
          </a:prstGeom>
          <a:noFill/>
          <a:ln>
            <a:noFill/>
          </a:ln>
        </p:spPr>
      </p:pic>
      <p:pic>
        <p:nvPicPr>
          <p:cNvPr id="197" name="Google Shape;197;p27"/>
          <p:cNvPicPr preferRelativeResize="0"/>
          <p:nvPr/>
        </p:nvPicPr>
        <p:blipFill>
          <a:blip r:embed="rId4">
            <a:alphaModFix/>
          </a:blip>
          <a:stretch>
            <a:fillRect/>
          </a:stretch>
        </p:blipFill>
        <p:spPr>
          <a:xfrm>
            <a:off x="6196875" y="902400"/>
            <a:ext cx="1182525" cy="1182525"/>
          </a:xfrm>
          <a:prstGeom prst="rect">
            <a:avLst/>
          </a:prstGeom>
          <a:noFill/>
          <a:ln>
            <a:noFill/>
          </a:ln>
        </p:spPr>
      </p:pic>
      <p:pic>
        <p:nvPicPr>
          <p:cNvPr id="198" name="Google Shape;198;p27"/>
          <p:cNvPicPr preferRelativeResize="0"/>
          <p:nvPr/>
        </p:nvPicPr>
        <p:blipFill rotWithShape="1">
          <a:blip r:embed="rId5">
            <a:alphaModFix/>
          </a:blip>
          <a:srcRect l="12558" t="10597" r="11325" b="11654"/>
          <a:stretch/>
        </p:blipFill>
        <p:spPr>
          <a:xfrm>
            <a:off x="7905100" y="335025"/>
            <a:ext cx="1363825" cy="1393125"/>
          </a:xfrm>
          <a:prstGeom prst="rect">
            <a:avLst/>
          </a:prstGeom>
          <a:noFill/>
          <a:ln>
            <a:noFill/>
          </a:ln>
        </p:spPr>
      </p:pic>
      <p:pic>
        <p:nvPicPr>
          <p:cNvPr id="199" name="Google Shape;199;p27"/>
          <p:cNvPicPr preferRelativeResize="0"/>
          <p:nvPr/>
        </p:nvPicPr>
        <p:blipFill>
          <a:blip r:embed="rId6">
            <a:alphaModFix/>
          </a:blip>
          <a:stretch>
            <a:fillRect/>
          </a:stretch>
        </p:blipFill>
        <p:spPr>
          <a:xfrm>
            <a:off x="9794625" y="832400"/>
            <a:ext cx="1363825" cy="1363825"/>
          </a:xfrm>
          <a:prstGeom prst="rect">
            <a:avLst/>
          </a:prstGeom>
          <a:noFill/>
          <a:ln>
            <a:noFill/>
          </a:ln>
        </p:spPr>
      </p:pic>
      <p:pic>
        <p:nvPicPr>
          <p:cNvPr id="200" name="Google Shape;200;p27"/>
          <p:cNvPicPr preferRelativeResize="0"/>
          <p:nvPr/>
        </p:nvPicPr>
        <p:blipFill>
          <a:blip r:embed="rId7">
            <a:alphaModFix/>
          </a:blip>
          <a:stretch>
            <a:fillRect/>
          </a:stretch>
        </p:blipFill>
        <p:spPr>
          <a:xfrm>
            <a:off x="7232325" y="2348625"/>
            <a:ext cx="4460399" cy="3958350"/>
          </a:xfrm>
          <a:prstGeom prst="rect">
            <a:avLst/>
          </a:prstGeom>
          <a:noFill/>
          <a:ln>
            <a:noFill/>
          </a:ln>
        </p:spPr>
      </p:pic>
      <p:sp>
        <p:nvSpPr>
          <p:cNvPr id="201" name="Google Shape;201;p27"/>
          <p:cNvSpPr txBox="1"/>
          <p:nvPr/>
        </p:nvSpPr>
        <p:spPr>
          <a:xfrm>
            <a:off x="7063825" y="6301000"/>
            <a:ext cx="5068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Twentieth Century"/>
                <a:ea typeface="Twentieth Century"/>
                <a:cs typeface="Twentieth Century"/>
                <a:sym typeface="Twentieth Century"/>
              </a:rPr>
              <a:t>Announcement of Student’s Voice Conference on LinkedIn</a:t>
            </a:r>
            <a:endParaRPr sz="1500" b="1">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8"/>
          <p:cNvPicPr preferRelativeResize="0"/>
          <p:nvPr/>
        </p:nvPicPr>
        <p:blipFill>
          <a:blip r:embed="rId3">
            <a:alphaModFix/>
          </a:blip>
          <a:stretch>
            <a:fillRect/>
          </a:stretch>
        </p:blipFill>
        <p:spPr>
          <a:xfrm>
            <a:off x="297200" y="4061975"/>
            <a:ext cx="2943125" cy="2578925"/>
          </a:xfrm>
          <a:prstGeom prst="rect">
            <a:avLst/>
          </a:prstGeom>
          <a:noFill/>
          <a:ln>
            <a:noFill/>
          </a:ln>
        </p:spPr>
      </p:pic>
      <p:pic>
        <p:nvPicPr>
          <p:cNvPr id="208" name="Google Shape;208;p28"/>
          <p:cNvPicPr preferRelativeResize="0"/>
          <p:nvPr/>
        </p:nvPicPr>
        <p:blipFill>
          <a:blip r:embed="rId4">
            <a:alphaModFix/>
          </a:blip>
          <a:stretch>
            <a:fillRect/>
          </a:stretch>
        </p:blipFill>
        <p:spPr>
          <a:xfrm>
            <a:off x="3631400" y="4061975"/>
            <a:ext cx="2704389" cy="2578925"/>
          </a:xfrm>
          <a:prstGeom prst="rect">
            <a:avLst/>
          </a:prstGeom>
          <a:noFill/>
          <a:ln>
            <a:noFill/>
          </a:ln>
        </p:spPr>
      </p:pic>
      <p:pic>
        <p:nvPicPr>
          <p:cNvPr id="209" name="Google Shape;209;p28"/>
          <p:cNvPicPr preferRelativeResize="0"/>
          <p:nvPr/>
        </p:nvPicPr>
        <p:blipFill>
          <a:blip r:embed="rId5">
            <a:alphaModFix/>
          </a:blip>
          <a:stretch>
            <a:fillRect/>
          </a:stretch>
        </p:blipFill>
        <p:spPr>
          <a:xfrm>
            <a:off x="3661550" y="716250"/>
            <a:ext cx="2834125" cy="2657699"/>
          </a:xfrm>
          <a:prstGeom prst="rect">
            <a:avLst/>
          </a:prstGeom>
          <a:noFill/>
          <a:ln>
            <a:noFill/>
          </a:ln>
        </p:spPr>
      </p:pic>
      <p:pic>
        <p:nvPicPr>
          <p:cNvPr id="210" name="Google Shape;210;p28"/>
          <p:cNvPicPr preferRelativeResize="0"/>
          <p:nvPr/>
        </p:nvPicPr>
        <p:blipFill>
          <a:blip r:embed="rId6">
            <a:alphaModFix/>
          </a:blip>
          <a:stretch>
            <a:fillRect/>
          </a:stretch>
        </p:blipFill>
        <p:spPr>
          <a:xfrm>
            <a:off x="7883000" y="2522975"/>
            <a:ext cx="3344550" cy="2854750"/>
          </a:xfrm>
          <a:prstGeom prst="rect">
            <a:avLst/>
          </a:prstGeom>
          <a:noFill/>
          <a:ln>
            <a:noFill/>
          </a:ln>
        </p:spPr>
      </p:pic>
      <p:sp>
        <p:nvSpPr>
          <p:cNvPr id="211" name="Google Shape;211;p28"/>
          <p:cNvSpPr txBox="1"/>
          <p:nvPr/>
        </p:nvSpPr>
        <p:spPr>
          <a:xfrm>
            <a:off x="666025" y="3494450"/>
            <a:ext cx="5351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Twentieth Century"/>
                <a:ea typeface="Twentieth Century"/>
                <a:cs typeface="Twentieth Century"/>
                <a:sym typeface="Twentieth Century"/>
              </a:rPr>
              <a:t>Tweets to share our work, and live tweets during webinars</a:t>
            </a:r>
            <a:endParaRPr sz="1600" b="1">
              <a:latin typeface="Twentieth Century"/>
              <a:ea typeface="Twentieth Century"/>
              <a:cs typeface="Twentieth Century"/>
              <a:sym typeface="Twentieth Century"/>
            </a:endParaRPr>
          </a:p>
        </p:txBody>
      </p:sp>
      <p:sp>
        <p:nvSpPr>
          <p:cNvPr id="212" name="Google Shape;212;p28"/>
          <p:cNvSpPr txBox="1"/>
          <p:nvPr/>
        </p:nvSpPr>
        <p:spPr>
          <a:xfrm>
            <a:off x="161300" y="214150"/>
            <a:ext cx="7068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Twentieth Century"/>
                <a:ea typeface="Twentieth Century"/>
                <a:cs typeface="Twentieth Century"/>
                <a:sym typeface="Twentieth Century"/>
              </a:rPr>
              <a:t>Announcements of Upcoming Webinar and Conferences shared by our members</a:t>
            </a:r>
            <a:endParaRPr sz="1600" b="1">
              <a:latin typeface="Twentieth Century"/>
              <a:ea typeface="Twentieth Century"/>
              <a:cs typeface="Twentieth Century"/>
              <a:sym typeface="Twentieth Century"/>
            </a:endParaRPr>
          </a:p>
        </p:txBody>
      </p:sp>
      <p:sp>
        <p:nvSpPr>
          <p:cNvPr id="213" name="Google Shape;213;p28"/>
          <p:cNvSpPr txBox="1"/>
          <p:nvPr/>
        </p:nvSpPr>
        <p:spPr>
          <a:xfrm>
            <a:off x="7883000" y="1907875"/>
            <a:ext cx="3451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Twentieth Century"/>
                <a:ea typeface="Twentieth Century"/>
                <a:cs typeface="Twentieth Century"/>
                <a:sym typeface="Twentieth Century"/>
              </a:rPr>
              <a:t>Weekly facts and general information on UDL</a:t>
            </a:r>
            <a:endParaRPr sz="1600" b="1">
              <a:latin typeface="Twentieth Century"/>
              <a:ea typeface="Twentieth Century"/>
              <a:cs typeface="Twentieth Century"/>
              <a:sym typeface="Twentieth Century"/>
            </a:endParaRPr>
          </a:p>
        </p:txBody>
      </p:sp>
      <p:pic>
        <p:nvPicPr>
          <p:cNvPr id="214" name="Google Shape;214;p28" title="INLCUDE_Webinar 1.mp4">
            <a:hlinkClick r:id="rId7"/>
          </p:cNvPr>
          <p:cNvPicPr preferRelativeResize="0"/>
          <p:nvPr/>
        </p:nvPicPr>
        <p:blipFill>
          <a:blip r:embed="rId8">
            <a:alphaModFix/>
          </a:blip>
          <a:stretch>
            <a:fillRect/>
          </a:stretch>
        </p:blipFill>
        <p:spPr>
          <a:xfrm>
            <a:off x="373400" y="716250"/>
            <a:ext cx="2704399" cy="265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1000"/>
                                        <p:tgtEl>
                                          <p:spTgt spid="2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fade">
                                      <p:cBhvr>
                                        <p:cTn id="15" dur="1000"/>
                                        <p:tgtEl>
                                          <p:spTgt spid="2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7"/>
                                        </p:tgtEl>
                                        <p:attrNameLst>
                                          <p:attrName>style.visibility</p:attrName>
                                        </p:attrNameLst>
                                      </p:cBhvr>
                                      <p:to>
                                        <p:strVal val="visible"/>
                                      </p:to>
                                    </p:set>
                                    <p:animEffect transition="in" filter="fade">
                                      <p:cBhvr>
                                        <p:cTn id="20" dur="1000"/>
                                        <p:tgtEl>
                                          <p:spTgt spid="207"/>
                                        </p:tgtEl>
                                      </p:cBhvr>
                                    </p:animEffect>
                                  </p:childTnLst>
                                </p:cTn>
                              </p:par>
                              <p:par>
                                <p:cTn id="21" presetID="10" presetClass="entr" presetSubtype="0" fill="hold" nodeType="with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fade">
                                      <p:cBhvr>
                                        <p:cTn id="23" dur="1000"/>
                                        <p:tgtEl>
                                          <p:spTgt spid="211"/>
                                        </p:tgtEl>
                                      </p:cBhvr>
                                    </p:animEffect>
                                  </p:childTnLst>
                                </p:cTn>
                              </p:par>
                              <p:par>
                                <p:cTn id="24" presetID="10" presetClass="entr" presetSubtype="0" fill="hold"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1000"/>
                                        <p:tgtEl>
                                          <p:spTgt spid="2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3"/>
                                        </p:tgtEl>
                                        <p:attrNameLst>
                                          <p:attrName>style.visibility</p:attrName>
                                        </p:attrNameLst>
                                      </p:cBhvr>
                                      <p:to>
                                        <p:strVal val="visible"/>
                                      </p:to>
                                    </p:set>
                                    <p:animEffect transition="in" filter="fade">
                                      <p:cBhvr>
                                        <p:cTn id="31" dur="1000"/>
                                        <p:tgtEl>
                                          <p:spTgt spid="213"/>
                                        </p:tgtEl>
                                      </p:cBhvr>
                                    </p:animEffect>
                                  </p:childTnLst>
                                </p:cTn>
                              </p:par>
                              <p:par>
                                <p:cTn id="32" presetID="10" presetClass="entr" presetSubtype="0" fill="hold" nodeType="withEffect">
                                  <p:stCondLst>
                                    <p:cond delay="0"/>
                                  </p:stCondLst>
                                  <p:childTnLst>
                                    <p:set>
                                      <p:cBhvr>
                                        <p:cTn id="33" dur="1" fill="hold">
                                          <p:stCondLst>
                                            <p:cond delay="0"/>
                                          </p:stCondLst>
                                        </p:cTn>
                                        <p:tgtEl>
                                          <p:spTgt spid="210"/>
                                        </p:tgtEl>
                                        <p:attrNameLst>
                                          <p:attrName>style.visibility</p:attrName>
                                        </p:attrNameLst>
                                      </p:cBhvr>
                                      <p:to>
                                        <p:strVal val="visible"/>
                                      </p:to>
                                    </p:set>
                                    <p:animEffect transition="in" filter="fade">
                                      <p:cBhvr>
                                        <p:cTn id="34"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9"/>
          <p:cNvPicPr preferRelativeResize="0"/>
          <p:nvPr/>
        </p:nvPicPr>
        <p:blipFill>
          <a:blip r:embed="rId3">
            <a:alphaModFix/>
          </a:blip>
          <a:stretch>
            <a:fillRect/>
          </a:stretch>
        </p:blipFill>
        <p:spPr>
          <a:xfrm>
            <a:off x="152400" y="152400"/>
            <a:ext cx="12039600" cy="6772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1800"/>
              <a:buNone/>
            </a:pPr>
            <a:r>
              <a:rPr lang="en-US"/>
              <a:t>Synthesizing learning within the INCLUDE initiative </a:t>
            </a:r>
            <a:endParaRPr/>
          </a:p>
        </p:txBody>
      </p:sp>
      <p:sp>
        <p:nvSpPr>
          <p:cNvPr id="227" name="Google Shape;227;p30"/>
          <p:cNvSpPr txBox="1">
            <a:spLocks noGrp="1"/>
          </p:cNvSpPr>
          <p:nvPr>
            <p:ph type="body" idx="1"/>
          </p:nvPr>
        </p:nvSpPr>
        <p:spPr>
          <a:xfrm>
            <a:off x="551689" y="1684583"/>
            <a:ext cx="10918800" cy="4845525"/>
          </a:xfrm>
          <a:prstGeom prst="rect">
            <a:avLst/>
          </a:prstGeom>
          <a:noFill/>
          <a:ln>
            <a:noFill/>
          </a:ln>
        </p:spPr>
        <p:txBody>
          <a:bodyPr spcFirstLastPara="1" wrap="square" lIns="45700" tIns="45700" rIns="45700" bIns="45700" anchor="t" anchorCtr="0">
            <a:noAutofit/>
          </a:bodyPr>
          <a:lstStyle/>
          <a:p>
            <a:pPr marL="457200" lvl="0" indent="-355600" algn="l" rtl="0">
              <a:lnSpc>
                <a:spcPct val="90000"/>
              </a:lnSpc>
              <a:spcBef>
                <a:spcPts val="1200"/>
              </a:spcBef>
              <a:spcAft>
                <a:spcPts val="0"/>
              </a:spcAft>
              <a:buSzPts val="2000"/>
              <a:buAutoNum type="arabicPeriod"/>
            </a:pPr>
            <a:r>
              <a:rPr lang="en-US" sz="2400" dirty="0"/>
              <a:t>We are guided by our </a:t>
            </a:r>
            <a:r>
              <a:rPr lang="en-US" sz="2400" b="1" u="sng" dirty="0">
                <a:solidFill>
                  <a:schemeClr val="hlink"/>
                </a:solidFill>
                <a:hlinkClick r:id="rId3"/>
              </a:rPr>
              <a:t>action oriented values</a:t>
            </a:r>
            <a:endParaRPr sz="2400" b="1" dirty="0"/>
          </a:p>
          <a:p>
            <a:pPr marL="457200" lvl="0" indent="-355600" algn="l" rtl="0">
              <a:lnSpc>
                <a:spcPct val="90000"/>
              </a:lnSpc>
              <a:spcBef>
                <a:spcPts val="0"/>
              </a:spcBef>
              <a:spcAft>
                <a:spcPts val="0"/>
              </a:spcAft>
              <a:buSzPts val="2000"/>
              <a:buAutoNum type="arabicPeriod"/>
            </a:pPr>
            <a:r>
              <a:rPr lang="en-US" sz="2400" dirty="0"/>
              <a:t>Our work is informed by the United Nations </a:t>
            </a:r>
            <a:r>
              <a:rPr lang="en-US" sz="2400" b="1" u="sng" dirty="0">
                <a:solidFill>
                  <a:schemeClr val="hlink"/>
                </a:solidFill>
                <a:hlinkClick r:id="rId4"/>
              </a:rPr>
              <a:t>Sustainable Development Goals</a:t>
            </a:r>
            <a:r>
              <a:rPr lang="en-US" sz="2400" dirty="0"/>
              <a:t>, so we are committed to social justice, as well as to linguistic, social and cultural sustainability</a:t>
            </a:r>
            <a:endParaRPr sz="2400" dirty="0"/>
          </a:p>
          <a:p>
            <a:pPr marL="457200" lvl="0" indent="-355600" algn="l" rtl="0">
              <a:lnSpc>
                <a:spcPct val="90000"/>
              </a:lnSpc>
              <a:spcBef>
                <a:spcPts val="0"/>
              </a:spcBef>
              <a:spcAft>
                <a:spcPts val="0"/>
              </a:spcAft>
              <a:buSzPts val="2000"/>
              <a:buAutoNum type="arabicPeriod"/>
            </a:pPr>
            <a:r>
              <a:rPr lang="en-US" sz="2400" dirty="0"/>
              <a:t>The network has begun to </a:t>
            </a:r>
            <a:r>
              <a:rPr lang="en-US" sz="2400" b="1" dirty="0"/>
              <a:t>inform policy</a:t>
            </a:r>
            <a:r>
              <a:rPr lang="en-US" sz="2400" dirty="0"/>
              <a:t> within and across nations, for example with </a:t>
            </a:r>
            <a:r>
              <a:rPr lang="en-US" sz="2400" b="1" dirty="0"/>
              <a:t>Learner Voice </a:t>
            </a:r>
            <a:r>
              <a:rPr lang="en-US" sz="2400" dirty="0"/>
              <a:t>being brought to the attention of the Minister of Higher Education at our recent Conference in Morocco</a:t>
            </a:r>
            <a:endParaRPr sz="2400" dirty="0"/>
          </a:p>
          <a:p>
            <a:pPr marL="457200" lvl="0" indent="-355600" algn="l" rtl="0">
              <a:lnSpc>
                <a:spcPct val="90000"/>
              </a:lnSpc>
              <a:spcBef>
                <a:spcPts val="0"/>
              </a:spcBef>
              <a:spcAft>
                <a:spcPts val="0"/>
              </a:spcAft>
              <a:buSzPts val="2000"/>
              <a:buAutoNum type="arabicPeriod"/>
            </a:pPr>
            <a:r>
              <a:rPr lang="en-US" sz="2400" b="1" dirty="0"/>
              <a:t>Capacity building</a:t>
            </a:r>
            <a:r>
              <a:rPr lang="en-US" sz="2400" dirty="0"/>
              <a:t> through collegiate professional development is core</a:t>
            </a:r>
            <a:endParaRPr sz="2400" dirty="0"/>
          </a:p>
          <a:p>
            <a:pPr marL="457200" lvl="0" indent="-355600" algn="l" rtl="0">
              <a:lnSpc>
                <a:spcPct val="90000"/>
              </a:lnSpc>
              <a:spcBef>
                <a:spcPts val="0"/>
              </a:spcBef>
              <a:spcAft>
                <a:spcPts val="0"/>
              </a:spcAft>
              <a:buSzPts val="2000"/>
              <a:buAutoNum type="arabicPeriod"/>
            </a:pPr>
            <a:r>
              <a:rPr lang="en-US" sz="2400" dirty="0"/>
              <a:t>We are developing a transnational clearing house for </a:t>
            </a:r>
            <a:r>
              <a:rPr lang="en-US" sz="2400" b="1" dirty="0"/>
              <a:t>UDL focused research</a:t>
            </a:r>
            <a:r>
              <a:rPr lang="en-US" sz="2400" dirty="0"/>
              <a:t>, for example focused on blended learning and </a:t>
            </a:r>
            <a:r>
              <a:rPr lang="en-US" sz="2400"/>
              <a:t>gamification as </a:t>
            </a:r>
            <a:r>
              <a:rPr lang="en-US" sz="2400" dirty="0"/>
              <a:t>inclusive learning approaches across disciplines in Higher Education</a:t>
            </a:r>
            <a:endParaRPr sz="2400" dirty="0"/>
          </a:p>
          <a:p>
            <a:pPr marL="457200" lvl="0" indent="-355600" algn="l" rtl="0">
              <a:lnSpc>
                <a:spcPct val="90000"/>
              </a:lnSpc>
              <a:spcBef>
                <a:spcPts val="0"/>
              </a:spcBef>
              <a:spcAft>
                <a:spcPts val="0"/>
              </a:spcAft>
              <a:buSzPts val="2000"/>
              <a:buAutoNum type="arabicPeriod"/>
            </a:pPr>
            <a:r>
              <a:rPr lang="en-US" sz="2400" dirty="0"/>
              <a:t>We are keen to foster </a:t>
            </a:r>
            <a:r>
              <a:rPr lang="en-US" sz="2400" b="1" dirty="0"/>
              <a:t>facilitative transnational links</a:t>
            </a:r>
            <a:r>
              <a:rPr lang="en-US" sz="2400" dirty="0"/>
              <a:t> with organisations such as </a:t>
            </a:r>
            <a:r>
              <a:rPr lang="en-US" sz="2400" b="1" dirty="0"/>
              <a:t>CAST</a:t>
            </a:r>
            <a:r>
              <a:rPr lang="en-US" sz="2400" dirty="0"/>
              <a:t>.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08775" y="819700"/>
            <a:ext cx="11181600" cy="9444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500" b="1">
                <a:solidFill>
                  <a:schemeClr val="dk1"/>
                </a:solidFill>
                <a:latin typeface="Arial"/>
                <a:ea typeface="Arial"/>
                <a:cs typeface="Arial"/>
                <a:sym typeface="Arial"/>
              </a:rPr>
              <a:t>Implementing UDL on a Global Scale with INCLUDE</a:t>
            </a:r>
            <a:endParaRPr sz="2500" b="1">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2200" b="1" i="1">
                <a:solidFill>
                  <a:schemeClr val="dk1"/>
                </a:solidFill>
                <a:latin typeface="Arial"/>
                <a:ea typeface="Arial"/>
                <a:cs typeface="Arial"/>
                <a:sym typeface="Arial"/>
              </a:rPr>
              <a:t>International Collaboratory for Leadership in Universally Designed Education</a:t>
            </a:r>
            <a:endParaRPr sz="6200" b="1" i="1"/>
          </a:p>
          <a:p>
            <a:pPr marL="0" lvl="0" indent="0" algn="ctr" rtl="0">
              <a:lnSpc>
                <a:spcPct val="80000"/>
              </a:lnSpc>
              <a:spcBef>
                <a:spcPts val="0"/>
              </a:spcBef>
              <a:spcAft>
                <a:spcPts val="0"/>
              </a:spcAft>
              <a:buClr>
                <a:srgbClr val="0C0C0C"/>
              </a:buClr>
              <a:buSzPts val="5000"/>
              <a:buFont typeface="Twentieth Century"/>
              <a:buNone/>
            </a:pPr>
            <a:endParaRPr sz="4500"/>
          </a:p>
        </p:txBody>
      </p:sp>
      <p:sp>
        <p:nvSpPr>
          <p:cNvPr id="121" name="Google Shape;121;p17"/>
          <p:cNvSpPr txBox="1"/>
          <p:nvPr/>
        </p:nvSpPr>
        <p:spPr>
          <a:xfrm>
            <a:off x="621275" y="5973875"/>
            <a:ext cx="11039700" cy="6690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C0C0C"/>
              </a:buClr>
              <a:buSzPts val="5000"/>
              <a:buFont typeface="Twentieth Century"/>
              <a:buNone/>
            </a:pPr>
            <a:endParaRPr sz="5000" b="0" i="0" u="none" strike="noStrike" cap="none">
              <a:solidFill>
                <a:srgbClr val="0C0C0C"/>
              </a:solidFill>
              <a:latin typeface="Twentieth Century"/>
              <a:ea typeface="Twentieth Century"/>
              <a:cs typeface="Twentieth Century"/>
              <a:sym typeface="Twentieth Century"/>
            </a:endParaRPr>
          </a:p>
        </p:txBody>
      </p:sp>
      <p:sp>
        <p:nvSpPr>
          <p:cNvPr id="122" name="Google Shape;122;p17"/>
          <p:cNvSpPr txBox="1"/>
          <p:nvPr/>
        </p:nvSpPr>
        <p:spPr>
          <a:xfrm>
            <a:off x="881200" y="2126375"/>
            <a:ext cx="10574400" cy="37956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Richard </a:t>
            </a:r>
            <a:r>
              <a:rPr lang="en-US" sz="2300">
                <a:solidFill>
                  <a:schemeClr val="dk1"/>
                </a:solidFill>
              </a:rPr>
              <a:t>Jackson (Boston College and CAST) jacksonr@bc.edu</a:t>
            </a:r>
            <a:endParaRPr sz="22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Luigia </a:t>
            </a:r>
            <a:r>
              <a:rPr lang="en-US" sz="2300">
                <a:solidFill>
                  <a:schemeClr val="dk1"/>
                </a:solidFill>
              </a:rPr>
              <a:t>Nichols (Student Voice Leader) lmnicholas4@gmail.com</a:t>
            </a:r>
            <a:endParaRPr sz="23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Mustapha </a:t>
            </a:r>
            <a:r>
              <a:rPr lang="en-US" sz="2300">
                <a:solidFill>
                  <a:schemeClr val="dk1"/>
                </a:solidFill>
              </a:rPr>
              <a:t>Aabi (Ibn Zohr University, Agadir, Morocco) m.aabi@uiz.ac.ma </a:t>
            </a:r>
            <a:endParaRPr sz="22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Ashiya </a:t>
            </a:r>
            <a:r>
              <a:rPr lang="en-US" sz="2300">
                <a:solidFill>
                  <a:schemeClr val="dk1"/>
                </a:solidFill>
              </a:rPr>
              <a:t>Abdool Satar (University of South Africa -- Unisa) </a:t>
            </a:r>
            <a:r>
              <a:rPr lang="en-US" sz="2100"/>
              <a:t>satara@unisa.ac.za</a:t>
            </a:r>
            <a:endParaRPr sz="2200"/>
          </a:p>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Betsy </a:t>
            </a:r>
            <a:r>
              <a:rPr lang="en-US" sz="2300">
                <a:solidFill>
                  <a:schemeClr val="dk1"/>
                </a:solidFill>
              </a:rPr>
              <a:t>Dalton (First UDL Fellow and Senior Consultant for Dalton Education Services International (DESI) elizabethmdalton@gmail.com</a:t>
            </a:r>
            <a:endParaRPr sz="22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Aashna </a:t>
            </a:r>
            <a:r>
              <a:rPr lang="en-US" sz="2300">
                <a:solidFill>
                  <a:schemeClr val="dk1"/>
                </a:solidFill>
              </a:rPr>
              <a:t>Khurana (Assessment Associate at ASER Centre) aashna.212@gmail.com </a:t>
            </a:r>
            <a:endParaRPr sz="22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2200">
                <a:solidFill>
                  <a:schemeClr val="dk1"/>
                </a:solidFill>
              </a:rPr>
              <a:t>Sean </a:t>
            </a:r>
            <a:r>
              <a:rPr lang="en-US" sz="2300">
                <a:solidFill>
                  <a:schemeClr val="dk1"/>
                </a:solidFill>
              </a:rPr>
              <a:t>Bracken (University of Worcester (UK)s.bracken.bracken@worc.ac.uk </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18"/>
          <p:cNvCxnSpPr/>
          <p:nvPr/>
        </p:nvCxnSpPr>
        <p:spPr>
          <a:xfrm rot="10800000">
            <a:off x="762000" y="5204427"/>
            <a:ext cx="0" cy="914400"/>
          </a:xfrm>
          <a:prstGeom prst="straightConnector1">
            <a:avLst/>
          </a:prstGeom>
          <a:noFill/>
          <a:ln w="19050" cap="flat" cmpd="sng">
            <a:solidFill>
              <a:srgbClr val="FFFFFF"/>
            </a:solidFill>
            <a:prstDash val="solid"/>
            <a:round/>
            <a:headEnd type="none" w="sm" len="sm"/>
            <a:tailEnd type="none" w="sm" len="sm"/>
          </a:ln>
        </p:spPr>
      </p:cxnSp>
      <p:pic>
        <p:nvPicPr>
          <p:cNvPr id="128" name="Google Shape;128;p18" descr="This screenshot grab, which is hyperlinked to the INCLUDE website." title="Screenshot grab of INCLUDE website">
            <a:hlinkClick r:id="rId3"/>
          </p:cNvPr>
          <p:cNvPicPr preferRelativeResize="0"/>
          <p:nvPr/>
        </p:nvPicPr>
        <p:blipFill rotWithShape="1">
          <a:blip r:embed="rId4">
            <a:alphaModFix/>
          </a:blip>
          <a:srcRect/>
          <a:stretch/>
        </p:blipFill>
        <p:spPr>
          <a:xfrm>
            <a:off x="181738" y="484975"/>
            <a:ext cx="11828524" cy="563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1038325" y="923400"/>
            <a:ext cx="106761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56000"/>
              <a:buNone/>
            </a:pPr>
            <a:r>
              <a:rPr lang="en-US"/>
              <a:t>Genesis of INCLUDE</a:t>
            </a:r>
            <a:endParaRPr/>
          </a:p>
          <a:p>
            <a:pPr marL="0" lvl="0" indent="0" algn="l" rtl="0">
              <a:lnSpc>
                <a:spcPct val="100000"/>
              </a:lnSpc>
              <a:spcBef>
                <a:spcPts val="0"/>
              </a:spcBef>
              <a:spcAft>
                <a:spcPts val="0"/>
              </a:spcAft>
              <a:buSzPct val="56000"/>
              <a:buNone/>
            </a:pPr>
            <a:endParaRPr/>
          </a:p>
        </p:txBody>
      </p:sp>
      <p:sp>
        <p:nvSpPr>
          <p:cNvPr id="134" name="Google Shape;134;p19"/>
          <p:cNvSpPr txBox="1"/>
          <p:nvPr/>
        </p:nvSpPr>
        <p:spPr>
          <a:xfrm>
            <a:off x="6003921" y="2240900"/>
            <a:ext cx="2029494" cy="20294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9"/>
          <p:cNvSpPr txBox="1"/>
          <p:nvPr/>
        </p:nvSpPr>
        <p:spPr>
          <a:xfrm>
            <a:off x="696092" y="1937224"/>
            <a:ext cx="10676100" cy="482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2006-UDL Task Force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2006-UDL Task Force 2007-National UDL Summit in Washington, DC</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2009-CAST and Boston College awarded a grant nation’s first postdoctoral UDL Fellows program</a:t>
            </a:r>
            <a:br>
              <a:rPr lang="en-US" sz="1800" b="0" i="0" u="none" strike="noStrike" cap="none">
                <a:solidFill>
                  <a:srgbClr val="000000"/>
                </a:solidFill>
                <a:latin typeface="Arial"/>
                <a:ea typeface="Arial"/>
                <a:cs typeface="Arial"/>
                <a:sym typeface="Arial"/>
              </a:rPr>
            </a:b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September 2019-Dissemination of INCLUDE’s initial concept paper by Jackson &amp; Bracken</a:t>
            </a:r>
            <a:br>
              <a:rPr lang="en-US" sz="1800" b="0" i="0" u="none" strike="noStrike" cap="none">
                <a:solidFill>
                  <a:srgbClr val="000000"/>
                </a:solidFill>
                <a:latin typeface="Arial"/>
                <a:ea typeface="Arial"/>
                <a:cs typeface="Arial"/>
                <a:sym typeface="Arial"/>
              </a:rPr>
            </a:b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October 2019-Official launch of INCLUDE at Royal Roads University</a:t>
            </a:r>
            <a:br>
              <a:rPr lang="en-US" sz="1800" b="0" i="0" u="none" strike="noStrike" cap="none">
                <a:solidFill>
                  <a:srgbClr val="000000"/>
                </a:solidFill>
                <a:latin typeface="Arial"/>
                <a:ea typeface="Arial"/>
                <a:cs typeface="Arial"/>
                <a:sym typeface="Arial"/>
              </a:rPr>
            </a:b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November 2019-acceptance of concept paper establishing INCLUDE within the University of Worcester</a:t>
            </a:r>
            <a:br>
              <a:rPr lang="en-US" sz="1800" b="0" i="0" u="none" strike="noStrike" cap="none">
                <a:solidFill>
                  <a:srgbClr val="000000"/>
                </a:solidFill>
                <a:latin typeface="Arial"/>
                <a:ea typeface="Arial"/>
                <a:cs typeface="Arial"/>
                <a:sym typeface="Arial"/>
              </a:rPr>
            </a:b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December 2019-Establishment of the Steering Committee for INCLUDE Collaboratory</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0"/>
          <p:cNvPicPr preferRelativeResize="0"/>
          <p:nvPr/>
        </p:nvPicPr>
        <p:blipFill rotWithShape="1">
          <a:blip r:embed="rId3">
            <a:alphaModFix/>
          </a:blip>
          <a:srcRect/>
          <a:stretch/>
        </p:blipFill>
        <p:spPr>
          <a:xfrm>
            <a:off x="816675" y="744475"/>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3">
            <a:alphaModFix/>
          </a:blip>
          <a:srcRect/>
          <a:stretch/>
        </p:blipFill>
        <p:spPr>
          <a:xfrm>
            <a:off x="813600" y="857250"/>
            <a:ext cx="98544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a:stretch/>
        </p:blipFill>
        <p:spPr>
          <a:xfrm>
            <a:off x="851200" y="755325"/>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024125" y="232300"/>
            <a:ext cx="9720000" cy="1132200"/>
          </a:xfrm>
          <a:prstGeom prst="rect">
            <a:avLst/>
          </a:prstGeom>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Website (Re)Development</a:t>
            </a:r>
            <a:endParaRPr>
              <a:solidFill>
                <a:srgbClr val="888888"/>
              </a:solidFill>
            </a:endParaRPr>
          </a:p>
        </p:txBody>
      </p:sp>
      <p:sp>
        <p:nvSpPr>
          <p:cNvPr id="160" name="Google Shape;160;p23"/>
          <p:cNvSpPr txBox="1">
            <a:spLocks noGrp="1"/>
          </p:cNvSpPr>
          <p:nvPr>
            <p:ph type="body" idx="1"/>
          </p:nvPr>
        </p:nvSpPr>
        <p:spPr>
          <a:xfrm>
            <a:off x="3463050" y="1277150"/>
            <a:ext cx="5265900" cy="420000"/>
          </a:xfrm>
          <a:prstGeom prst="rect">
            <a:avLst/>
          </a:prstGeom>
        </p:spPr>
        <p:txBody>
          <a:bodyPr spcFirstLastPara="1" wrap="square" lIns="45700" tIns="45700" rIns="45700" bIns="45700" anchor="t" anchorCtr="0">
            <a:noAutofit/>
          </a:bodyPr>
          <a:lstStyle/>
          <a:p>
            <a:pPr marL="0" lvl="0" indent="0" algn="ctr" rtl="0">
              <a:spcBef>
                <a:spcPts val="1200"/>
              </a:spcBef>
              <a:spcAft>
                <a:spcPts val="0"/>
              </a:spcAft>
              <a:buNone/>
            </a:pPr>
            <a:r>
              <a:rPr lang="en-US" sz="2700" b="1" u="sng">
                <a:solidFill>
                  <a:schemeClr val="hlink"/>
                </a:solidFill>
                <a:latin typeface="Consolas"/>
                <a:ea typeface="Consolas"/>
                <a:cs typeface="Consolas"/>
                <a:sym typeface="Consolas"/>
                <a:hlinkClick r:id="rId3"/>
              </a:rPr>
              <a:t>INCLUDE WEBSITE</a:t>
            </a:r>
            <a:endParaRPr sz="2700" b="1">
              <a:latin typeface="Consolas"/>
              <a:ea typeface="Consolas"/>
              <a:cs typeface="Consolas"/>
              <a:sym typeface="Consolas"/>
            </a:endParaRPr>
          </a:p>
          <a:p>
            <a:pPr marL="0" lvl="0" indent="0" algn="l" rtl="0">
              <a:spcBef>
                <a:spcPts val="1200"/>
              </a:spcBef>
              <a:spcAft>
                <a:spcPts val="0"/>
              </a:spcAft>
              <a:buNone/>
            </a:pPr>
            <a:endParaRPr/>
          </a:p>
        </p:txBody>
      </p:sp>
      <p:pic>
        <p:nvPicPr>
          <p:cNvPr id="161" name="Google Shape;161;p23"/>
          <p:cNvPicPr preferRelativeResize="0"/>
          <p:nvPr/>
        </p:nvPicPr>
        <p:blipFill>
          <a:blip r:embed="rId4">
            <a:alphaModFix/>
          </a:blip>
          <a:stretch>
            <a:fillRect/>
          </a:stretch>
        </p:blipFill>
        <p:spPr>
          <a:xfrm>
            <a:off x="539750" y="1867600"/>
            <a:ext cx="5582694" cy="3604538"/>
          </a:xfrm>
          <a:prstGeom prst="rect">
            <a:avLst/>
          </a:prstGeom>
          <a:noFill/>
          <a:ln>
            <a:noFill/>
          </a:ln>
        </p:spPr>
      </p:pic>
      <p:pic>
        <p:nvPicPr>
          <p:cNvPr id="162" name="Google Shape;162;p23" descr="#INCLUDECollaboratory @INCLUDE2020 - Website Launch - Website Tour - by Ashiya Abdool Satar (UNISA)" title="Website Launch   tour of the INCLUDE website">
            <a:hlinkClick r:id="rId5"/>
          </p:cNvPr>
          <p:cNvPicPr preferRelativeResize="0"/>
          <p:nvPr/>
        </p:nvPicPr>
        <p:blipFill>
          <a:blip r:embed="rId6">
            <a:alphaModFix/>
          </a:blip>
          <a:stretch>
            <a:fillRect/>
          </a:stretch>
        </p:blipFill>
        <p:spPr>
          <a:xfrm>
            <a:off x="6630575" y="1867600"/>
            <a:ext cx="5265900" cy="3604550"/>
          </a:xfrm>
          <a:prstGeom prst="rect">
            <a:avLst/>
          </a:prstGeom>
          <a:noFill/>
          <a:ln>
            <a:noFill/>
          </a:ln>
          <a:effectLst>
            <a:outerShdw blurRad="1042988" dist="57150" dir="5400000" algn="bl" rotWithShape="0">
              <a:srgbClr val="A2C4C9">
                <a:alpha val="50000"/>
              </a:srgbClr>
            </a:outerShdw>
          </a:effectLst>
        </p:spPr>
      </p:pic>
      <p:sp>
        <p:nvSpPr>
          <p:cNvPr id="163" name="Google Shape;163;p23"/>
          <p:cNvSpPr txBox="1"/>
          <p:nvPr/>
        </p:nvSpPr>
        <p:spPr>
          <a:xfrm>
            <a:off x="4741125" y="5596900"/>
            <a:ext cx="7102800" cy="1200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200">
                <a:latin typeface="Twentieth Century"/>
                <a:ea typeface="Twentieth Century"/>
                <a:cs typeface="Twentieth Century"/>
                <a:sym typeface="Twentieth Century"/>
              </a:rPr>
              <a:t>Ashiya Abdool Satar </a:t>
            </a:r>
            <a:endParaRPr sz="2200">
              <a:latin typeface="Twentieth Century"/>
              <a:ea typeface="Twentieth Century"/>
              <a:cs typeface="Twentieth Century"/>
              <a:sym typeface="Twentieth Century"/>
            </a:endParaRPr>
          </a:p>
          <a:p>
            <a:pPr marL="0" lvl="0" indent="0" algn="r" rtl="0">
              <a:spcBef>
                <a:spcPts val="0"/>
              </a:spcBef>
              <a:spcAft>
                <a:spcPts val="0"/>
              </a:spcAft>
              <a:buNone/>
            </a:pPr>
            <a:r>
              <a:rPr lang="en-US" sz="2200">
                <a:latin typeface="Twentieth Century"/>
                <a:ea typeface="Twentieth Century"/>
                <a:cs typeface="Twentieth Century"/>
                <a:sym typeface="Twentieth Century"/>
              </a:rPr>
              <a:t> University of South Africa (Unisa)  </a:t>
            </a:r>
            <a:endParaRPr sz="2200">
              <a:latin typeface="Twentieth Century"/>
              <a:ea typeface="Twentieth Century"/>
              <a:cs typeface="Twentieth Century"/>
              <a:sym typeface="Twentieth Century"/>
            </a:endParaRPr>
          </a:p>
          <a:p>
            <a:pPr marL="0" lvl="0" indent="0" algn="r" rtl="0">
              <a:spcBef>
                <a:spcPts val="0"/>
              </a:spcBef>
              <a:spcAft>
                <a:spcPts val="0"/>
              </a:spcAft>
              <a:buNone/>
            </a:pPr>
            <a:r>
              <a:rPr lang="en-US" sz="2200" u="sng">
                <a:solidFill>
                  <a:schemeClr val="hlink"/>
                </a:solidFill>
                <a:latin typeface="Twentieth Century"/>
                <a:ea typeface="Twentieth Century"/>
                <a:cs typeface="Twentieth Century"/>
                <a:sym typeface="Twentieth Century"/>
                <a:hlinkClick r:id="rId7"/>
              </a:rPr>
              <a:t>satara@unisa.ac.za</a:t>
            </a:r>
            <a:r>
              <a:rPr lang="en-US" sz="2200">
                <a:latin typeface="Twentieth Century"/>
                <a:ea typeface="Twentieth Century"/>
                <a:cs typeface="Twentieth Century"/>
                <a:sym typeface="Twentieth Century"/>
              </a:rPr>
              <a:t> </a:t>
            </a:r>
            <a:endParaRPr sz="2200">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15600" y="289021"/>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t>Growth of UDL Interest Around the World</a:t>
            </a:r>
            <a:endParaRPr/>
          </a:p>
        </p:txBody>
      </p:sp>
      <p:sp>
        <p:nvSpPr>
          <p:cNvPr id="169" name="Google Shape;169;p24"/>
          <p:cNvSpPr txBox="1">
            <a:spLocks noGrp="1"/>
          </p:cNvSpPr>
          <p:nvPr>
            <p:ph type="body" idx="1"/>
          </p:nvPr>
        </p:nvSpPr>
        <p:spPr>
          <a:xfrm>
            <a:off x="-212560" y="1052621"/>
            <a:ext cx="6655760" cy="5805379"/>
          </a:xfrm>
          <a:prstGeom prst="rect">
            <a:avLst/>
          </a:prstGeom>
          <a:noFill/>
          <a:ln>
            <a:noFill/>
          </a:ln>
        </p:spPr>
        <p:txBody>
          <a:bodyPr spcFirstLastPara="1" wrap="square" lIns="121900" tIns="121900" rIns="121900" bIns="121900" anchor="t" anchorCtr="0">
            <a:normAutofit/>
          </a:bodyPr>
          <a:lstStyle/>
          <a:p>
            <a:pPr marL="609585" lvl="0" indent="0" algn="l" rtl="0">
              <a:lnSpc>
                <a:spcPct val="115000"/>
              </a:lnSpc>
              <a:spcBef>
                <a:spcPts val="1867"/>
              </a:spcBef>
              <a:spcAft>
                <a:spcPts val="0"/>
              </a:spcAft>
              <a:buSzPts val="2018"/>
              <a:buNone/>
            </a:pPr>
            <a:r>
              <a:rPr lang="en-US" sz="2400" b="1">
                <a:solidFill>
                  <a:srgbClr val="000000"/>
                </a:solidFill>
                <a:latin typeface="Times New Roman"/>
                <a:ea typeface="Times New Roman"/>
                <a:cs typeface="Times New Roman"/>
                <a:sym typeface="Times New Roman"/>
              </a:rPr>
              <a:t>1990: </a:t>
            </a:r>
            <a:r>
              <a:rPr lang="en-US" sz="2400">
                <a:solidFill>
                  <a:srgbClr val="000000"/>
                </a:solidFill>
                <a:latin typeface="Times New Roman"/>
                <a:ea typeface="Times New Roman"/>
                <a:cs typeface="Times New Roman"/>
                <a:sym typeface="Times New Roman"/>
              </a:rPr>
              <a:t>UNESCO World Conference on Education for All - </a:t>
            </a:r>
            <a:r>
              <a:rPr lang="en-US" sz="2400" b="1">
                <a:solidFill>
                  <a:srgbClr val="000000"/>
                </a:solidFill>
                <a:latin typeface="Times New Roman"/>
                <a:ea typeface="Times New Roman"/>
                <a:cs typeface="Times New Roman"/>
                <a:sym typeface="Times New Roman"/>
              </a:rPr>
              <a:t>“</a:t>
            </a:r>
            <a:r>
              <a:rPr lang="en-US" sz="2400">
                <a:solidFill>
                  <a:srgbClr val="000000"/>
                </a:solidFill>
                <a:latin typeface="Times New Roman"/>
                <a:ea typeface="Times New Roman"/>
                <a:cs typeface="Times New Roman"/>
                <a:sym typeface="Times New Roman"/>
              </a:rPr>
              <a:t>Every person - child, youth and adult - shall be able to benefit from educational opportunities designed to meet their basic learning needs.”</a:t>
            </a:r>
            <a:endParaRPr/>
          </a:p>
          <a:p>
            <a:pPr marL="609585" lvl="0" indent="0" algn="l" rtl="0">
              <a:lnSpc>
                <a:spcPct val="115000"/>
              </a:lnSpc>
              <a:spcBef>
                <a:spcPts val="1867"/>
              </a:spcBef>
              <a:spcAft>
                <a:spcPts val="0"/>
              </a:spcAft>
              <a:buSzPts val="2018"/>
              <a:buNone/>
            </a:pPr>
            <a:r>
              <a:rPr lang="en-US" sz="2400" b="1">
                <a:latin typeface="Times New Roman"/>
                <a:ea typeface="Times New Roman"/>
                <a:cs typeface="Times New Roman"/>
                <a:sym typeface="Times New Roman"/>
              </a:rPr>
              <a:t>2020: </a:t>
            </a:r>
            <a:r>
              <a:rPr lang="en-US" sz="2400">
                <a:latin typeface="Times New Roman"/>
                <a:ea typeface="Times New Roman"/>
                <a:cs typeface="Times New Roman"/>
                <a:sym typeface="Times New Roman"/>
              </a:rPr>
              <a:t>UNESCO GEM Report on progress toward 2030 Sustainable Development Goals (SDGs) has sixteen specific references to UDL.</a:t>
            </a:r>
            <a:endParaRPr/>
          </a:p>
          <a:p>
            <a:pPr marL="609585" lvl="0" indent="0" algn="ctr" rtl="0">
              <a:lnSpc>
                <a:spcPct val="115000"/>
              </a:lnSpc>
              <a:spcBef>
                <a:spcPts val="1867"/>
              </a:spcBef>
              <a:spcAft>
                <a:spcPts val="1867"/>
              </a:spcAft>
              <a:buSzPts val="2018"/>
              <a:buNone/>
            </a:pPr>
            <a:r>
              <a:rPr lang="en-US" sz="2533" b="1">
                <a:solidFill>
                  <a:srgbClr val="7030A0"/>
                </a:solidFill>
                <a:latin typeface="Times New Roman"/>
                <a:ea typeface="Times New Roman"/>
                <a:cs typeface="Times New Roman"/>
                <a:sym typeface="Times New Roman"/>
              </a:rPr>
              <a:t>“What is UDL?”                                      “How to implement UDL?”</a:t>
            </a:r>
            <a:br>
              <a:rPr lang="en-US" b="1">
                <a:solidFill>
                  <a:srgbClr val="7030A0"/>
                </a:solidFill>
              </a:rPr>
            </a:br>
            <a:endParaRPr b="1">
              <a:solidFill>
                <a:srgbClr val="7030A0"/>
              </a:solidFill>
            </a:endParaRPr>
          </a:p>
        </p:txBody>
      </p:sp>
      <p:sp>
        <p:nvSpPr>
          <p:cNvPr id="170" name="Google Shape;170;p24"/>
          <p:cNvSpPr txBox="1">
            <a:spLocks noGrp="1"/>
          </p:cNvSpPr>
          <p:nvPr>
            <p:ph type="body" idx="2"/>
          </p:nvPr>
        </p:nvSpPr>
        <p:spPr>
          <a:xfrm>
            <a:off x="6443200" y="1536633"/>
            <a:ext cx="53332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1600"/>
              </a:spcAft>
              <a:buSzPts val="1400"/>
              <a:buNone/>
            </a:pPr>
            <a:endParaRPr/>
          </a:p>
        </p:txBody>
      </p:sp>
      <p:pic>
        <p:nvPicPr>
          <p:cNvPr id="171" name="Google Shape;171;p24"/>
          <p:cNvPicPr preferRelativeResize="0"/>
          <p:nvPr/>
        </p:nvPicPr>
        <p:blipFill rotWithShape="1">
          <a:blip r:embed="rId3">
            <a:alphaModFix/>
          </a:blip>
          <a:srcRect/>
          <a:stretch/>
        </p:blipFill>
        <p:spPr>
          <a:xfrm>
            <a:off x="6776720" y="1300480"/>
            <a:ext cx="4734560" cy="4866312"/>
          </a:xfrm>
          <a:prstGeom prst="rect">
            <a:avLst/>
          </a:prstGeom>
          <a:noFill/>
          <a:ln>
            <a:noFill/>
          </a:ln>
        </p:spPr>
      </p:pic>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Widescreen</PresentationFormat>
  <Paragraphs>96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Consolas</vt:lpstr>
      <vt:lpstr>Noto Sans Symbols</vt:lpstr>
      <vt:lpstr>Times New Roman</vt:lpstr>
      <vt:lpstr>Twentieth Century</vt:lpstr>
      <vt:lpstr>Integral</vt:lpstr>
      <vt:lpstr>International Collaboratory for Leadership in Universally Designed Education </vt:lpstr>
      <vt:lpstr>Implementing UDL on a Global Scale with INCLUDE International Collaboratory for Leadership in Universally Designed Education </vt:lpstr>
      <vt:lpstr>PowerPoint Presentation</vt:lpstr>
      <vt:lpstr>Genesis of INCLUDE </vt:lpstr>
      <vt:lpstr>PowerPoint Presentation</vt:lpstr>
      <vt:lpstr>PowerPoint Presentation</vt:lpstr>
      <vt:lpstr>PowerPoint Presentation</vt:lpstr>
      <vt:lpstr>Website (Re)Development</vt:lpstr>
      <vt:lpstr>Growth of UDL Interest Around the World</vt:lpstr>
      <vt:lpstr>Developing INCLUDE</vt:lpstr>
      <vt:lpstr>Professional Development and Training</vt:lpstr>
      <vt:lpstr>Social Media</vt:lpstr>
      <vt:lpstr>PowerPoint Presentation</vt:lpstr>
      <vt:lpstr>PowerPoint Presentation</vt:lpstr>
      <vt:lpstr>Synthesizing learning within the INCLUDE initiative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Collaboratory for Leadership in Universally Designed Education </dc:title>
  <cp:lastModifiedBy>Sean Bracken</cp:lastModifiedBy>
  <cp:revision>2</cp:revision>
  <dcterms:modified xsi:type="dcterms:W3CDTF">2021-04-16T14:17:20Z</dcterms:modified>
</cp:coreProperties>
</file>