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8"/>
  </p:notesMasterIdLst>
  <p:sldIdLst>
    <p:sldId id="256" r:id="rId5"/>
    <p:sldId id="329" r:id="rId6"/>
    <p:sldId id="272" r:id="rId7"/>
    <p:sldId id="277" r:id="rId8"/>
    <p:sldId id="262" r:id="rId9"/>
    <p:sldId id="330" r:id="rId10"/>
    <p:sldId id="331" r:id="rId11"/>
    <p:sldId id="332" r:id="rId12"/>
    <p:sldId id="267" r:id="rId13"/>
    <p:sldId id="265" r:id="rId14"/>
    <p:sldId id="266" r:id="rId15"/>
    <p:sldId id="269" r:id="rId16"/>
    <p:sldId id="336" r:id="rId17"/>
    <p:sldId id="263" r:id="rId18"/>
    <p:sldId id="259" r:id="rId19"/>
    <p:sldId id="264" r:id="rId20"/>
    <p:sldId id="270" r:id="rId21"/>
    <p:sldId id="339" r:id="rId22"/>
    <p:sldId id="268" r:id="rId23"/>
    <p:sldId id="333" r:id="rId24"/>
    <p:sldId id="284" r:id="rId25"/>
    <p:sldId id="328" r:id="rId26"/>
    <p:sldId id="283" r:id="rId27"/>
  </p:sldIdLst>
  <p:sldSz cx="12192000" cy="6858000"/>
  <p:notesSz cx="6889750" cy="10021888"/>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19D36-6932-4839-BD81-D1CBAC213737}" v="9" dt="2021-04-28T13:27:11.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5863" autoAdjust="0"/>
  </p:normalViewPr>
  <p:slideViewPr>
    <p:cSldViewPr snapToGrid="0">
      <p:cViewPr varScale="1">
        <p:scale>
          <a:sx n="47" d="100"/>
          <a:sy n="47" d="100"/>
        </p:scale>
        <p:origin x="162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dirty="0"/>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B3D9A64F-6F62-48E8-A710-326062FB0C54}" type="datetimeFigureOut">
              <a:rPr lang="en-GB" smtClean="0"/>
              <a:t>28/04/2021</a:t>
            </a:fld>
            <a:endParaRPr lang="en-GB" dirty="0"/>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dirty="0"/>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42E8308E-3650-4694-B96E-C474B0AC11CB}" type="slidenum">
              <a:rPr lang="en-GB" smtClean="0"/>
              <a:t>‹#›</a:t>
            </a:fld>
            <a:endParaRPr lang="en-GB" dirty="0"/>
          </a:p>
        </p:txBody>
      </p:sp>
    </p:spTree>
    <p:extLst>
      <p:ext uri="{BB962C8B-B14F-4D97-AF65-F5344CB8AC3E}">
        <p14:creationId xmlns:p14="http://schemas.microsoft.com/office/powerpoint/2010/main" val="371368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a:t>
            </a:fld>
            <a:endParaRPr lang="en-GB" dirty="0"/>
          </a:p>
        </p:txBody>
      </p:sp>
    </p:spTree>
    <p:extLst>
      <p:ext uri="{BB962C8B-B14F-4D97-AF65-F5344CB8AC3E}">
        <p14:creationId xmlns:p14="http://schemas.microsoft.com/office/powerpoint/2010/main" val="19561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10</a:t>
            </a:fld>
            <a:endParaRPr lang="en-GB" dirty="0"/>
          </a:p>
        </p:txBody>
      </p:sp>
    </p:spTree>
    <p:extLst>
      <p:ext uri="{BB962C8B-B14F-4D97-AF65-F5344CB8AC3E}">
        <p14:creationId xmlns:p14="http://schemas.microsoft.com/office/powerpoint/2010/main" val="242166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11</a:t>
            </a:fld>
            <a:endParaRPr lang="en-GB" dirty="0"/>
          </a:p>
        </p:txBody>
      </p:sp>
    </p:spTree>
    <p:extLst>
      <p:ext uri="{BB962C8B-B14F-4D97-AF65-F5344CB8AC3E}">
        <p14:creationId xmlns:p14="http://schemas.microsoft.com/office/powerpoint/2010/main" val="134111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12</a:t>
            </a:fld>
            <a:endParaRPr lang="en-GB" dirty="0"/>
          </a:p>
        </p:txBody>
      </p:sp>
    </p:spTree>
    <p:extLst>
      <p:ext uri="{BB962C8B-B14F-4D97-AF65-F5344CB8AC3E}">
        <p14:creationId xmlns:p14="http://schemas.microsoft.com/office/powerpoint/2010/main" val="4094632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 health and wellbeing</a:t>
            </a:r>
          </a:p>
          <a:p>
            <a:r>
              <a:rPr lang="en-GB" dirty="0"/>
              <a:t>5 empowering women and girls</a:t>
            </a:r>
          </a:p>
          <a:p>
            <a:r>
              <a:rPr lang="en-GB" dirty="0"/>
              <a:t> 7 access to reliable, efficient energy – not clean</a:t>
            </a:r>
          </a:p>
          <a:p>
            <a:r>
              <a:rPr lang="en-GB" dirty="0"/>
              <a:t>8 decent work and economic growth</a:t>
            </a:r>
          </a:p>
          <a:p>
            <a:r>
              <a:rPr lang="en-GB" dirty="0"/>
              <a:t>13 – combating climate change</a:t>
            </a:r>
          </a:p>
          <a:p>
            <a:r>
              <a:rPr lang="en-GB" dirty="0"/>
              <a:t>15 – sustainably manage forests and halt local degradation</a:t>
            </a:r>
          </a:p>
        </p:txBody>
      </p:sp>
      <p:sp>
        <p:nvSpPr>
          <p:cNvPr id="4" name="Slide Number Placeholder 3"/>
          <p:cNvSpPr>
            <a:spLocks noGrp="1"/>
          </p:cNvSpPr>
          <p:nvPr>
            <p:ph type="sldNum" sz="quarter" idx="5"/>
          </p:nvPr>
        </p:nvSpPr>
        <p:spPr/>
        <p:txBody>
          <a:bodyPr/>
          <a:lstStyle/>
          <a:p>
            <a:fld id="{42E8308E-3650-4694-B96E-C474B0AC11CB}" type="slidenum">
              <a:rPr lang="en-GB" smtClean="0"/>
              <a:t>13</a:t>
            </a:fld>
            <a:endParaRPr lang="en-GB"/>
          </a:p>
        </p:txBody>
      </p:sp>
    </p:spTree>
    <p:extLst>
      <p:ext uri="{BB962C8B-B14F-4D97-AF65-F5344CB8AC3E}">
        <p14:creationId xmlns:p14="http://schemas.microsoft.com/office/powerpoint/2010/main" val="225294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second Big Task is to provide ecologically and economically sustainable sources of light to underprivileged communities around the world. Slum darkness can prevent productivity, lead to accidents, cause depression, alcoholism and prevent socialising. </a:t>
            </a:r>
          </a:p>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14</a:t>
            </a:fld>
            <a:endParaRPr lang="en-GB" dirty="0"/>
          </a:p>
        </p:txBody>
      </p:sp>
    </p:spTree>
    <p:extLst>
      <p:ext uri="{BB962C8B-B14F-4D97-AF65-F5344CB8AC3E}">
        <p14:creationId xmlns:p14="http://schemas.microsoft.com/office/powerpoint/2010/main" val="252198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15</a:t>
            </a:fld>
            <a:endParaRPr lang="en-GB" dirty="0"/>
          </a:p>
        </p:txBody>
      </p:sp>
    </p:spTree>
    <p:extLst>
      <p:ext uri="{BB962C8B-B14F-4D97-AF65-F5344CB8AC3E}">
        <p14:creationId xmlns:p14="http://schemas.microsoft.com/office/powerpoint/2010/main" val="126811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16</a:t>
            </a:fld>
            <a:endParaRPr lang="en-GB" dirty="0"/>
          </a:p>
        </p:txBody>
      </p:sp>
    </p:spTree>
    <p:extLst>
      <p:ext uri="{BB962C8B-B14F-4D97-AF65-F5344CB8AC3E}">
        <p14:creationId xmlns:p14="http://schemas.microsoft.com/office/powerpoint/2010/main" val="1422531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17</a:t>
            </a:fld>
            <a:endParaRPr lang="en-GB" dirty="0"/>
          </a:p>
        </p:txBody>
      </p:sp>
    </p:spTree>
    <p:extLst>
      <p:ext uri="{BB962C8B-B14F-4D97-AF65-F5344CB8AC3E}">
        <p14:creationId xmlns:p14="http://schemas.microsoft.com/office/powerpoint/2010/main" val="131952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 health and wellbeing</a:t>
            </a:r>
          </a:p>
          <a:p>
            <a:r>
              <a:rPr lang="en-GB" dirty="0"/>
              <a:t>5 empowering women and girls</a:t>
            </a:r>
          </a:p>
          <a:p>
            <a:r>
              <a:rPr lang="en-GB" dirty="0"/>
              <a:t>7 affordable and clean energy</a:t>
            </a:r>
          </a:p>
          <a:p>
            <a:r>
              <a:rPr lang="en-GB" dirty="0"/>
              <a:t>8 decent work and economic growth</a:t>
            </a:r>
          </a:p>
          <a:p>
            <a:r>
              <a:rPr lang="en-GB" dirty="0"/>
              <a:t>10 reduced inequalities</a:t>
            </a:r>
          </a:p>
          <a:p>
            <a:r>
              <a:rPr lang="en-GB" dirty="0"/>
              <a:t>13 – combating climate change</a:t>
            </a:r>
          </a:p>
        </p:txBody>
      </p:sp>
      <p:sp>
        <p:nvSpPr>
          <p:cNvPr id="4" name="Slide Number Placeholder 3"/>
          <p:cNvSpPr>
            <a:spLocks noGrp="1"/>
          </p:cNvSpPr>
          <p:nvPr>
            <p:ph type="sldNum" sz="quarter" idx="5"/>
          </p:nvPr>
        </p:nvSpPr>
        <p:spPr/>
        <p:txBody>
          <a:bodyPr/>
          <a:lstStyle/>
          <a:p>
            <a:fld id="{42E8308E-3650-4694-B96E-C474B0AC11CB}" type="slidenum">
              <a:rPr lang="en-GB" smtClean="0"/>
              <a:t>18</a:t>
            </a:fld>
            <a:endParaRPr lang="en-GB" dirty="0"/>
          </a:p>
        </p:txBody>
      </p:sp>
    </p:spTree>
    <p:extLst>
      <p:ext uri="{BB962C8B-B14F-4D97-AF65-F5344CB8AC3E}">
        <p14:creationId xmlns:p14="http://schemas.microsoft.com/office/powerpoint/2010/main" val="2551034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19</a:t>
            </a:fld>
            <a:endParaRPr lang="en-GB" dirty="0"/>
          </a:p>
        </p:txBody>
      </p:sp>
    </p:spTree>
    <p:extLst>
      <p:ext uri="{BB962C8B-B14F-4D97-AF65-F5344CB8AC3E}">
        <p14:creationId xmlns:p14="http://schemas.microsoft.com/office/powerpoint/2010/main" val="2530353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cap="all" dirty="0">
                <a:solidFill>
                  <a:srgbClr val="F08B25"/>
                </a:solidFill>
                <a:latin typeface="Giorgio Sans"/>
              </a:rPr>
              <a:t>END EXTREME POVERTY.</a:t>
            </a:r>
            <a:br>
              <a:rPr lang="en-GB" sz="1300" b="1" cap="all" dirty="0">
                <a:solidFill>
                  <a:srgbClr val="F08B25"/>
                </a:solidFill>
                <a:latin typeface="Giorgio Sans"/>
              </a:rPr>
            </a:br>
            <a:r>
              <a:rPr lang="en-GB" sz="1300" b="1" cap="all" dirty="0">
                <a:solidFill>
                  <a:srgbClr val="F08B25"/>
                </a:solidFill>
                <a:latin typeface="Giorgio Sans"/>
              </a:rPr>
              <a:t>FIGHT INEQUALITY AND INJUSTICE.</a:t>
            </a:r>
            <a:br>
              <a:rPr lang="en-GB" sz="1300" b="1" cap="all" dirty="0">
                <a:solidFill>
                  <a:srgbClr val="F08B25"/>
                </a:solidFill>
                <a:latin typeface="Giorgio Sans"/>
              </a:rPr>
            </a:br>
            <a:r>
              <a:rPr lang="en-GB" sz="1300" b="1" cap="all" dirty="0">
                <a:solidFill>
                  <a:srgbClr val="F08B25"/>
                </a:solidFill>
                <a:latin typeface="Giorgio Sans"/>
              </a:rPr>
              <a:t>TACKLE CLIMATE CHANGE</a:t>
            </a:r>
            <a:endParaRPr lang="en-GB" dirty="0"/>
          </a:p>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2</a:t>
            </a:fld>
            <a:endParaRPr lang="en-GB" dirty="0"/>
          </a:p>
        </p:txBody>
      </p:sp>
    </p:spTree>
    <p:extLst>
      <p:ext uri="{BB962C8B-B14F-4D97-AF65-F5344CB8AC3E}">
        <p14:creationId xmlns:p14="http://schemas.microsoft.com/office/powerpoint/2010/main" val="137463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20</a:t>
            </a:fld>
            <a:endParaRPr lang="en-GB" dirty="0"/>
          </a:p>
        </p:txBody>
      </p:sp>
    </p:spTree>
    <p:extLst>
      <p:ext uri="{BB962C8B-B14F-4D97-AF65-F5344CB8AC3E}">
        <p14:creationId xmlns:p14="http://schemas.microsoft.com/office/powerpoint/2010/main" val="13604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21</a:t>
            </a:fld>
            <a:endParaRPr lang="en-GB" dirty="0"/>
          </a:p>
        </p:txBody>
      </p:sp>
    </p:spTree>
    <p:extLst>
      <p:ext uri="{BB962C8B-B14F-4D97-AF65-F5344CB8AC3E}">
        <p14:creationId xmlns:p14="http://schemas.microsoft.com/office/powerpoint/2010/main" val="241970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8" y="815975"/>
            <a:ext cx="7251701" cy="407987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F3D11EC9-ADDA-42A3-B17D-C09BAA25B281}" type="slidenum">
              <a:rPr lang="en-GB" smtClean="0"/>
              <a:t>22</a:t>
            </a:fld>
            <a:endParaRPr lang="en-GB" dirty="0"/>
          </a:p>
        </p:txBody>
      </p:sp>
    </p:spTree>
    <p:extLst>
      <p:ext uri="{BB962C8B-B14F-4D97-AF65-F5344CB8AC3E}">
        <p14:creationId xmlns:p14="http://schemas.microsoft.com/office/powerpoint/2010/main" val="2230943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https://think-global.org.uk/global-educator-year-2016/</a:t>
            </a:r>
          </a:p>
          <a:p>
            <a:endParaRPr lang="en-GB" dirty="0"/>
          </a:p>
          <a:p>
            <a:r>
              <a:rPr lang="en-GB" dirty="0"/>
              <a:t>Add Uni logo</a:t>
            </a:r>
          </a:p>
          <a:p>
            <a:endParaRPr lang="en-GB" dirty="0"/>
          </a:p>
        </p:txBody>
      </p:sp>
      <p:sp>
        <p:nvSpPr>
          <p:cNvPr id="4" name="Slide Number Placeholder 3"/>
          <p:cNvSpPr>
            <a:spLocks noGrp="1"/>
          </p:cNvSpPr>
          <p:nvPr>
            <p:ph type="sldNum" sz="quarter" idx="10"/>
          </p:nvPr>
        </p:nvSpPr>
        <p:spPr/>
        <p:txBody>
          <a:bodyPr/>
          <a:lstStyle/>
          <a:p>
            <a:fld id="{F3D11EC9-ADDA-42A3-B17D-C09BAA25B281}" type="slidenum">
              <a:rPr lang="en-GB" smtClean="0"/>
              <a:t>23</a:t>
            </a:fld>
            <a:endParaRPr lang="en-GB" dirty="0"/>
          </a:p>
        </p:txBody>
      </p:sp>
    </p:spTree>
    <p:extLst>
      <p:ext uri="{BB962C8B-B14F-4D97-AF65-F5344CB8AC3E}">
        <p14:creationId xmlns:p14="http://schemas.microsoft.com/office/powerpoint/2010/main" val="61625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3</a:t>
            </a:fld>
            <a:endParaRPr lang="en-GB" dirty="0"/>
          </a:p>
        </p:txBody>
      </p:sp>
    </p:spTree>
    <p:extLst>
      <p:ext uri="{BB962C8B-B14F-4D97-AF65-F5344CB8AC3E}">
        <p14:creationId xmlns:p14="http://schemas.microsoft.com/office/powerpoint/2010/main" val="195953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ea typeface="ＭＳ Ｐゴシック"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ＭＳ Ｐゴシック" pitchFamily="34" charset="-128"/>
              </a:defRPr>
            </a:lvl1pPr>
            <a:lvl2pPr marL="797634" indent="-306782">
              <a:defRPr sz="2500">
                <a:solidFill>
                  <a:schemeClr val="tx1"/>
                </a:solidFill>
                <a:latin typeface="Arial" charset="0"/>
                <a:ea typeface="ＭＳ Ｐゴシック" pitchFamily="34" charset="-128"/>
              </a:defRPr>
            </a:lvl2pPr>
            <a:lvl3pPr marL="1227129" indent="-245426">
              <a:defRPr sz="2500">
                <a:solidFill>
                  <a:schemeClr val="tx1"/>
                </a:solidFill>
                <a:latin typeface="Arial" charset="0"/>
                <a:ea typeface="ＭＳ Ｐゴシック" pitchFamily="34" charset="-128"/>
              </a:defRPr>
            </a:lvl3pPr>
            <a:lvl4pPr marL="1717980" indent="-245426">
              <a:defRPr sz="2500">
                <a:solidFill>
                  <a:schemeClr val="tx1"/>
                </a:solidFill>
                <a:latin typeface="Arial" charset="0"/>
                <a:ea typeface="ＭＳ Ｐゴシック" pitchFamily="34" charset="-128"/>
              </a:defRPr>
            </a:lvl4pPr>
            <a:lvl5pPr marL="2208831" indent="-245426">
              <a:defRPr sz="2500">
                <a:solidFill>
                  <a:schemeClr val="tx1"/>
                </a:solidFill>
                <a:latin typeface="Arial" charset="0"/>
                <a:ea typeface="ＭＳ Ｐゴシック" pitchFamily="34" charset="-128"/>
              </a:defRPr>
            </a:lvl5pPr>
            <a:lvl6pPr marL="2699682" indent="-245426" eaLnBrk="0" fontAlgn="base" hangingPunct="0">
              <a:spcBef>
                <a:spcPct val="0"/>
              </a:spcBef>
              <a:spcAft>
                <a:spcPct val="0"/>
              </a:spcAft>
              <a:defRPr sz="2500">
                <a:solidFill>
                  <a:schemeClr val="tx1"/>
                </a:solidFill>
                <a:latin typeface="Arial" charset="0"/>
                <a:ea typeface="ＭＳ Ｐゴシック" pitchFamily="34" charset="-128"/>
              </a:defRPr>
            </a:lvl6pPr>
            <a:lvl7pPr marL="3190534" indent="-245426" eaLnBrk="0" fontAlgn="base" hangingPunct="0">
              <a:spcBef>
                <a:spcPct val="0"/>
              </a:spcBef>
              <a:spcAft>
                <a:spcPct val="0"/>
              </a:spcAft>
              <a:defRPr sz="2500">
                <a:solidFill>
                  <a:schemeClr val="tx1"/>
                </a:solidFill>
                <a:latin typeface="Arial" charset="0"/>
                <a:ea typeface="ＭＳ Ｐゴシック" pitchFamily="34" charset="-128"/>
              </a:defRPr>
            </a:lvl7pPr>
            <a:lvl8pPr marL="3681385" indent="-245426" eaLnBrk="0" fontAlgn="base" hangingPunct="0">
              <a:spcBef>
                <a:spcPct val="0"/>
              </a:spcBef>
              <a:spcAft>
                <a:spcPct val="0"/>
              </a:spcAft>
              <a:defRPr sz="2500">
                <a:solidFill>
                  <a:schemeClr val="tx1"/>
                </a:solidFill>
                <a:latin typeface="Arial" charset="0"/>
                <a:ea typeface="ＭＳ Ｐゴシック" pitchFamily="34" charset="-128"/>
              </a:defRPr>
            </a:lvl8pPr>
            <a:lvl9pPr marL="4172237" indent="-245426" eaLnBrk="0" fontAlgn="base" hangingPunct="0">
              <a:spcBef>
                <a:spcPct val="0"/>
              </a:spcBef>
              <a:spcAft>
                <a:spcPct val="0"/>
              </a:spcAft>
              <a:defRPr sz="2500">
                <a:solidFill>
                  <a:schemeClr val="tx1"/>
                </a:solidFill>
                <a:latin typeface="Arial" charset="0"/>
                <a:ea typeface="ＭＳ Ｐゴシック" pitchFamily="34" charset="-128"/>
              </a:defRPr>
            </a:lvl9pPr>
          </a:lstStyle>
          <a:p>
            <a:fld id="{CF77AA67-51B7-4685-8574-419FA3DB9F70}" type="slidenum">
              <a:rPr lang="en-GB" altLang="en-US" sz="1300">
                <a:solidFill>
                  <a:prstClr val="black"/>
                </a:solidFill>
                <a:latin typeface="Calibri" pitchFamily="34" charset="0"/>
              </a:rPr>
              <a:pPr/>
              <a:t>4</a:t>
            </a:fld>
            <a:endParaRPr lang="en-GB" altLang="en-US" sz="1300" dirty="0">
              <a:solidFill>
                <a:prstClr val="black"/>
              </a:solidFill>
              <a:latin typeface="Calibri" pitchFamily="34" charset="0"/>
            </a:endParaRPr>
          </a:p>
        </p:txBody>
      </p:sp>
    </p:spTree>
    <p:extLst>
      <p:ext uri="{BB962C8B-B14F-4D97-AF65-F5344CB8AC3E}">
        <p14:creationId xmlns:p14="http://schemas.microsoft.com/office/powerpoint/2010/main" val="513447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Roboto"/>
              </a:rPr>
              <a:t>Our first BIG task is to consider Household Air Pollution</a:t>
            </a:r>
          </a:p>
          <a:p>
            <a:pPr algn="l"/>
            <a:endParaRPr lang="en-GB" b="0" i="0" dirty="0">
              <a:solidFill>
                <a:srgbClr val="000000"/>
              </a:solidFill>
              <a:effectLst/>
              <a:latin typeface="Roboto"/>
            </a:endParaRPr>
          </a:p>
        </p:txBody>
      </p:sp>
      <p:sp>
        <p:nvSpPr>
          <p:cNvPr id="4" name="Slide Number Placeholder 3"/>
          <p:cNvSpPr>
            <a:spLocks noGrp="1"/>
          </p:cNvSpPr>
          <p:nvPr>
            <p:ph type="sldNum" sz="quarter" idx="5"/>
          </p:nvPr>
        </p:nvSpPr>
        <p:spPr/>
        <p:txBody>
          <a:bodyPr/>
          <a:lstStyle/>
          <a:p>
            <a:fld id="{42E8308E-3650-4694-B96E-C474B0AC11CB}" type="slidenum">
              <a:rPr lang="en-GB" smtClean="0"/>
              <a:t>5</a:t>
            </a:fld>
            <a:endParaRPr lang="en-GB"/>
          </a:p>
        </p:txBody>
      </p:sp>
    </p:spTree>
    <p:extLst>
      <p:ext uri="{BB962C8B-B14F-4D97-AF65-F5344CB8AC3E}">
        <p14:creationId xmlns:p14="http://schemas.microsoft.com/office/powerpoint/2010/main" val="156970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6</a:t>
            </a:fld>
            <a:endParaRPr lang="en-GB"/>
          </a:p>
        </p:txBody>
      </p:sp>
    </p:spTree>
    <p:extLst>
      <p:ext uri="{BB962C8B-B14F-4D97-AF65-F5344CB8AC3E}">
        <p14:creationId xmlns:p14="http://schemas.microsoft.com/office/powerpoint/2010/main" val="41717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7</a:t>
            </a:fld>
            <a:endParaRPr lang="en-GB" dirty="0"/>
          </a:p>
        </p:txBody>
      </p:sp>
    </p:spTree>
    <p:extLst>
      <p:ext uri="{BB962C8B-B14F-4D97-AF65-F5344CB8AC3E}">
        <p14:creationId xmlns:p14="http://schemas.microsoft.com/office/powerpoint/2010/main" val="133480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2E8308E-3650-4694-B96E-C474B0AC11CB}" type="slidenum">
              <a:rPr lang="en-GB" smtClean="0"/>
              <a:t>8</a:t>
            </a:fld>
            <a:endParaRPr lang="en-GB" dirty="0"/>
          </a:p>
        </p:txBody>
      </p:sp>
    </p:spTree>
    <p:extLst>
      <p:ext uri="{BB962C8B-B14F-4D97-AF65-F5344CB8AC3E}">
        <p14:creationId xmlns:p14="http://schemas.microsoft.com/office/powerpoint/2010/main" val="122246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42E8308E-3650-4694-B96E-C474B0AC11CB}" type="slidenum">
              <a:rPr lang="en-GB" smtClean="0"/>
              <a:t>9</a:t>
            </a:fld>
            <a:endParaRPr lang="en-GB"/>
          </a:p>
        </p:txBody>
      </p:sp>
    </p:spTree>
    <p:extLst>
      <p:ext uri="{BB962C8B-B14F-4D97-AF65-F5344CB8AC3E}">
        <p14:creationId xmlns:p14="http://schemas.microsoft.com/office/powerpoint/2010/main" val="411625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99B6-A0D8-4D33-B1C1-409C36A17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89EDF5-2B54-4600-AC70-41D23EF97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E50DDA-0E1C-46B6-A543-1ADDB9EF1333}"/>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014626E7-D4DC-43EC-83E5-5A2DC90A112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79E7558-D55E-4173-AE31-59C6A310B1BF}"/>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44409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D10C-7388-4413-9460-2DE42B5040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2F1490-C873-40E3-8B05-EDD3E11A6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52D95-E739-4AD6-8A7F-A50334B67463}"/>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D597420B-B869-43CA-A107-D90B7CBFD29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14AB4A4-CD34-4C07-99F1-892D926572A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54664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6D654-8D14-4DE4-8EC4-3F7721B63D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6D221F-C25E-4B53-9FA7-D92CC2F3C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DEEDC1-AF3B-410A-BFEE-662EE16D1F22}"/>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101923B5-C7E5-40C6-A97F-BB1A9946A7A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780B68-91A3-4F03-BFEB-38177131DB5E}"/>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839714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615B3-5D1D-41E1-AAD4-78692C15D1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75BDCB-20A5-484D-B5D0-80FFD419E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C336AA-F897-4347-8DDF-F6C47D81BB7E}"/>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1226EBD9-FC97-4AAB-B06F-0D5D2196811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D484F8-E9AB-4616-AF50-ACF7643C9FC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6645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71A5-4C14-41F1-A33D-D92DEC4A1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09AC70-766E-4F9B-BA11-EA45EAE9B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378165-C1E6-48D4-B783-C071B1EE4D68}"/>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0D83E70B-83B8-4CEC-86C3-C91CA4379F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B12BF61-F6A9-4FE6-B8CC-ED23CB783615}"/>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81201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A5D9-D194-4550-8031-AFB42154CD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7CEE9-40D4-4AA9-B1C4-DCA3CCF76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93901F-AB51-4B91-8EB3-CDD9E0242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84C82E-D813-4C6B-A82A-F476A73B6F58}"/>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6" name="Footer Placeholder 5">
            <a:extLst>
              <a:ext uri="{FF2B5EF4-FFF2-40B4-BE49-F238E27FC236}">
                <a16:creationId xmlns:a16="http://schemas.microsoft.com/office/drawing/2014/main" id="{BB3C931D-B5C1-4374-A3CD-E6D08309F50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8A8A9FF-74C5-48D5-A464-EC5D4F10E4C3}"/>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3289921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DD1F-7039-4C6C-B538-C04570AF939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74CF3-F92E-4155-8602-1D533FC880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A78E4-8008-45D3-809C-EE10DE2A9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D3DA65-2421-4A4B-8932-67AE326F5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A737B0-8906-494C-AC6C-B74C881BBC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984CCF-150A-48D0-AEC1-F25509C822A2}"/>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8" name="Footer Placeholder 7">
            <a:extLst>
              <a:ext uri="{FF2B5EF4-FFF2-40B4-BE49-F238E27FC236}">
                <a16:creationId xmlns:a16="http://schemas.microsoft.com/office/drawing/2014/main" id="{BD32E453-3EA2-44DB-A7AC-15D98522C6ED}"/>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2F6B48E-2535-46DB-9681-BDF4299F27C8}"/>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416881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07E3-8505-4E98-A6DA-835F38F1B3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2D2CA6-2891-487C-8256-DD936B9BB05D}"/>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4" name="Footer Placeholder 3">
            <a:extLst>
              <a:ext uri="{FF2B5EF4-FFF2-40B4-BE49-F238E27FC236}">
                <a16:creationId xmlns:a16="http://schemas.microsoft.com/office/drawing/2014/main" id="{BE2698EC-149D-4971-90CB-4C17565F2C0E}"/>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3538986-36ED-4796-A515-276498A1757F}"/>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65681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AAE37-8085-4F3A-B5F5-1B68ECE0CB57}"/>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3" name="Footer Placeholder 2">
            <a:extLst>
              <a:ext uri="{FF2B5EF4-FFF2-40B4-BE49-F238E27FC236}">
                <a16:creationId xmlns:a16="http://schemas.microsoft.com/office/drawing/2014/main" id="{C8439980-E66F-47E3-B833-09F6B24F28F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DEE4C9D-8CF6-4387-8C86-4CFC2ACE8051}"/>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2783279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137F-EA71-46B6-8071-998E5E48E8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AB00B0-EC36-42D7-93A2-33CD90137C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152B52-C99D-4B62-9879-7E08832B6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2A97E-1068-4D68-B924-2172383F665D}"/>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6" name="Footer Placeholder 5">
            <a:extLst>
              <a:ext uri="{FF2B5EF4-FFF2-40B4-BE49-F238E27FC236}">
                <a16:creationId xmlns:a16="http://schemas.microsoft.com/office/drawing/2014/main" id="{8BD56D68-3523-4709-9B45-080E82CB718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2B6AD0E-7660-4AEE-AEE3-29F4ACE55F6E}"/>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196810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CDFA-926E-44CC-9FCD-48159B48FD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85517C-3AD0-48E4-8800-C1C7B13CE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D195D4A-A668-490F-9118-7AC0727A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D3955-C7C8-4186-8036-5F80D357BCD5}"/>
              </a:ext>
            </a:extLst>
          </p:cNvPr>
          <p:cNvSpPr>
            <a:spLocks noGrp="1"/>
          </p:cNvSpPr>
          <p:nvPr>
            <p:ph type="dt" sz="half" idx="10"/>
          </p:nvPr>
        </p:nvSpPr>
        <p:spPr/>
        <p:txBody>
          <a:bodyPr/>
          <a:lstStyle/>
          <a:p>
            <a:fld id="{E0E9C335-5C3F-45D5-8E42-ADB96D7B5B1C}" type="datetimeFigureOut">
              <a:rPr lang="en-GB" smtClean="0"/>
              <a:t>28/04/2021</a:t>
            </a:fld>
            <a:endParaRPr lang="en-GB" dirty="0"/>
          </a:p>
        </p:txBody>
      </p:sp>
      <p:sp>
        <p:nvSpPr>
          <p:cNvPr id="6" name="Footer Placeholder 5">
            <a:extLst>
              <a:ext uri="{FF2B5EF4-FFF2-40B4-BE49-F238E27FC236}">
                <a16:creationId xmlns:a16="http://schemas.microsoft.com/office/drawing/2014/main" id="{634E9388-546A-4DCE-8955-765E32FC55F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2D45268-CAAA-4CA8-98E2-74085E8F8CD0}"/>
              </a:ext>
            </a:extLst>
          </p:cNvPr>
          <p:cNvSpPr>
            <a:spLocks noGrp="1"/>
          </p:cNvSpPr>
          <p:nvPr>
            <p:ph type="sldNum" sz="quarter" idx="12"/>
          </p:nvPr>
        </p:nvSpPr>
        <p:spPr/>
        <p:txBody>
          <a:bodyPr/>
          <a:lstStyle/>
          <a:p>
            <a:fld id="{6C81B572-14DD-427B-B54B-39005E61E718}" type="slidenum">
              <a:rPr lang="en-GB" smtClean="0"/>
              <a:t>‹#›</a:t>
            </a:fld>
            <a:endParaRPr lang="en-GB" dirty="0"/>
          </a:p>
        </p:txBody>
      </p:sp>
    </p:spTree>
    <p:extLst>
      <p:ext uri="{BB962C8B-B14F-4D97-AF65-F5344CB8AC3E}">
        <p14:creationId xmlns:p14="http://schemas.microsoft.com/office/powerpoint/2010/main" val="61633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621EE-D20D-4A2D-8979-B562104AC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54C4C-DE6F-438F-8436-CB6E5C51B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7C213-7A07-4B33-9C55-F8DAB9BD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9C335-5C3F-45D5-8E42-ADB96D7B5B1C}" type="datetimeFigureOut">
              <a:rPr lang="en-GB" smtClean="0"/>
              <a:t>28/04/2021</a:t>
            </a:fld>
            <a:endParaRPr lang="en-GB" dirty="0"/>
          </a:p>
        </p:txBody>
      </p:sp>
      <p:sp>
        <p:nvSpPr>
          <p:cNvPr id="5" name="Footer Placeholder 4">
            <a:extLst>
              <a:ext uri="{FF2B5EF4-FFF2-40B4-BE49-F238E27FC236}">
                <a16:creationId xmlns:a16="http://schemas.microsoft.com/office/drawing/2014/main" id="{1F5C2107-53DA-45B7-8DAF-CC7342F1D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DF9348F-B5EA-4C85-8F6B-7EABE29E8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1B572-14DD-427B-B54B-39005E61E718}" type="slidenum">
              <a:rPr lang="en-GB" smtClean="0"/>
              <a:t>‹#›</a:t>
            </a:fld>
            <a:endParaRPr lang="en-GB" dirty="0"/>
          </a:p>
        </p:txBody>
      </p:sp>
    </p:spTree>
    <p:extLst>
      <p:ext uri="{BB962C8B-B14F-4D97-AF65-F5344CB8AC3E}">
        <p14:creationId xmlns:p14="http://schemas.microsoft.com/office/powerpoint/2010/main" val="3673216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en/observances/clean-air-d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tmp"/></Relationships>
</file>

<file path=ppt/slides/_rels/slide21.xml.rels><?xml version="1.0" encoding="UTF-8" standalone="yes"?>
<Relationships xmlns="http://schemas.openxmlformats.org/package/2006/relationships"><Relationship Id="rId3" Type="http://schemas.openxmlformats.org/officeDocument/2006/relationships/hyperlink" Target="http://www.sciencedirect.com/science/article/pii/S0973082617309857" TargetMode="External"/><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worldslargestlesson.globalgoals.org/" TargetMode="External"/><Relationship Id="rId4" Type="http://schemas.openxmlformats.org/officeDocument/2006/relationships/hyperlink" Target="https://unesdoc.unesco.org/ark:/48223/pf000024744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14.tmp"/></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16.tmp"/></Relationships>
</file>

<file path=ppt/slides/_rels/slide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tmp"/><Relationship Id="rId4" Type="http://schemas.openxmlformats.org/officeDocument/2006/relationships/image" Target="../media/image20.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square&#10;&#10;Description automatically generated">
            <a:extLst>
              <a:ext uri="{FF2B5EF4-FFF2-40B4-BE49-F238E27FC236}">
                <a16:creationId xmlns:a16="http://schemas.microsoft.com/office/drawing/2014/main" id="{4AFA69E1-C9EB-4854-9883-EDB63F032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3640" y="5181600"/>
            <a:ext cx="1485799" cy="1534916"/>
          </a:xfrm>
          <a:prstGeom prst="rect">
            <a:avLst/>
          </a:prstGeom>
        </p:spPr>
      </p:pic>
      <p:pic>
        <p:nvPicPr>
          <p:cNvPr id="7" name="Picture 6" descr="Text&#10;&#10;Description automatically generated">
            <a:extLst>
              <a:ext uri="{FF2B5EF4-FFF2-40B4-BE49-F238E27FC236}">
                <a16:creationId xmlns:a16="http://schemas.microsoft.com/office/drawing/2014/main" id="{5E0ACF4C-D432-4391-A13A-91802B420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5675" y="292003"/>
            <a:ext cx="2959364" cy="772916"/>
          </a:xfrm>
          <a:prstGeom prst="rect">
            <a:avLst/>
          </a:prstGeom>
        </p:spPr>
      </p:pic>
      <p:sp>
        <p:nvSpPr>
          <p:cNvPr id="3" name="Subtitle 2">
            <a:extLst>
              <a:ext uri="{FF2B5EF4-FFF2-40B4-BE49-F238E27FC236}">
                <a16:creationId xmlns:a16="http://schemas.microsoft.com/office/drawing/2014/main" id="{C9C3F859-E5C5-4A6B-98ED-37AB51A169D3}"/>
              </a:ext>
            </a:extLst>
          </p:cNvPr>
          <p:cNvSpPr>
            <a:spLocks noGrp="1"/>
          </p:cNvSpPr>
          <p:nvPr>
            <p:ph type="subTitle" idx="1"/>
          </p:nvPr>
        </p:nvSpPr>
        <p:spPr>
          <a:xfrm>
            <a:off x="6839148" y="2052320"/>
            <a:ext cx="5352853" cy="2422023"/>
          </a:xfrm>
        </p:spPr>
        <p:txBody>
          <a:bodyPr>
            <a:normAutofit lnSpcReduction="10000"/>
          </a:bodyPr>
          <a:lstStyle/>
          <a:p>
            <a:r>
              <a:rPr lang="en-GB" sz="5400" b="1" dirty="0">
                <a:solidFill>
                  <a:srgbClr val="00B0F0"/>
                </a:solidFill>
                <a:latin typeface="Abadi" panose="020B0604020202020204" pitchFamily="34" charset="0"/>
              </a:rPr>
              <a:t>Get practical with </a:t>
            </a:r>
          </a:p>
          <a:p>
            <a:r>
              <a:rPr lang="en-GB" sz="5400" b="1" dirty="0">
                <a:solidFill>
                  <a:srgbClr val="00B0F0"/>
                </a:solidFill>
                <a:latin typeface="Abadi" panose="020B0604020202020204" pitchFamily="34" charset="0"/>
              </a:rPr>
              <a:t>the UN SDGs!</a:t>
            </a:r>
          </a:p>
        </p:txBody>
      </p:sp>
      <p:pic>
        <p:nvPicPr>
          <p:cNvPr id="5" name="Picture 4" descr="Company name&#10;&#10;Description automatically generated">
            <a:extLst>
              <a:ext uri="{FF2B5EF4-FFF2-40B4-BE49-F238E27FC236}">
                <a16:creationId xmlns:a16="http://schemas.microsoft.com/office/drawing/2014/main" id="{8663899D-D7C2-4728-BEB5-7A7A01ED0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16" y="64642"/>
            <a:ext cx="6671732" cy="6651874"/>
          </a:xfrm>
          <a:prstGeom prst="rect">
            <a:avLst/>
          </a:prstGeom>
        </p:spPr>
      </p:pic>
      <p:pic>
        <p:nvPicPr>
          <p:cNvPr id="10" name="Picture 9">
            <a:extLst>
              <a:ext uri="{FF2B5EF4-FFF2-40B4-BE49-F238E27FC236}">
                <a16:creationId xmlns:a16="http://schemas.microsoft.com/office/drawing/2014/main" id="{B476AFF3-FF79-4CD7-94EA-76F5577EC510}"/>
              </a:ext>
            </a:extLst>
          </p:cNvPr>
          <p:cNvPicPr>
            <a:picLocks noChangeAspect="1"/>
          </p:cNvPicPr>
          <p:nvPr/>
        </p:nvPicPr>
        <p:blipFill>
          <a:blip r:embed="rId6"/>
          <a:stretch>
            <a:fillRect/>
          </a:stretch>
        </p:blipFill>
        <p:spPr>
          <a:xfrm>
            <a:off x="6997363" y="5363966"/>
            <a:ext cx="3381375" cy="1352550"/>
          </a:xfrm>
          <a:prstGeom prst="rect">
            <a:avLst/>
          </a:prstGeom>
        </p:spPr>
      </p:pic>
      <p:sp>
        <p:nvSpPr>
          <p:cNvPr id="11" name="TextBox 10">
            <a:extLst>
              <a:ext uri="{FF2B5EF4-FFF2-40B4-BE49-F238E27FC236}">
                <a16:creationId xmlns:a16="http://schemas.microsoft.com/office/drawing/2014/main" id="{EF67CA2E-5B7C-48D1-B1B8-E2CDAE34B126}"/>
              </a:ext>
            </a:extLst>
          </p:cNvPr>
          <p:cNvSpPr txBox="1"/>
          <p:nvPr/>
        </p:nvSpPr>
        <p:spPr>
          <a:xfrm>
            <a:off x="10348184" y="4578588"/>
            <a:ext cx="3352799" cy="369332"/>
          </a:xfrm>
          <a:prstGeom prst="rect">
            <a:avLst/>
          </a:prstGeom>
          <a:noFill/>
        </p:spPr>
        <p:txBody>
          <a:bodyPr wrap="square" rtlCol="0">
            <a:spAutoFit/>
          </a:bodyPr>
          <a:lstStyle/>
          <a:p>
            <a:r>
              <a:rPr lang="en-GB" dirty="0"/>
              <a:t>@ELengthorn</a:t>
            </a:r>
          </a:p>
        </p:txBody>
      </p:sp>
      <p:pic>
        <p:nvPicPr>
          <p:cNvPr id="3076" name="Picture 4" descr="Twitter Logo | Symbol, History, PNG (3840*2160)">
            <a:extLst>
              <a:ext uri="{FF2B5EF4-FFF2-40B4-BE49-F238E27FC236}">
                <a16:creationId xmlns:a16="http://schemas.microsoft.com/office/drawing/2014/main" id="{178F0E18-0B8D-49C0-8B58-C5B3E8BE82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725" y="4578588"/>
            <a:ext cx="841915" cy="47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06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61E27-751A-48E3-B9C1-4602FDE4F40A}"/>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FE96979F-42DB-4D88-8F82-FBB84815B3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514" y="104099"/>
            <a:ext cx="11258129" cy="6649801"/>
          </a:xfrm>
        </p:spPr>
      </p:pic>
    </p:spTree>
    <p:extLst>
      <p:ext uri="{BB962C8B-B14F-4D97-AF65-F5344CB8AC3E}">
        <p14:creationId xmlns:p14="http://schemas.microsoft.com/office/powerpoint/2010/main" val="348212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C928-19BC-4882-B788-48145983834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9DFA3A4-7D48-4418-B1DD-187631892A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609" y="49858"/>
            <a:ext cx="11534313" cy="6845964"/>
          </a:xfrm>
        </p:spPr>
      </p:pic>
    </p:spTree>
    <p:extLst>
      <p:ext uri="{BB962C8B-B14F-4D97-AF65-F5344CB8AC3E}">
        <p14:creationId xmlns:p14="http://schemas.microsoft.com/office/powerpoint/2010/main" val="60317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AB1B-B82F-46A6-8EF3-A18F95399F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F498135-CB9F-43A4-BE91-C8EECCDB35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25C2447-AC8E-41D9-9ADE-0603D116B234}"/>
              </a:ext>
            </a:extLst>
          </p:cNvPr>
          <p:cNvPicPr>
            <a:picLocks noChangeAspect="1"/>
          </p:cNvPicPr>
          <p:nvPr/>
        </p:nvPicPr>
        <p:blipFill>
          <a:blip r:embed="rId3"/>
          <a:stretch>
            <a:fillRect/>
          </a:stretch>
        </p:blipFill>
        <p:spPr>
          <a:xfrm>
            <a:off x="838200" y="-102489"/>
            <a:ext cx="10515600" cy="7062978"/>
          </a:xfrm>
          <a:prstGeom prst="rect">
            <a:avLst/>
          </a:prstGeom>
        </p:spPr>
      </p:pic>
    </p:spTree>
    <p:extLst>
      <p:ext uri="{BB962C8B-B14F-4D97-AF65-F5344CB8AC3E}">
        <p14:creationId xmlns:p14="http://schemas.microsoft.com/office/powerpoint/2010/main" val="593051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94427"/>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036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ACF8-1EA7-4A0B-BE16-4E7B79769E6F}"/>
              </a:ext>
            </a:extLst>
          </p:cNvPr>
          <p:cNvSpPr>
            <a:spLocks noGrp="1"/>
          </p:cNvSpPr>
          <p:nvPr>
            <p:ph type="title"/>
          </p:nvPr>
        </p:nvSpPr>
        <p:spPr/>
        <p:txBody>
          <a:bodyPr/>
          <a:lstStyle/>
          <a:p>
            <a:endParaRPr lang="en-GB" dirty="0"/>
          </a:p>
        </p:txBody>
      </p:sp>
      <p:pic>
        <p:nvPicPr>
          <p:cNvPr id="4" name="A_Liter_Of_Light_Official_Version">
            <a:hlinkClick r:id="" action="ppaction://media"/>
            <a:extLst>
              <a:ext uri="{FF2B5EF4-FFF2-40B4-BE49-F238E27FC236}">
                <a16:creationId xmlns:a16="http://schemas.microsoft.com/office/drawing/2014/main" id="{66843292-4417-4B18-A82F-BC63CC3673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4728" y="0"/>
            <a:ext cx="9263271" cy="6862332"/>
          </a:xfrm>
        </p:spPr>
      </p:pic>
    </p:spTree>
    <p:extLst>
      <p:ext uri="{BB962C8B-B14F-4D97-AF65-F5344CB8AC3E}">
        <p14:creationId xmlns:p14="http://schemas.microsoft.com/office/powerpoint/2010/main" val="273481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FF3C4-00C5-4C68-A197-F0EE9A8417C5}"/>
              </a:ext>
            </a:extLst>
          </p:cNvPr>
          <p:cNvSpPr>
            <a:spLocks noGrp="1"/>
          </p:cNvSpPr>
          <p:nvPr>
            <p:ph type="title"/>
          </p:nvPr>
        </p:nvSpPr>
        <p:spPr>
          <a:xfrm>
            <a:off x="655320" y="102543"/>
            <a:ext cx="10515600" cy="1325563"/>
          </a:xfrm>
        </p:spPr>
        <p:txBody>
          <a:bodyPr/>
          <a:lstStyle/>
          <a:p>
            <a:r>
              <a:rPr lang="en-GB" dirty="0"/>
              <a:t>Litre of light</a:t>
            </a:r>
          </a:p>
        </p:txBody>
      </p:sp>
      <p:sp>
        <p:nvSpPr>
          <p:cNvPr id="3" name="Content Placeholder 2">
            <a:extLst>
              <a:ext uri="{FF2B5EF4-FFF2-40B4-BE49-F238E27FC236}">
                <a16:creationId xmlns:a16="http://schemas.microsoft.com/office/drawing/2014/main" id="{A2FD6914-07FD-423B-8C6F-F8368843802D}"/>
              </a:ext>
            </a:extLst>
          </p:cNvPr>
          <p:cNvSpPr>
            <a:spLocks noGrp="1"/>
          </p:cNvSpPr>
          <p:nvPr>
            <p:ph idx="1"/>
          </p:nvPr>
        </p:nvSpPr>
        <p:spPr>
          <a:xfrm>
            <a:off x="655320" y="4794868"/>
            <a:ext cx="10515600" cy="4351338"/>
          </a:xfrm>
        </p:spPr>
        <p:txBody>
          <a:bodyPr/>
          <a:lstStyle/>
          <a:p>
            <a:r>
              <a:rPr lang="en-GB" dirty="0"/>
              <a:t>Video clip</a:t>
            </a:r>
          </a:p>
          <a:p>
            <a:r>
              <a:rPr lang="en-GB" dirty="0"/>
              <a:t>Make water bottle lights</a:t>
            </a:r>
          </a:p>
          <a:p>
            <a:r>
              <a:rPr lang="en-GB" dirty="0"/>
              <a:t>Consider their impact</a:t>
            </a:r>
          </a:p>
          <a:p>
            <a:endParaRPr lang="en-GB" dirty="0"/>
          </a:p>
        </p:txBody>
      </p:sp>
      <p:pic>
        <p:nvPicPr>
          <p:cNvPr id="5" name="Picture 4">
            <a:extLst>
              <a:ext uri="{FF2B5EF4-FFF2-40B4-BE49-F238E27FC236}">
                <a16:creationId xmlns:a16="http://schemas.microsoft.com/office/drawing/2014/main" id="{52C26D74-550C-47F0-807C-6DF76440F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65125"/>
            <a:ext cx="5221534" cy="6544510"/>
          </a:xfrm>
          <a:prstGeom prst="rect">
            <a:avLst/>
          </a:prstGeom>
        </p:spPr>
      </p:pic>
      <p:pic>
        <p:nvPicPr>
          <p:cNvPr id="6" name="Picture 5">
            <a:extLst>
              <a:ext uri="{FF2B5EF4-FFF2-40B4-BE49-F238E27FC236}">
                <a16:creationId xmlns:a16="http://schemas.microsoft.com/office/drawing/2014/main" id="{F8140703-C038-4399-B118-3E2A4C5DEC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5320" y="1428106"/>
            <a:ext cx="5725160" cy="3204854"/>
          </a:xfrm>
          <a:prstGeom prst="rect">
            <a:avLst/>
          </a:prstGeom>
          <a:noFill/>
          <a:ln>
            <a:noFill/>
          </a:ln>
        </p:spPr>
      </p:pic>
    </p:spTree>
    <p:extLst>
      <p:ext uri="{BB962C8B-B14F-4D97-AF65-F5344CB8AC3E}">
        <p14:creationId xmlns:p14="http://schemas.microsoft.com/office/powerpoint/2010/main" val="247204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0868-89A7-462D-9240-9FD454AC41B8}"/>
              </a:ext>
            </a:extLst>
          </p:cNvPr>
          <p:cNvSpPr>
            <a:spLocks noGrp="1"/>
          </p:cNvSpPr>
          <p:nvPr>
            <p:ph type="title"/>
          </p:nvPr>
        </p:nvSpPr>
        <p:spPr/>
        <p:txBody>
          <a:bodyPr/>
          <a:lstStyle/>
          <a:p>
            <a:endParaRPr lang="en-GB" dirty="0"/>
          </a:p>
        </p:txBody>
      </p:sp>
      <p:pic>
        <p:nvPicPr>
          <p:cNvPr id="5" name="Content Placeholder 4" descr="Graphical user interface&#10;&#10;Description automatically generated">
            <a:extLst>
              <a:ext uri="{FF2B5EF4-FFF2-40B4-BE49-F238E27FC236}">
                <a16:creationId xmlns:a16="http://schemas.microsoft.com/office/drawing/2014/main" id="{B791DCCE-B21F-44C7-9DB0-0A060FD357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248" y="-77152"/>
            <a:ext cx="5312213" cy="7082951"/>
          </a:xfrm>
        </p:spPr>
      </p:pic>
      <p:pic>
        <p:nvPicPr>
          <p:cNvPr id="7" name="Picture 6" descr="Text&#10;&#10;Description automatically generated">
            <a:extLst>
              <a:ext uri="{FF2B5EF4-FFF2-40B4-BE49-F238E27FC236}">
                <a16:creationId xmlns:a16="http://schemas.microsoft.com/office/drawing/2014/main" id="{09C99F66-D144-496E-96BD-B6F41CE34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540" y="0"/>
            <a:ext cx="5143500" cy="6858000"/>
          </a:xfrm>
          <a:prstGeom prst="rect">
            <a:avLst/>
          </a:prstGeom>
        </p:spPr>
      </p:pic>
    </p:spTree>
    <p:extLst>
      <p:ext uri="{BB962C8B-B14F-4D97-AF65-F5344CB8AC3E}">
        <p14:creationId xmlns:p14="http://schemas.microsoft.com/office/powerpoint/2010/main" val="328921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A85B-F9A6-4B8F-839A-D9763E6BEE5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5AA6519-398E-4734-B607-FD40958A787A}"/>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7EA668C8-8C60-4C5E-8515-9BD61CF53D87}"/>
              </a:ext>
            </a:extLst>
          </p:cNvPr>
          <p:cNvPicPr>
            <a:picLocks noChangeAspect="1"/>
          </p:cNvPicPr>
          <p:nvPr/>
        </p:nvPicPr>
        <p:blipFill>
          <a:blip r:embed="rId3"/>
          <a:stretch>
            <a:fillRect/>
          </a:stretch>
        </p:blipFill>
        <p:spPr>
          <a:xfrm>
            <a:off x="-7530" y="0"/>
            <a:ext cx="12199529" cy="6853769"/>
          </a:xfrm>
          <a:prstGeom prst="rect">
            <a:avLst/>
          </a:prstGeom>
        </p:spPr>
      </p:pic>
    </p:spTree>
    <p:extLst>
      <p:ext uri="{BB962C8B-B14F-4D97-AF65-F5344CB8AC3E}">
        <p14:creationId xmlns:p14="http://schemas.microsoft.com/office/powerpoint/2010/main" val="321365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dirty="0"/>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47213"/>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81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FC0D-4353-48AD-828E-4DF38C9563DC}"/>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238E762C-2A4F-452F-A305-1D8232DB63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60" y="0"/>
            <a:ext cx="4656028" cy="6566193"/>
          </a:xfrm>
        </p:spPr>
      </p:pic>
      <p:pic>
        <p:nvPicPr>
          <p:cNvPr id="7" name="Picture 6">
            <a:extLst>
              <a:ext uri="{FF2B5EF4-FFF2-40B4-BE49-F238E27FC236}">
                <a16:creationId xmlns:a16="http://schemas.microsoft.com/office/drawing/2014/main" id="{F31BD9AA-BD1A-492D-B66A-FC7C5F6ED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680" y="-33987"/>
            <a:ext cx="4917440" cy="6947867"/>
          </a:xfrm>
          <a:prstGeom prst="rect">
            <a:avLst/>
          </a:prstGeom>
        </p:spPr>
      </p:pic>
    </p:spTree>
    <p:extLst>
      <p:ext uri="{BB962C8B-B14F-4D97-AF65-F5344CB8AC3E}">
        <p14:creationId xmlns:p14="http://schemas.microsoft.com/office/powerpoint/2010/main" val="221510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9AD7-B00D-48FC-8C83-F3F467A2BA6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A2C608B-E87F-4327-A344-F681BDBECD83}"/>
              </a:ext>
            </a:extLst>
          </p:cNvPr>
          <p:cNvSpPr>
            <a:spLocks noGrp="1"/>
          </p:cNvSpPr>
          <p:nvPr>
            <p:ph idx="1"/>
          </p:nvPr>
        </p:nvSpPr>
        <p:spPr/>
        <p:txBody>
          <a:bodyPr/>
          <a:lstStyle/>
          <a:p>
            <a:endParaRPr lang="en-GB" dirty="0"/>
          </a:p>
        </p:txBody>
      </p:sp>
      <p:pic>
        <p:nvPicPr>
          <p:cNvPr id="1026" name="Picture 2" descr="Sustainable Development Goals kick off with start of new year – United  Nations Sustainable Development">
            <a:extLst>
              <a:ext uri="{FF2B5EF4-FFF2-40B4-BE49-F238E27FC236}">
                <a16:creationId xmlns:a16="http://schemas.microsoft.com/office/drawing/2014/main" id="{32E2C53C-A07D-456C-9352-C178D855F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04" y="94427"/>
            <a:ext cx="10917696" cy="676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00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1F22-B517-4B1F-9808-AFA22E8352C0}"/>
              </a:ext>
            </a:extLst>
          </p:cNvPr>
          <p:cNvSpPr>
            <a:spLocks noGrp="1"/>
          </p:cNvSpPr>
          <p:nvPr>
            <p:ph type="title"/>
          </p:nvPr>
        </p:nvSpPr>
        <p:spPr/>
        <p:txBody>
          <a:bodyPr>
            <a:normAutofit/>
          </a:bodyPr>
          <a:lstStyle/>
          <a:p>
            <a:r>
              <a:rPr lang="en-GB" sz="7200" b="1" dirty="0">
                <a:solidFill>
                  <a:srgbClr val="00B0F0"/>
                </a:solidFill>
              </a:rPr>
              <a:t>Three Top Tips</a:t>
            </a:r>
          </a:p>
        </p:txBody>
      </p:sp>
      <p:sp>
        <p:nvSpPr>
          <p:cNvPr id="3" name="Content Placeholder 2">
            <a:extLst>
              <a:ext uri="{FF2B5EF4-FFF2-40B4-BE49-F238E27FC236}">
                <a16:creationId xmlns:a16="http://schemas.microsoft.com/office/drawing/2014/main" id="{3AF4954B-60B1-4FBA-B3C6-F36BC3CA6690}"/>
              </a:ext>
            </a:extLst>
          </p:cNvPr>
          <p:cNvSpPr>
            <a:spLocks noGrp="1"/>
          </p:cNvSpPr>
          <p:nvPr>
            <p:ph idx="1"/>
          </p:nvPr>
        </p:nvSpPr>
        <p:spPr>
          <a:xfrm>
            <a:off x="838200" y="2238376"/>
            <a:ext cx="10515600" cy="4351338"/>
          </a:xfrm>
        </p:spPr>
        <p:txBody>
          <a:bodyPr>
            <a:normAutofit lnSpcReduction="10000"/>
          </a:bodyPr>
          <a:lstStyle/>
          <a:p>
            <a:r>
              <a:rPr lang="en-GB" dirty="0"/>
              <a:t>Try to make your SDG learning active and powerful by having an end product and an audience, as well as a sense of significance and challenge.</a:t>
            </a:r>
          </a:p>
          <a:p>
            <a:endParaRPr lang="en-GB" dirty="0"/>
          </a:p>
          <a:p>
            <a:r>
              <a:rPr lang="en-GB" dirty="0"/>
              <a:t>Build links with local development organisations and charities so you can share work that is being supported by your local community and provide opportunities to get involved.  </a:t>
            </a:r>
          </a:p>
          <a:p>
            <a:endParaRPr lang="en-GB" dirty="0"/>
          </a:p>
          <a:p>
            <a:r>
              <a:rPr lang="en-GB" dirty="0"/>
              <a:t>Use the International UN observances as a hooks e.g. </a:t>
            </a:r>
            <a:r>
              <a:rPr lang="en-GB" dirty="0">
                <a:hlinkClick r:id="rId3"/>
              </a:rPr>
              <a:t>https://www.un.org/en/observances/clean-air-day</a:t>
            </a:r>
            <a:r>
              <a:rPr lang="en-GB" dirty="0"/>
              <a:t> 7th September </a:t>
            </a:r>
          </a:p>
          <a:p>
            <a:endParaRPr lang="en-GB" dirty="0"/>
          </a:p>
        </p:txBody>
      </p:sp>
      <p:pic>
        <p:nvPicPr>
          <p:cNvPr id="4" name="Picture 3" descr="Company name&#10;&#10;Description automatically generated">
            <a:extLst>
              <a:ext uri="{FF2B5EF4-FFF2-40B4-BE49-F238E27FC236}">
                <a16:creationId xmlns:a16="http://schemas.microsoft.com/office/drawing/2014/main" id="{D07AE633-A1F1-44B3-8270-BFCB34D8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1377262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1ED3-8282-48B8-8FA1-EA89F6BCD5B5}"/>
              </a:ext>
            </a:extLst>
          </p:cNvPr>
          <p:cNvSpPr>
            <a:spLocks noGrp="1"/>
          </p:cNvSpPr>
          <p:nvPr>
            <p:ph type="title"/>
          </p:nvPr>
        </p:nvSpPr>
        <p:spPr/>
        <p:txBody>
          <a:bodyPr/>
          <a:lstStyle/>
          <a:p>
            <a:r>
              <a:rPr lang="en-GB" dirty="0">
                <a:solidFill>
                  <a:srgbClr val="00B0F0"/>
                </a:solidFill>
              </a:rPr>
              <a:t>Further reading</a:t>
            </a:r>
          </a:p>
        </p:txBody>
      </p:sp>
      <p:sp>
        <p:nvSpPr>
          <p:cNvPr id="3" name="Content Placeholder 2">
            <a:extLst>
              <a:ext uri="{FF2B5EF4-FFF2-40B4-BE49-F238E27FC236}">
                <a16:creationId xmlns:a16="http://schemas.microsoft.com/office/drawing/2014/main" id="{FE67D19D-E1CA-4635-AC9C-97328587E8E2}"/>
              </a:ext>
            </a:extLst>
          </p:cNvPr>
          <p:cNvSpPr>
            <a:spLocks noGrp="1"/>
          </p:cNvSpPr>
          <p:nvPr>
            <p:ph idx="1"/>
          </p:nvPr>
        </p:nvSpPr>
        <p:spPr/>
        <p:txBody>
          <a:bodyPr>
            <a:normAutofit lnSpcReduction="10000"/>
          </a:bodyPr>
          <a:lstStyle/>
          <a:p>
            <a:pPr marL="0" indent="0">
              <a:buNone/>
            </a:pPr>
            <a:r>
              <a:rPr lang="en-GB" dirty="0"/>
              <a:t>Rosenthal et al (2018). Clean cooking and the SDGs. Energy for Sustainable Development, Volume 42, February 2018, Pages 152-159</a:t>
            </a:r>
          </a:p>
          <a:p>
            <a:pPr marL="0" indent="0">
              <a:buNone/>
            </a:pPr>
            <a:r>
              <a:rPr lang="en-GB" dirty="0"/>
              <a:t>Available at: </a:t>
            </a:r>
            <a:r>
              <a:rPr lang="en-GB" dirty="0">
                <a:hlinkClick r:id="rId3"/>
              </a:rPr>
              <a:t>www.sciencedirect.com/science/article/pii/S0973082617309857</a:t>
            </a:r>
            <a:r>
              <a:rPr lang="en-GB" dirty="0"/>
              <a:t> </a:t>
            </a:r>
          </a:p>
          <a:p>
            <a:pPr marL="0" indent="0">
              <a:buNone/>
            </a:pPr>
            <a:endParaRPr lang="en-GB" dirty="0"/>
          </a:p>
          <a:p>
            <a:pPr marL="0" indent="0">
              <a:buNone/>
            </a:pPr>
            <a:r>
              <a:rPr lang="en-GB" dirty="0"/>
              <a:t>UNESCO (2017). Education for Sustainable Development Goals:</a:t>
            </a:r>
          </a:p>
          <a:p>
            <a:pPr marL="0" indent="0">
              <a:buNone/>
            </a:pPr>
            <a:r>
              <a:rPr lang="en-GB" dirty="0"/>
              <a:t>Learning objectives. Available here: </a:t>
            </a:r>
            <a:r>
              <a:rPr lang="en-GB" dirty="0">
                <a:hlinkClick r:id="rId4"/>
              </a:rPr>
              <a:t>https://unesdoc.unesco.org/ark:/48223/pf0000247444</a:t>
            </a:r>
            <a:r>
              <a:rPr lang="en-GB" dirty="0"/>
              <a:t> </a:t>
            </a:r>
          </a:p>
          <a:p>
            <a:pPr marL="0" indent="0">
              <a:buNone/>
            </a:pPr>
            <a:endParaRPr lang="en-GB" dirty="0"/>
          </a:p>
          <a:p>
            <a:pPr marL="0" indent="0">
              <a:buNone/>
            </a:pPr>
            <a:r>
              <a:rPr lang="en-GB" dirty="0"/>
              <a:t>World’s Largest Lesson: </a:t>
            </a:r>
            <a:r>
              <a:rPr lang="en-GB" dirty="0">
                <a:hlinkClick r:id="rId5"/>
              </a:rPr>
              <a:t>https://worldslargestlesson.globalgoals.org/</a:t>
            </a:r>
            <a:r>
              <a:rPr lang="en-GB" dirty="0"/>
              <a:t> </a:t>
            </a:r>
          </a:p>
          <a:p>
            <a:pPr marL="0" indent="0">
              <a:buNone/>
            </a:pPr>
            <a:endParaRPr lang="en-GB" dirty="0"/>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39CEF327-E7D4-44AA-AD76-8DC2E9CF0778}"/>
              </a:ext>
            </a:extLst>
          </p:cNvPr>
          <p:cNvPicPr>
            <a:picLocks noChangeAspect="1"/>
          </p:cNvPicPr>
          <p:nvPr/>
        </p:nvPicPr>
        <p:blipFill>
          <a:blip r:embed="rId6"/>
          <a:stretch>
            <a:fillRect/>
          </a:stretch>
        </p:blipFill>
        <p:spPr>
          <a:xfrm>
            <a:off x="10340975" y="3129280"/>
            <a:ext cx="1724025" cy="2438400"/>
          </a:xfrm>
          <a:prstGeom prst="rect">
            <a:avLst/>
          </a:prstGeom>
        </p:spPr>
      </p:pic>
      <p:pic>
        <p:nvPicPr>
          <p:cNvPr id="2049" name="Picture 1" descr="picture">
            <a:extLst>
              <a:ext uri="{FF2B5EF4-FFF2-40B4-BE49-F238E27FC236}">
                <a16:creationId xmlns:a16="http://schemas.microsoft.com/office/drawing/2014/main" id="{9904E366-E419-44E4-85B2-52C80B9BC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72402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2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831865"/>
            <a:ext cx="2747457" cy="1934208"/>
          </a:xfrm>
          <a:prstGeom prst="rect">
            <a:avLst/>
          </a:prstGeom>
        </p:spPr>
      </p:pic>
      <p:sp>
        <p:nvSpPr>
          <p:cNvPr id="2" name="Title 1"/>
          <p:cNvSpPr>
            <a:spLocks noGrp="1"/>
          </p:cNvSpPr>
          <p:nvPr>
            <p:ph type="title"/>
          </p:nvPr>
        </p:nvSpPr>
        <p:spPr>
          <a:xfrm>
            <a:off x="0" y="2702489"/>
            <a:ext cx="8455310" cy="2867090"/>
          </a:xfrm>
        </p:spPr>
        <p:txBody>
          <a:bodyPr>
            <a:normAutofit fontScale="90000"/>
          </a:bodyPr>
          <a:lstStyle/>
          <a:p>
            <a:r>
              <a:rPr lang="en-GB" sz="6000" b="1" dirty="0">
                <a:solidFill>
                  <a:srgbClr val="00B0F0"/>
                </a:solidFill>
              </a:rPr>
              <a:t>Elena Lengthorn</a:t>
            </a:r>
            <a:br>
              <a:rPr lang="en-GB" sz="4948" dirty="0">
                <a:solidFill>
                  <a:srgbClr val="00B0F0"/>
                </a:solidFill>
              </a:rPr>
            </a:br>
            <a:r>
              <a:rPr lang="en-GB" sz="4000" dirty="0"/>
              <a:t>Senior Lecturer Teacher Education</a:t>
            </a:r>
            <a:br>
              <a:rPr lang="en-GB" sz="4000" dirty="0">
                <a:solidFill>
                  <a:srgbClr val="00B0F0"/>
                </a:solidFill>
              </a:rPr>
            </a:br>
            <a:r>
              <a:rPr lang="en-GB" sz="5400" dirty="0">
                <a:solidFill>
                  <a:srgbClr val="00B0F0"/>
                </a:solidFill>
              </a:rPr>
              <a:t>e.lengthorn@worc.ac.uk</a:t>
            </a:r>
            <a:br>
              <a:rPr lang="en-GB" sz="5400" dirty="0">
                <a:solidFill>
                  <a:srgbClr val="00B0F0"/>
                </a:solidFill>
              </a:rPr>
            </a:br>
            <a:br>
              <a:rPr lang="en-GB" sz="4948" dirty="0">
                <a:solidFill>
                  <a:srgbClr val="00B0F0"/>
                </a:solidFill>
              </a:rPr>
            </a:br>
            <a:endParaRPr lang="en-GB" sz="4948" dirty="0">
              <a:solidFill>
                <a:srgbClr val="00B0F0"/>
              </a:solidFill>
            </a:endParaRPr>
          </a:p>
        </p:txBody>
      </p:sp>
      <p:pic>
        <p:nvPicPr>
          <p:cNvPr id="9" name="Picture 8">
            <a:extLst>
              <a:ext uri="{FF2B5EF4-FFF2-40B4-BE49-F238E27FC236}">
                <a16:creationId xmlns:a16="http://schemas.microsoft.com/office/drawing/2014/main" id="{EEB7D0C1-E315-4A07-BBCE-7FF74012C635}"/>
              </a:ext>
            </a:extLst>
          </p:cNvPr>
          <p:cNvPicPr>
            <a:picLocks noChangeAspect="1"/>
          </p:cNvPicPr>
          <p:nvPr/>
        </p:nvPicPr>
        <p:blipFill>
          <a:blip r:embed="rId4"/>
          <a:stretch>
            <a:fillRect/>
          </a:stretch>
        </p:blipFill>
        <p:spPr>
          <a:xfrm>
            <a:off x="0" y="0"/>
            <a:ext cx="6096000" cy="1964776"/>
          </a:xfrm>
          <a:prstGeom prst="rect">
            <a:avLst/>
          </a:prstGeom>
        </p:spPr>
      </p:pic>
      <p:pic>
        <p:nvPicPr>
          <p:cNvPr id="11" name="Picture 10">
            <a:extLst>
              <a:ext uri="{FF2B5EF4-FFF2-40B4-BE49-F238E27FC236}">
                <a16:creationId xmlns:a16="http://schemas.microsoft.com/office/drawing/2014/main" id="{06D52665-F987-4FE7-953B-30C0E28957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6586" y="1288421"/>
            <a:ext cx="3252334" cy="4903267"/>
          </a:xfrm>
          <a:prstGeom prst="rect">
            <a:avLst/>
          </a:prstGeom>
        </p:spPr>
      </p:pic>
    </p:spTree>
    <p:extLst>
      <p:ext uri="{BB962C8B-B14F-4D97-AF65-F5344CB8AC3E}">
        <p14:creationId xmlns:p14="http://schemas.microsoft.com/office/powerpoint/2010/main" val="26797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22636" y="2774749"/>
            <a:ext cx="2470930" cy="1739534"/>
          </a:xfrm>
          <a:prstGeom prst="rect">
            <a:avLst/>
          </a:prstGeom>
        </p:spPr>
      </p:pic>
      <p:sp>
        <p:nvSpPr>
          <p:cNvPr id="2" name="Title 1"/>
          <p:cNvSpPr>
            <a:spLocks noGrp="1"/>
          </p:cNvSpPr>
          <p:nvPr>
            <p:ph type="title"/>
          </p:nvPr>
        </p:nvSpPr>
        <p:spPr>
          <a:xfrm>
            <a:off x="154177" y="292948"/>
            <a:ext cx="7520940" cy="548640"/>
          </a:xfrm>
        </p:spPr>
        <p:txBody>
          <a:bodyPr>
            <a:normAutofit fontScale="90000"/>
          </a:bodyPr>
          <a:lstStyle/>
          <a:p>
            <a:endParaRPr lang="en-GB" sz="4950" b="1" dirty="0">
              <a:solidFill>
                <a:srgbClr val="00B0F0"/>
              </a:solidFill>
            </a:endParaRPr>
          </a:p>
        </p:txBody>
      </p:sp>
      <p:pic>
        <p:nvPicPr>
          <p:cNvPr id="4" name="Content Placeholder 3"/>
          <p:cNvPicPr>
            <a:picLocks noGrp="1" noChangeAspect="1"/>
          </p:cNvPicPr>
          <p:nvPr>
            <p:ph idx="1"/>
          </p:nvPr>
        </p:nvPicPr>
        <p:blipFill>
          <a:blip r:embed="rId4"/>
          <a:stretch>
            <a:fillRect/>
          </a:stretch>
        </p:blipFill>
        <p:spPr>
          <a:xfrm>
            <a:off x="9413615" y="292948"/>
            <a:ext cx="2308254" cy="1288775"/>
          </a:xfrm>
          <a:prstGeom prst="rect">
            <a:avLst/>
          </a:prstGeom>
        </p:spPr>
      </p:pic>
      <p:pic>
        <p:nvPicPr>
          <p:cNvPr id="7" name="Picture 6"/>
          <p:cNvPicPr>
            <a:picLocks noChangeAspect="1"/>
          </p:cNvPicPr>
          <p:nvPr/>
        </p:nvPicPr>
        <p:blipFill>
          <a:blip r:embed="rId5"/>
          <a:stretch>
            <a:fillRect/>
          </a:stretch>
        </p:blipFill>
        <p:spPr>
          <a:xfrm>
            <a:off x="154176" y="5297202"/>
            <a:ext cx="8584804" cy="1415248"/>
          </a:xfrm>
          <a:prstGeom prst="rect">
            <a:avLst/>
          </a:prstGeom>
        </p:spPr>
      </p:pic>
      <p:pic>
        <p:nvPicPr>
          <p:cNvPr id="8" name="Picture 7"/>
          <p:cNvPicPr>
            <a:picLocks noChangeAspect="1"/>
          </p:cNvPicPr>
          <p:nvPr/>
        </p:nvPicPr>
        <p:blipFill>
          <a:blip r:embed="rId6"/>
          <a:stretch>
            <a:fillRect/>
          </a:stretch>
        </p:blipFill>
        <p:spPr>
          <a:xfrm>
            <a:off x="9030673" y="2463404"/>
            <a:ext cx="3074138" cy="2050879"/>
          </a:xfrm>
          <a:prstGeom prst="rect">
            <a:avLst/>
          </a:prstGeom>
        </p:spPr>
      </p:pic>
      <p:pic>
        <p:nvPicPr>
          <p:cNvPr id="3" name="Picture 2"/>
          <p:cNvPicPr>
            <a:picLocks noChangeAspect="1"/>
          </p:cNvPicPr>
          <p:nvPr/>
        </p:nvPicPr>
        <p:blipFill>
          <a:blip r:embed="rId7"/>
          <a:stretch>
            <a:fillRect/>
          </a:stretch>
        </p:blipFill>
        <p:spPr>
          <a:xfrm>
            <a:off x="5399158" y="292948"/>
            <a:ext cx="3533225" cy="1186036"/>
          </a:xfrm>
          <a:prstGeom prst="rect">
            <a:avLst/>
          </a:prstGeom>
        </p:spPr>
      </p:pic>
      <p:pic>
        <p:nvPicPr>
          <p:cNvPr id="12" name="Picture 11">
            <a:extLst>
              <a:ext uri="{FF2B5EF4-FFF2-40B4-BE49-F238E27FC236}">
                <a16:creationId xmlns:a16="http://schemas.microsoft.com/office/drawing/2014/main" id="{CDEFC4BD-987F-4FAD-970B-5BDC9639E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176" y="145550"/>
            <a:ext cx="4731354" cy="4731354"/>
          </a:xfrm>
          <a:prstGeom prst="rect">
            <a:avLst/>
          </a:prstGeom>
        </p:spPr>
      </p:pic>
    </p:spTree>
    <p:extLst>
      <p:ext uri="{BB962C8B-B14F-4D97-AF65-F5344CB8AC3E}">
        <p14:creationId xmlns:p14="http://schemas.microsoft.com/office/powerpoint/2010/main" val="336790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11" y="130174"/>
            <a:ext cx="9734549" cy="720725"/>
          </a:xfrm>
        </p:spPr>
        <p:txBody>
          <a:bodyPr>
            <a:normAutofit fontScale="90000"/>
          </a:bodyPr>
          <a:lstStyle/>
          <a:p>
            <a:pPr>
              <a:defRPr/>
            </a:pPr>
            <a:r>
              <a:rPr lang="en-GB" b="1" dirty="0">
                <a:solidFill>
                  <a:srgbClr val="00B0F0"/>
                </a:solidFill>
              </a:rPr>
              <a:t>Five Elements Needed for Powerful Learning</a:t>
            </a:r>
          </a:p>
        </p:txBody>
      </p:sp>
      <p:pic>
        <p:nvPicPr>
          <p:cNvPr id="1126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t="22131"/>
          <a:stretch>
            <a:fillRect/>
          </a:stretch>
        </p:blipFill>
        <p:spPr>
          <a:xfrm>
            <a:off x="376555" y="1106594"/>
            <a:ext cx="6264275" cy="4306888"/>
          </a:xfrm>
          <a:solidFill>
            <a:schemeClr val="bg1"/>
          </a:solidFill>
        </p:spPr>
      </p:pic>
      <p:pic>
        <p:nvPicPr>
          <p:cNvPr id="3" name="Picture 2">
            <a:extLst>
              <a:ext uri="{FF2B5EF4-FFF2-40B4-BE49-F238E27FC236}">
                <a16:creationId xmlns:a16="http://schemas.microsoft.com/office/drawing/2014/main" id="{250660AD-F75C-49D6-ADC2-07D60D0FA8A9}"/>
              </a:ext>
            </a:extLst>
          </p:cNvPr>
          <p:cNvPicPr>
            <a:picLocks noChangeAspect="1"/>
          </p:cNvPicPr>
          <p:nvPr/>
        </p:nvPicPr>
        <p:blipFill>
          <a:blip r:embed="rId4"/>
          <a:stretch>
            <a:fillRect/>
          </a:stretch>
        </p:blipFill>
        <p:spPr>
          <a:xfrm>
            <a:off x="-21197" y="5669177"/>
            <a:ext cx="3529890" cy="1188823"/>
          </a:xfrm>
          <a:prstGeom prst="rect">
            <a:avLst/>
          </a:prstGeom>
        </p:spPr>
      </p:pic>
      <p:pic>
        <p:nvPicPr>
          <p:cNvPr id="4" name="Picture 3">
            <a:extLst>
              <a:ext uri="{FF2B5EF4-FFF2-40B4-BE49-F238E27FC236}">
                <a16:creationId xmlns:a16="http://schemas.microsoft.com/office/drawing/2014/main" id="{2646B3DE-CEAF-4A5C-9465-1F6172A2E801}"/>
              </a:ext>
            </a:extLst>
          </p:cNvPr>
          <p:cNvPicPr>
            <a:picLocks noChangeAspect="1"/>
          </p:cNvPicPr>
          <p:nvPr/>
        </p:nvPicPr>
        <p:blipFill>
          <a:blip r:embed="rId5"/>
          <a:stretch>
            <a:fillRect/>
          </a:stretch>
        </p:blipFill>
        <p:spPr>
          <a:xfrm>
            <a:off x="6796405" y="850900"/>
            <a:ext cx="2896453" cy="3047182"/>
          </a:xfrm>
          <a:prstGeom prst="rect">
            <a:avLst/>
          </a:prstGeom>
        </p:spPr>
      </p:pic>
      <p:pic>
        <p:nvPicPr>
          <p:cNvPr id="6" name="Content Placeholder 4">
            <a:extLst>
              <a:ext uri="{FF2B5EF4-FFF2-40B4-BE49-F238E27FC236}">
                <a16:creationId xmlns:a16="http://schemas.microsoft.com/office/drawing/2014/main" id="{0E0C7029-3EC2-49E6-BC0B-838084C4A8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224707" y="3429000"/>
            <a:ext cx="2825053" cy="3298826"/>
          </a:xfrm>
          <a:prstGeom prst="rect">
            <a:avLst/>
          </a:prstGeom>
        </p:spPr>
      </p:pic>
      <p:pic>
        <p:nvPicPr>
          <p:cNvPr id="7" name="Picture 6" descr="Company name&#10;&#10;Description automatically generated">
            <a:extLst>
              <a:ext uri="{FF2B5EF4-FFF2-40B4-BE49-F238E27FC236}">
                <a16:creationId xmlns:a16="http://schemas.microsoft.com/office/drawing/2014/main" id="{249DC6E5-D4E1-4BF1-BC48-864B035F3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308535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l="43359" t="22633" r="27863" b="11557"/>
          <a:stretch>
            <a:fillRect/>
          </a:stretch>
        </p:blipFill>
        <p:spPr bwMode="auto">
          <a:xfrm>
            <a:off x="3149600" y="103192"/>
            <a:ext cx="5106989" cy="65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ompany name&#10;&#10;Description automatically generated">
            <a:extLst>
              <a:ext uri="{FF2B5EF4-FFF2-40B4-BE49-F238E27FC236}">
                <a16:creationId xmlns:a16="http://schemas.microsoft.com/office/drawing/2014/main" id="{2CEEC7E7-6881-4D34-BD83-1D1359BBE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162951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1BE3-EE00-4A7A-A2D4-0A9A84CA3DBE}"/>
              </a:ext>
            </a:extLst>
          </p:cNvPr>
          <p:cNvSpPr>
            <a:spLocks noGrp="1"/>
          </p:cNvSpPr>
          <p:nvPr>
            <p:ph type="title"/>
          </p:nvPr>
        </p:nvSpPr>
        <p:spPr/>
        <p:txBody>
          <a:bodyPr/>
          <a:lstStyle/>
          <a:p>
            <a:endParaRPr lang="en-GB" dirty="0"/>
          </a:p>
        </p:txBody>
      </p:sp>
      <p:pic>
        <p:nvPicPr>
          <p:cNvPr id="4" name="Clean Cookstoves and Fuels- A Global Perspective">
            <a:hlinkClick r:id="" action="ppaction://media"/>
            <a:extLst>
              <a:ext uri="{FF2B5EF4-FFF2-40B4-BE49-F238E27FC236}">
                <a16:creationId xmlns:a16="http://schemas.microsoft.com/office/drawing/2014/main" id="{EB04C152-78BB-4D90-8B39-CD16654C5C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26293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66E01-1E9F-4DCC-A4D5-BBED3C06B2F1}"/>
              </a:ext>
            </a:extLst>
          </p:cNvPr>
          <p:cNvSpPr>
            <a:spLocks noGrp="1"/>
          </p:cNvSpPr>
          <p:nvPr>
            <p:ph type="title"/>
          </p:nvPr>
        </p:nvSpPr>
        <p:spPr/>
        <p:txBody>
          <a:bodyPr/>
          <a:lstStyle/>
          <a:p>
            <a:endParaRPr lang="en-GB"/>
          </a:p>
        </p:txBody>
      </p:sp>
      <p:pic>
        <p:nvPicPr>
          <p:cNvPr id="5" name="Content Placeholder 4" descr="A picture containing text, person&#10;&#10;Description automatically generated">
            <a:extLst>
              <a:ext uri="{FF2B5EF4-FFF2-40B4-BE49-F238E27FC236}">
                <a16:creationId xmlns:a16="http://schemas.microsoft.com/office/drawing/2014/main" id="{B67F595F-8D6F-4A5C-A4D1-163A0C9335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080" y="0"/>
            <a:ext cx="4710279" cy="6630723"/>
          </a:xfrm>
        </p:spPr>
      </p:pic>
      <p:pic>
        <p:nvPicPr>
          <p:cNvPr id="7" name="Picture 6" descr="Text&#10;&#10;Description automatically generated">
            <a:extLst>
              <a:ext uri="{FF2B5EF4-FFF2-40B4-BE49-F238E27FC236}">
                <a16:creationId xmlns:a16="http://schemas.microsoft.com/office/drawing/2014/main" id="{ABEE8B31-D6BB-4539-A8DB-E0A645C65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1799"/>
            <a:ext cx="5013119" cy="6913697"/>
          </a:xfrm>
          <a:prstGeom prst="rect">
            <a:avLst/>
          </a:prstGeom>
        </p:spPr>
      </p:pic>
      <p:pic>
        <p:nvPicPr>
          <p:cNvPr id="8" name="Picture 7" descr="Company name&#10;&#10;Description automatically generated">
            <a:extLst>
              <a:ext uri="{FF2B5EF4-FFF2-40B4-BE49-F238E27FC236}">
                <a16:creationId xmlns:a16="http://schemas.microsoft.com/office/drawing/2014/main" id="{689F0D9D-8D50-4892-AA3B-E615E7610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4361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31E5-04F2-49FF-B815-713A7D19E49F}"/>
              </a:ext>
            </a:extLst>
          </p:cNvPr>
          <p:cNvSpPr>
            <a:spLocks noGrp="1"/>
          </p:cNvSpPr>
          <p:nvPr>
            <p:ph type="title"/>
          </p:nvPr>
        </p:nvSpPr>
        <p:spPr/>
        <p:txBody>
          <a:bodyPr/>
          <a:lstStyle/>
          <a:p>
            <a:endParaRPr lang="en-GB"/>
          </a:p>
        </p:txBody>
      </p:sp>
      <p:pic>
        <p:nvPicPr>
          <p:cNvPr id="5" name="Content Placeholder 4" descr="A picture containing text, outdoor&#10;&#10;Description automatically generated">
            <a:extLst>
              <a:ext uri="{FF2B5EF4-FFF2-40B4-BE49-F238E27FC236}">
                <a16:creationId xmlns:a16="http://schemas.microsoft.com/office/drawing/2014/main" id="{A7AE0834-19EF-4238-A893-135D3231FC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9280" y="-56325"/>
            <a:ext cx="5085957" cy="7061495"/>
          </a:xfrm>
        </p:spPr>
      </p:pic>
      <p:pic>
        <p:nvPicPr>
          <p:cNvPr id="7" name="Picture 6" descr="Text&#10;&#10;Description automatically generated">
            <a:extLst>
              <a:ext uri="{FF2B5EF4-FFF2-40B4-BE49-F238E27FC236}">
                <a16:creationId xmlns:a16="http://schemas.microsoft.com/office/drawing/2014/main" id="{07A26AD5-E2DC-4132-87CD-3DEB1B19C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237" y="130174"/>
            <a:ext cx="4729714" cy="6640045"/>
          </a:xfrm>
          <a:prstGeom prst="rect">
            <a:avLst/>
          </a:prstGeom>
        </p:spPr>
      </p:pic>
      <p:pic>
        <p:nvPicPr>
          <p:cNvPr id="8" name="Picture 7" descr="Company name&#10;&#10;Description automatically generated">
            <a:extLst>
              <a:ext uri="{FF2B5EF4-FFF2-40B4-BE49-F238E27FC236}">
                <a16:creationId xmlns:a16="http://schemas.microsoft.com/office/drawing/2014/main" id="{B5917C88-A73D-402B-AF27-7F9DB8BDF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7540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F1BA-9435-42A1-BBB3-CA7432661776}"/>
              </a:ext>
            </a:extLst>
          </p:cNvPr>
          <p:cNvSpPr>
            <a:spLocks noGrp="1"/>
          </p:cNvSpPr>
          <p:nvPr>
            <p:ph type="title"/>
          </p:nvPr>
        </p:nvSpPr>
        <p:spPr/>
        <p:txBody>
          <a:bodyPr/>
          <a:lstStyle/>
          <a:p>
            <a:endParaRPr lang="en-GB"/>
          </a:p>
        </p:txBody>
      </p:sp>
      <p:pic>
        <p:nvPicPr>
          <p:cNvPr id="5" name="Content Placeholder 4" descr="A screenshot of a video game&#10;&#10;Description automatically generated">
            <a:extLst>
              <a:ext uri="{FF2B5EF4-FFF2-40B4-BE49-F238E27FC236}">
                <a16:creationId xmlns:a16="http://schemas.microsoft.com/office/drawing/2014/main" id="{2823699D-CF24-4209-AF0D-B1026FEB5C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4008" y="-25691"/>
            <a:ext cx="4863925" cy="6883691"/>
          </a:xfrm>
        </p:spPr>
      </p:pic>
      <p:pic>
        <p:nvPicPr>
          <p:cNvPr id="7" name="Picture 6" descr="Text&#10;&#10;Description automatically generated">
            <a:extLst>
              <a:ext uri="{FF2B5EF4-FFF2-40B4-BE49-F238E27FC236}">
                <a16:creationId xmlns:a16="http://schemas.microsoft.com/office/drawing/2014/main" id="{6FAD70E3-BC1C-4CA8-BF82-DBE3BD677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295" y="0"/>
            <a:ext cx="4863925" cy="6858000"/>
          </a:xfrm>
          <a:prstGeom prst="rect">
            <a:avLst/>
          </a:prstGeom>
        </p:spPr>
      </p:pic>
      <p:pic>
        <p:nvPicPr>
          <p:cNvPr id="8" name="Picture 7" descr="Company name&#10;&#10;Description automatically generated">
            <a:extLst>
              <a:ext uri="{FF2B5EF4-FFF2-40B4-BE49-F238E27FC236}">
                <a16:creationId xmlns:a16="http://schemas.microsoft.com/office/drawing/2014/main" id="{3AFB9BF9-C71A-4549-9B39-6E8B58379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96" y="130174"/>
            <a:ext cx="1844264" cy="1838775"/>
          </a:xfrm>
          <a:prstGeom prst="rect">
            <a:avLst/>
          </a:prstGeom>
        </p:spPr>
      </p:pic>
    </p:spTree>
    <p:extLst>
      <p:ext uri="{BB962C8B-B14F-4D97-AF65-F5344CB8AC3E}">
        <p14:creationId xmlns:p14="http://schemas.microsoft.com/office/powerpoint/2010/main" val="218099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3DC75-CD05-47A6-8C99-F95829872CC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EDD2147-0283-45C5-9077-C7425F4CE0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1406" y="3012441"/>
            <a:ext cx="3790594" cy="3566795"/>
          </a:xfrm>
        </p:spPr>
      </p:pic>
      <p:pic>
        <p:nvPicPr>
          <p:cNvPr id="7" name="Picture 6">
            <a:extLst>
              <a:ext uri="{FF2B5EF4-FFF2-40B4-BE49-F238E27FC236}">
                <a16:creationId xmlns:a16="http://schemas.microsoft.com/office/drawing/2014/main" id="{00CFB5C5-74E3-44B0-B40B-2D6F1A6A6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970" y="538005"/>
            <a:ext cx="3696870" cy="1813560"/>
          </a:xfrm>
          <a:prstGeom prst="rect">
            <a:avLst/>
          </a:prstGeom>
        </p:spPr>
      </p:pic>
      <p:pic>
        <p:nvPicPr>
          <p:cNvPr id="9" name="Picture 8" descr="A drawing of a chair&#10;&#10;Description automatically generated with low confidence">
            <a:extLst>
              <a:ext uri="{FF2B5EF4-FFF2-40B4-BE49-F238E27FC236}">
                <a16:creationId xmlns:a16="http://schemas.microsoft.com/office/drawing/2014/main" id="{7964B302-365F-4D3A-988A-3307C2FF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46" y="67740"/>
            <a:ext cx="6929120" cy="6790260"/>
          </a:xfrm>
          <a:prstGeom prst="rect">
            <a:avLst/>
          </a:prstGeom>
        </p:spPr>
      </p:pic>
    </p:spTree>
    <p:extLst>
      <p:ext uri="{BB962C8B-B14F-4D97-AF65-F5344CB8AC3E}">
        <p14:creationId xmlns:p14="http://schemas.microsoft.com/office/powerpoint/2010/main" val="3660278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108d228-d3b6-4ed3-93c9-609035b875a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B41AFEEC2CF14FB0B1224254BF6BD8" ma:contentTypeVersion="13" ma:contentTypeDescription="Create a new document." ma:contentTypeScope="" ma:versionID="5b51c5e6c41d6ea3bbe047a19d1a2ed5">
  <xsd:schema xmlns:xsd="http://www.w3.org/2001/XMLSchema" xmlns:xs="http://www.w3.org/2001/XMLSchema" xmlns:p="http://schemas.microsoft.com/office/2006/metadata/properties" xmlns:ns3="d57f62e0-c55f-4f0e-a81b-745870901efb" xmlns:ns4="a4bfcc26-409f-48af-843e-648998755d23" targetNamespace="http://schemas.microsoft.com/office/2006/metadata/properties" ma:root="true" ma:fieldsID="f36634ef88e1bbf2e1fa0b443e8c384c" ns3:_="" ns4:_="">
    <xsd:import namespace="d57f62e0-c55f-4f0e-a81b-745870901efb"/>
    <xsd:import namespace="a4bfcc26-409f-48af-843e-648998755d2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7f62e0-c55f-4f0e-a81b-745870901e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bfcc26-409f-48af-843e-648998755d2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D92CE6-CF67-467A-825D-87478EF99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7f62e0-c55f-4f0e-a81b-745870901efb"/>
    <ds:schemaRef ds:uri="a4bfcc26-409f-48af-843e-648998755d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8733C5-ECEC-4B1C-A746-7FA17D8A843E}">
  <ds:schemaRefs>
    <ds:schemaRef ds:uri="http://schemas.microsoft.com/sharepoint/v3/contenttype/forms"/>
  </ds:schemaRefs>
</ds:datastoreItem>
</file>

<file path=customXml/itemProps3.xml><?xml version="1.0" encoding="utf-8"?>
<ds:datastoreItem xmlns:ds="http://schemas.openxmlformats.org/officeDocument/2006/customXml" ds:itemID="{B533858E-DD75-46BB-A91D-84C01B2432E1}">
  <ds:schemaRefs>
    <ds:schemaRef ds:uri="http://purl.org/dc/dcmitype/"/>
    <ds:schemaRef ds:uri="http://schemas.microsoft.com/office/2006/documentManagement/types"/>
    <ds:schemaRef ds:uri="http://www.w3.org/XML/1998/namespace"/>
    <ds:schemaRef ds:uri="a4bfcc26-409f-48af-843e-648998755d23"/>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d57f62e0-c55f-4f0e-a81b-745870901efb"/>
  </ds:schemaRefs>
</ds:datastoreItem>
</file>

<file path=docProps/app.xml><?xml version="1.0" encoding="utf-8"?>
<Properties xmlns="http://schemas.openxmlformats.org/officeDocument/2006/extended-properties" xmlns:vt="http://schemas.openxmlformats.org/officeDocument/2006/docPropsVTypes">
  <TotalTime>1364</TotalTime>
  <Words>385</Words>
  <Application>Microsoft Office PowerPoint</Application>
  <PresentationFormat>Widescreen</PresentationFormat>
  <Paragraphs>65</Paragraphs>
  <Slides>23</Slides>
  <Notes>23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Abadi</vt:lpstr>
      <vt:lpstr>Arial</vt:lpstr>
      <vt:lpstr>Calibri</vt:lpstr>
      <vt:lpstr>Calibri Light</vt:lpstr>
      <vt:lpstr>Giorgio Sans</vt:lpstr>
      <vt:lpstr>Roboto</vt:lpstr>
      <vt:lpstr>Office Theme</vt:lpstr>
      <vt:lpstr>PowerPoint Presentation</vt:lpstr>
      <vt:lpstr>PowerPoint Presentation</vt:lpstr>
      <vt:lpstr>Five Elements Needed for Powerful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Litre of light</vt:lpstr>
      <vt:lpstr>PowerPoint Presentation</vt:lpstr>
      <vt:lpstr>PowerPoint Presentation</vt:lpstr>
      <vt:lpstr>PowerPoint Presentation</vt:lpstr>
      <vt:lpstr>PowerPoint Presentation</vt:lpstr>
      <vt:lpstr>Three Top Tips</vt:lpstr>
      <vt:lpstr>Further reading</vt:lpstr>
      <vt:lpstr>Elena Lengthorn Senior Lecturer Teacher Education e.lengthorn@worc.ac.uk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in Europe</dc:title>
  <dc:creator>Elena Lengthorn</dc:creator>
  <cp:lastModifiedBy>Elena Lengthorn</cp:lastModifiedBy>
  <cp:revision>24</cp:revision>
  <cp:lastPrinted>2021-04-28T08:35:16Z</cp:lastPrinted>
  <dcterms:created xsi:type="dcterms:W3CDTF">2021-04-15T09:21:59Z</dcterms:created>
  <dcterms:modified xsi:type="dcterms:W3CDTF">2021-04-28T13:27:26Z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0x01010015B41AFEEC2CF14FB0B1224254BF6BD8</vt:lpwstr>
  </property>
</Properties>
</file>