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337" r:id="rId6"/>
    <p:sldId id="329" r:id="rId7"/>
    <p:sldId id="330" r:id="rId8"/>
    <p:sldId id="333" r:id="rId9"/>
    <p:sldId id="331" r:id="rId10"/>
    <p:sldId id="336" r:id="rId11"/>
    <p:sldId id="334" r:id="rId12"/>
    <p:sldId id="332" r:id="rId13"/>
    <p:sldId id="335" r:id="rId14"/>
    <p:sldId id="328"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882F0-FCA3-4B1C-A46C-288B694C1DA4}" v="35" dt="2021-02-25T20:45:52.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080" autoAdjust="0"/>
  </p:normalViewPr>
  <p:slideViewPr>
    <p:cSldViewPr snapToGrid="0">
      <p:cViewPr varScale="1">
        <p:scale>
          <a:sx n="70" d="100"/>
          <a:sy n="70" d="100"/>
        </p:scale>
        <p:origin x="15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Lengthorn" userId="a470819a-500a-4418-be3e-d11a7050ebc5" providerId="ADAL" clId="{512882F0-FCA3-4B1C-A46C-288B694C1DA4}"/>
    <pc:docChg chg="undo custSel addSld delSld modSld sldOrd modShowInfo">
      <pc:chgData name="Elena Lengthorn" userId="a470819a-500a-4418-be3e-d11a7050ebc5" providerId="ADAL" clId="{512882F0-FCA3-4B1C-A46C-288B694C1DA4}" dt="2021-02-25T21:00:44.204" v="3089" actId="20577"/>
      <pc:docMkLst>
        <pc:docMk/>
      </pc:docMkLst>
      <pc:sldChg chg="addSp modSp mod">
        <pc:chgData name="Elena Lengthorn" userId="a470819a-500a-4418-be3e-d11a7050ebc5" providerId="ADAL" clId="{512882F0-FCA3-4B1C-A46C-288B694C1DA4}" dt="2021-02-23T20:57:18.602" v="230" actId="1076"/>
        <pc:sldMkLst>
          <pc:docMk/>
          <pc:sldMk cId="3956970554" sldId="256"/>
        </pc:sldMkLst>
        <pc:spChg chg="mod">
          <ac:chgData name="Elena Lengthorn" userId="a470819a-500a-4418-be3e-d11a7050ebc5" providerId="ADAL" clId="{512882F0-FCA3-4B1C-A46C-288B694C1DA4}" dt="2021-02-23T20:56:09.068" v="211" actId="255"/>
          <ac:spMkLst>
            <pc:docMk/>
            <pc:sldMk cId="3956970554" sldId="256"/>
            <ac:spMk id="2" creationId="{951883BD-763F-49D1-B34A-2121ED0EDC55}"/>
          </ac:spMkLst>
        </pc:spChg>
        <pc:spChg chg="add mod">
          <ac:chgData name="Elena Lengthorn" userId="a470819a-500a-4418-be3e-d11a7050ebc5" providerId="ADAL" clId="{512882F0-FCA3-4B1C-A46C-288B694C1DA4}" dt="2021-02-23T20:57:15.544" v="229" actId="1076"/>
          <ac:spMkLst>
            <pc:docMk/>
            <pc:sldMk cId="3956970554" sldId="256"/>
            <ac:spMk id="7" creationId="{ED9799A9-A7A4-4553-9F91-2982C9BC288F}"/>
          </ac:spMkLst>
        </pc:spChg>
        <pc:picChg chg="mod">
          <ac:chgData name="Elena Lengthorn" userId="a470819a-500a-4418-be3e-d11a7050ebc5" providerId="ADAL" clId="{512882F0-FCA3-4B1C-A46C-288B694C1DA4}" dt="2021-02-23T20:55:51.042" v="208" actId="1076"/>
          <ac:picMkLst>
            <pc:docMk/>
            <pc:sldMk cId="3956970554" sldId="256"/>
            <ac:picMk id="5" creationId="{3068DA81-9095-4879-B097-BAEBC354CC9B}"/>
          </ac:picMkLst>
        </pc:picChg>
        <pc:picChg chg="add mod">
          <ac:chgData name="Elena Lengthorn" userId="a470819a-500a-4418-be3e-d11a7050ebc5" providerId="ADAL" clId="{512882F0-FCA3-4B1C-A46C-288B694C1DA4}" dt="2021-02-23T20:57:18.602" v="230" actId="1076"/>
          <ac:picMkLst>
            <pc:docMk/>
            <pc:sldMk cId="3956970554" sldId="256"/>
            <ac:picMk id="6" creationId="{0C68E1EB-A27E-4B2D-8639-6BDAD0B19C39}"/>
          </ac:picMkLst>
        </pc:picChg>
      </pc:sldChg>
      <pc:sldChg chg="modNotesTx">
        <pc:chgData name="Elena Lengthorn" userId="a470819a-500a-4418-be3e-d11a7050ebc5" providerId="ADAL" clId="{512882F0-FCA3-4B1C-A46C-288B694C1DA4}" dt="2021-02-25T19:25:28.741" v="2356" actId="6549"/>
        <pc:sldMkLst>
          <pc:docMk/>
          <pc:sldMk cId="267974103" sldId="328"/>
        </pc:sldMkLst>
      </pc:sldChg>
      <pc:sldChg chg="addSp delSp modSp mod modNotesTx">
        <pc:chgData name="Elena Lengthorn" userId="a470819a-500a-4418-be3e-d11a7050ebc5" providerId="ADAL" clId="{512882F0-FCA3-4B1C-A46C-288B694C1DA4}" dt="2021-02-25T20:55:05.007" v="2656" actId="20577"/>
        <pc:sldMkLst>
          <pc:docMk/>
          <pc:sldMk cId="851914997" sldId="329"/>
        </pc:sldMkLst>
        <pc:spChg chg="mod">
          <ac:chgData name="Elena Lengthorn" userId="a470819a-500a-4418-be3e-d11a7050ebc5" providerId="ADAL" clId="{512882F0-FCA3-4B1C-A46C-288B694C1DA4}" dt="2021-02-23T14:19:53.805" v="81" actId="255"/>
          <ac:spMkLst>
            <pc:docMk/>
            <pc:sldMk cId="851914997" sldId="329"/>
            <ac:spMk id="2" creationId="{56828CBA-A449-4755-AAEC-82A4399C6441}"/>
          </ac:spMkLst>
        </pc:spChg>
        <pc:spChg chg="mod">
          <ac:chgData name="Elena Lengthorn" userId="a470819a-500a-4418-be3e-d11a7050ebc5" providerId="ADAL" clId="{512882F0-FCA3-4B1C-A46C-288B694C1DA4}" dt="2021-02-23T20:54:46.088" v="186" actId="5793"/>
          <ac:spMkLst>
            <pc:docMk/>
            <pc:sldMk cId="851914997" sldId="329"/>
            <ac:spMk id="3" creationId="{5B1B0F00-8FE5-4101-9922-351869DF0CD8}"/>
          </ac:spMkLst>
        </pc:spChg>
        <pc:spChg chg="add del mod">
          <ac:chgData name="Elena Lengthorn" userId="a470819a-500a-4418-be3e-d11a7050ebc5" providerId="ADAL" clId="{512882F0-FCA3-4B1C-A46C-288B694C1DA4}" dt="2021-02-25T18:01:15.150" v="2069"/>
          <ac:spMkLst>
            <pc:docMk/>
            <pc:sldMk cId="851914997" sldId="329"/>
            <ac:spMk id="5" creationId="{F06B340B-7A6B-4D0C-A9D9-E8BC4C1C0AC0}"/>
          </ac:spMkLst>
        </pc:spChg>
        <pc:spChg chg="add mod">
          <ac:chgData name="Elena Lengthorn" userId="a470819a-500a-4418-be3e-d11a7050ebc5" providerId="ADAL" clId="{512882F0-FCA3-4B1C-A46C-288B694C1DA4}" dt="2021-02-25T20:45:47.440" v="2509" actId="1076"/>
          <ac:spMkLst>
            <pc:docMk/>
            <pc:sldMk cId="851914997" sldId="329"/>
            <ac:spMk id="6" creationId="{0A7934E3-42A5-4814-AA5D-7217365020C7}"/>
          </ac:spMkLst>
        </pc:spChg>
        <pc:spChg chg="add mod">
          <ac:chgData name="Elena Lengthorn" userId="a470819a-500a-4418-be3e-d11a7050ebc5" providerId="ADAL" clId="{512882F0-FCA3-4B1C-A46C-288B694C1DA4}" dt="2021-02-25T18:03:34.791" v="2106" actId="207"/>
          <ac:spMkLst>
            <pc:docMk/>
            <pc:sldMk cId="851914997" sldId="329"/>
            <ac:spMk id="9" creationId="{A56A5C67-4878-44BD-8FC3-2CE022306AE4}"/>
          </ac:spMkLst>
        </pc:spChg>
        <pc:picChg chg="add del">
          <ac:chgData name="Elena Lengthorn" userId="a470819a-500a-4418-be3e-d11a7050ebc5" providerId="ADAL" clId="{512882F0-FCA3-4B1C-A46C-288B694C1DA4}" dt="2021-02-23T14:17:29.337" v="1"/>
          <ac:picMkLst>
            <pc:docMk/>
            <pc:sldMk cId="851914997" sldId="329"/>
            <ac:picMk id="4" creationId="{ECBD538F-E80E-43BA-9CEE-1659C91AFA19}"/>
          </ac:picMkLst>
        </pc:picChg>
        <pc:picChg chg="add mod">
          <ac:chgData name="Elena Lengthorn" userId="a470819a-500a-4418-be3e-d11a7050ebc5" providerId="ADAL" clId="{512882F0-FCA3-4B1C-A46C-288B694C1DA4}" dt="2021-02-25T18:03:02.496" v="2074" actId="1076"/>
          <ac:picMkLst>
            <pc:docMk/>
            <pc:sldMk cId="851914997" sldId="329"/>
            <ac:picMk id="8" creationId="{898A2E81-6A83-4F5D-811D-F44AA91E85F6}"/>
          </ac:picMkLst>
        </pc:picChg>
        <pc:picChg chg="add mod">
          <ac:chgData name="Elena Lengthorn" userId="a470819a-500a-4418-be3e-d11a7050ebc5" providerId="ADAL" clId="{512882F0-FCA3-4B1C-A46C-288B694C1DA4}" dt="2021-02-25T20:45:52.489" v="2510" actId="1076"/>
          <ac:picMkLst>
            <pc:docMk/>
            <pc:sldMk cId="851914997" sldId="329"/>
            <ac:picMk id="1026" creationId="{232AC4FC-EE50-4DF2-86DA-B7D2A0B23482}"/>
          </ac:picMkLst>
        </pc:picChg>
      </pc:sldChg>
      <pc:sldChg chg="addSp delSp modSp mod">
        <pc:chgData name="Elena Lengthorn" userId="a470819a-500a-4418-be3e-d11a7050ebc5" providerId="ADAL" clId="{512882F0-FCA3-4B1C-A46C-288B694C1DA4}" dt="2021-02-23T18:13:59.959" v="137" actId="1076"/>
        <pc:sldMkLst>
          <pc:docMk/>
          <pc:sldMk cId="3371560099" sldId="330"/>
        </pc:sldMkLst>
        <pc:spChg chg="mod">
          <ac:chgData name="Elena Lengthorn" userId="a470819a-500a-4418-be3e-d11a7050ebc5" providerId="ADAL" clId="{512882F0-FCA3-4B1C-A46C-288B694C1DA4}" dt="2021-02-23T18:13:40.349" v="135" actId="20577"/>
          <ac:spMkLst>
            <pc:docMk/>
            <pc:sldMk cId="3371560099" sldId="330"/>
            <ac:spMk id="2" creationId="{568BA21D-7CC1-43F7-B395-0CDE0D16108B}"/>
          </ac:spMkLst>
        </pc:spChg>
        <pc:spChg chg="del">
          <ac:chgData name="Elena Lengthorn" userId="a470819a-500a-4418-be3e-d11a7050ebc5" providerId="ADAL" clId="{512882F0-FCA3-4B1C-A46C-288B694C1DA4}" dt="2021-02-23T18:06:50.896" v="130" actId="478"/>
          <ac:spMkLst>
            <pc:docMk/>
            <pc:sldMk cId="3371560099" sldId="330"/>
            <ac:spMk id="3" creationId="{CF66A1F3-5A29-42C3-9310-8F02A38C2EBA}"/>
          </ac:spMkLst>
        </pc:spChg>
        <pc:picChg chg="add mod">
          <ac:chgData name="Elena Lengthorn" userId="a470819a-500a-4418-be3e-d11a7050ebc5" providerId="ADAL" clId="{512882F0-FCA3-4B1C-A46C-288B694C1DA4}" dt="2021-02-23T18:13:59.959" v="137" actId="1076"/>
          <ac:picMkLst>
            <pc:docMk/>
            <pc:sldMk cId="3371560099" sldId="330"/>
            <ac:picMk id="5" creationId="{3E034221-BFDE-45CB-8976-4E207DA6658D}"/>
          </ac:picMkLst>
        </pc:picChg>
      </pc:sldChg>
      <pc:sldChg chg="addSp delSp modSp mod modNotesTx">
        <pc:chgData name="Elena Lengthorn" userId="a470819a-500a-4418-be3e-d11a7050ebc5" providerId="ADAL" clId="{512882F0-FCA3-4B1C-A46C-288B694C1DA4}" dt="2021-02-25T18:29:42.751" v="2146" actId="1076"/>
        <pc:sldMkLst>
          <pc:docMk/>
          <pc:sldMk cId="995814972" sldId="331"/>
        </pc:sldMkLst>
        <pc:spChg chg="mod">
          <ac:chgData name="Elena Lengthorn" userId="a470819a-500a-4418-be3e-d11a7050ebc5" providerId="ADAL" clId="{512882F0-FCA3-4B1C-A46C-288B694C1DA4}" dt="2021-02-25T18:29:42.751" v="2146" actId="1076"/>
          <ac:spMkLst>
            <pc:docMk/>
            <pc:sldMk cId="995814972" sldId="331"/>
            <ac:spMk id="2" creationId="{78AA9B68-EB0D-40F5-8249-441D583B7902}"/>
          </ac:spMkLst>
        </pc:spChg>
        <pc:spChg chg="mod">
          <ac:chgData name="Elena Lengthorn" userId="a470819a-500a-4418-be3e-d11a7050ebc5" providerId="ADAL" clId="{512882F0-FCA3-4B1C-A46C-288B694C1DA4}" dt="2021-02-25T16:24:01.668" v="1898" actId="20577"/>
          <ac:spMkLst>
            <pc:docMk/>
            <pc:sldMk cId="995814972" sldId="331"/>
            <ac:spMk id="3" creationId="{14D7BC73-973D-414D-94B3-CC36A30DB9AE}"/>
          </ac:spMkLst>
        </pc:spChg>
        <pc:picChg chg="add del mod">
          <ac:chgData name="Elena Lengthorn" userId="a470819a-500a-4418-be3e-d11a7050ebc5" providerId="ADAL" clId="{512882F0-FCA3-4B1C-A46C-288B694C1DA4}" dt="2021-02-25T15:57:36.872" v="637" actId="478"/>
          <ac:picMkLst>
            <pc:docMk/>
            <pc:sldMk cId="995814972" sldId="331"/>
            <ac:picMk id="4" creationId="{CFE24666-ACC6-4A39-9061-A0F2106BF553}"/>
          </ac:picMkLst>
        </pc:picChg>
        <pc:picChg chg="add del mod">
          <ac:chgData name="Elena Lengthorn" userId="a470819a-500a-4418-be3e-d11a7050ebc5" providerId="ADAL" clId="{512882F0-FCA3-4B1C-A46C-288B694C1DA4}" dt="2021-02-25T15:57:42.736" v="639" actId="478"/>
          <ac:picMkLst>
            <pc:docMk/>
            <pc:sldMk cId="995814972" sldId="331"/>
            <ac:picMk id="5" creationId="{23EDFE0E-6442-4784-BF05-15EF344B16C5}"/>
          </ac:picMkLst>
        </pc:picChg>
        <pc:picChg chg="add mod">
          <ac:chgData name="Elena Lengthorn" userId="a470819a-500a-4418-be3e-d11a7050ebc5" providerId="ADAL" clId="{512882F0-FCA3-4B1C-A46C-288B694C1DA4}" dt="2021-02-25T18:29:39.254" v="2145" actId="1076"/>
          <ac:picMkLst>
            <pc:docMk/>
            <pc:sldMk cId="995814972" sldId="331"/>
            <ac:picMk id="6" creationId="{2897D594-FA3D-46D7-98F7-C29F8226F3D0}"/>
          </ac:picMkLst>
        </pc:picChg>
      </pc:sldChg>
      <pc:sldChg chg="addSp delSp modSp mod modNotesTx">
        <pc:chgData name="Elena Lengthorn" userId="a470819a-500a-4418-be3e-d11a7050ebc5" providerId="ADAL" clId="{512882F0-FCA3-4B1C-A46C-288B694C1DA4}" dt="2021-02-25T20:52:46.942" v="2618" actId="20577"/>
        <pc:sldMkLst>
          <pc:docMk/>
          <pc:sldMk cId="3563713375" sldId="332"/>
        </pc:sldMkLst>
        <pc:spChg chg="del mod">
          <ac:chgData name="Elena Lengthorn" userId="a470819a-500a-4418-be3e-d11a7050ebc5" providerId="ADAL" clId="{512882F0-FCA3-4B1C-A46C-288B694C1DA4}" dt="2021-02-25T15:33:54.274" v="342" actId="478"/>
          <ac:spMkLst>
            <pc:docMk/>
            <pc:sldMk cId="3563713375" sldId="332"/>
            <ac:spMk id="2" creationId="{BD8F3F85-936E-4401-BD4B-459043AC01D8}"/>
          </ac:spMkLst>
        </pc:spChg>
        <pc:spChg chg="del">
          <ac:chgData name="Elena Lengthorn" userId="a470819a-500a-4418-be3e-d11a7050ebc5" providerId="ADAL" clId="{512882F0-FCA3-4B1C-A46C-288B694C1DA4}" dt="2021-02-25T15:26:37.519" v="332" actId="931"/>
          <ac:spMkLst>
            <pc:docMk/>
            <pc:sldMk cId="3563713375" sldId="332"/>
            <ac:spMk id="3" creationId="{CAC2A0D4-53FA-42CB-BD5A-E0E04508E1E9}"/>
          </ac:spMkLst>
        </pc:spChg>
        <pc:picChg chg="add mod">
          <ac:chgData name="Elena Lengthorn" userId="a470819a-500a-4418-be3e-d11a7050ebc5" providerId="ADAL" clId="{512882F0-FCA3-4B1C-A46C-288B694C1DA4}" dt="2021-02-23T20:58:13.358" v="244" actId="1076"/>
          <ac:picMkLst>
            <pc:docMk/>
            <pc:sldMk cId="3563713375" sldId="332"/>
            <ac:picMk id="4" creationId="{0156594F-4EB9-45D5-BF87-BC46E9F1F881}"/>
          </ac:picMkLst>
        </pc:picChg>
        <pc:picChg chg="add mod">
          <ac:chgData name="Elena Lengthorn" userId="a470819a-500a-4418-be3e-d11a7050ebc5" providerId="ADAL" clId="{512882F0-FCA3-4B1C-A46C-288B694C1DA4}" dt="2021-02-25T15:26:40.102" v="335" actId="1076"/>
          <ac:picMkLst>
            <pc:docMk/>
            <pc:sldMk cId="3563713375" sldId="332"/>
            <ac:picMk id="6" creationId="{9D56D133-260C-4FDE-BBDB-B90EDBDD491C}"/>
          </ac:picMkLst>
        </pc:picChg>
        <pc:picChg chg="add mod">
          <ac:chgData name="Elena Lengthorn" userId="a470819a-500a-4418-be3e-d11a7050ebc5" providerId="ADAL" clId="{512882F0-FCA3-4B1C-A46C-288B694C1DA4}" dt="2021-02-25T15:34:06.926" v="347" actId="1076"/>
          <ac:picMkLst>
            <pc:docMk/>
            <pc:sldMk cId="3563713375" sldId="332"/>
            <ac:picMk id="7" creationId="{C4FA6755-E2B7-476E-A57E-4E1AC21BE489}"/>
          </ac:picMkLst>
        </pc:picChg>
        <pc:picChg chg="add mod">
          <ac:chgData name="Elena Lengthorn" userId="a470819a-500a-4418-be3e-d11a7050ebc5" providerId="ADAL" clId="{512882F0-FCA3-4B1C-A46C-288B694C1DA4}" dt="2021-02-25T15:35:30.337" v="352" actId="1076"/>
          <ac:picMkLst>
            <pc:docMk/>
            <pc:sldMk cId="3563713375" sldId="332"/>
            <ac:picMk id="9" creationId="{09B5F157-D2B5-411A-96BE-E792E43FC5AB}"/>
          </ac:picMkLst>
        </pc:picChg>
        <pc:picChg chg="add mod">
          <ac:chgData name="Elena Lengthorn" userId="a470819a-500a-4418-be3e-d11a7050ebc5" providerId="ADAL" clId="{512882F0-FCA3-4B1C-A46C-288B694C1DA4}" dt="2021-02-25T15:33:16.019" v="341" actId="1076"/>
          <ac:picMkLst>
            <pc:docMk/>
            <pc:sldMk cId="3563713375" sldId="332"/>
            <ac:picMk id="2050" creationId="{A00C6E26-8972-4E46-8FB8-48AB36F20F3D}"/>
          </ac:picMkLst>
        </pc:picChg>
      </pc:sldChg>
      <pc:sldChg chg="addSp delSp modSp new mod">
        <pc:chgData name="Elena Lengthorn" userId="a470819a-500a-4418-be3e-d11a7050ebc5" providerId="ADAL" clId="{512882F0-FCA3-4B1C-A46C-288B694C1DA4}" dt="2021-02-25T16:51:08.953" v="2066" actId="1076"/>
        <pc:sldMkLst>
          <pc:docMk/>
          <pc:sldMk cId="549789705" sldId="333"/>
        </pc:sldMkLst>
        <pc:spChg chg="mod">
          <ac:chgData name="Elena Lengthorn" userId="a470819a-500a-4418-be3e-d11a7050ebc5" providerId="ADAL" clId="{512882F0-FCA3-4B1C-A46C-288B694C1DA4}" dt="2021-02-25T16:01:05.321" v="664" actId="1076"/>
          <ac:spMkLst>
            <pc:docMk/>
            <pc:sldMk cId="549789705" sldId="333"/>
            <ac:spMk id="2" creationId="{70A96011-7A85-498A-BF0E-A9D2155C3918}"/>
          </ac:spMkLst>
        </pc:spChg>
        <pc:spChg chg="del">
          <ac:chgData name="Elena Lengthorn" userId="a470819a-500a-4418-be3e-d11a7050ebc5" providerId="ADAL" clId="{512882F0-FCA3-4B1C-A46C-288B694C1DA4}" dt="2021-02-25T16:00:51.541" v="660"/>
          <ac:spMkLst>
            <pc:docMk/>
            <pc:sldMk cId="549789705" sldId="333"/>
            <ac:spMk id="3" creationId="{4B9AFDC6-D1EC-4576-A447-ADCBE788C0CE}"/>
          </ac:spMkLst>
        </pc:spChg>
        <pc:picChg chg="add del mod">
          <ac:chgData name="Elena Lengthorn" userId="a470819a-500a-4418-be3e-d11a7050ebc5" providerId="ADAL" clId="{512882F0-FCA3-4B1C-A46C-288B694C1DA4}" dt="2021-02-25T16:01:09.585" v="665" actId="1076"/>
          <ac:picMkLst>
            <pc:docMk/>
            <pc:sldMk cId="549789705" sldId="333"/>
            <ac:picMk id="4" creationId="{25A55012-981E-43AC-B8CA-E33DB984D563}"/>
          </ac:picMkLst>
        </pc:picChg>
        <pc:picChg chg="add del mod">
          <ac:chgData name="Elena Lengthorn" userId="a470819a-500a-4418-be3e-d11a7050ebc5" providerId="ADAL" clId="{512882F0-FCA3-4B1C-A46C-288B694C1DA4}" dt="2021-02-25T16:01:18.057" v="667" actId="1076"/>
          <ac:picMkLst>
            <pc:docMk/>
            <pc:sldMk cId="549789705" sldId="333"/>
            <ac:picMk id="5" creationId="{C2AC00F7-29D6-4BEB-92D4-1E6DB215AD21}"/>
          </ac:picMkLst>
        </pc:picChg>
        <pc:picChg chg="add del mod">
          <ac:chgData name="Elena Lengthorn" userId="a470819a-500a-4418-be3e-d11a7050ebc5" providerId="ADAL" clId="{512882F0-FCA3-4B1C-A46C-288B694C1DA4}" dt="2021-02-25T16:00:30.613" v="653"/>
          <ac:picMkLst>
            <pc:docMk/>
            <pc:sldMk cId="549789705" sldId="333"/>
            <ac:picMk id="6" creationId="{BC23A2E6-3F3D-4515-A5BA-1357266BBDC2}"/>
          </ac:picMkLst>
        </pc:picChg>
        <pc:picChg chg="add mod">
          <ac:chgData name="Elena Lengthorn" userId="a470819a-500a-4418-be3e-d11a7050ebc5" providerId="ADAL" clId="{512882F0-FCA3-4B1C-A46C-288B694C1DA4}" dt="2021-02-25T16:51:08.953" v="2066" actId="1076"/>
          <ac:picMkLst>
            <pc:docMk/>
            <pc:sldMk cId="549789705" sldId="333"/>
            <ac:picMk id="7" creationId="{0FEE8F31-0266-476F-A304-0DAA99ECF1B6}"/>
          </ac:picMkLst>
        </pc:picChg>
      </pc:sldChg>
      <pc:sldChg chg="del modNotesTx">
        <pc:chgData name="Elena Lengthorn" userId="a470819a-500a-4418-be3e-d11a7050ebc5" providerId="ADAL" clId="{512882F0-FCA3-4B1C-A46C-288B694C1DA4}" dt="2021-02-23T21:08:27.138" v="327" actId="47"/>
        <pc:sldMkLst>
          <pc:docMk/>
          <pc:sldMk cId="1512818019" sldId="333"/>
        </pc:sldMkLst>
      </pc:sldChg>
      <pc:sldChg chg="addSp delSp modSp add mod chgLayout modNotesTx">
        <pc:chgData name="Elena Lengthorn" userId="a470819a-500a-4418-be3e-d11a7050ebc5" providerId="ADAL" clId="{512882F0-FCA3-4B1C-A46C-288B694C1DA4}" dt="2021-02-25T18:30:13.693" v="2147" actId="20577"/>
        <pc:sldMkLst>
          <pc:docMk/>
          <pc:sldMk cId="2203279554" sldId="334"/>
        </pc:sldMkLst>
        <pc:spChg chg="del">
          <ac:chgData name="Elena Lengthorn" userId="a470819a-500a-4418-be3e-d11a7050ebc5" providerId="ADAL" clId="{512882F0-FCA3-4B1C-A46C-288B694C1DA4}" dt="2021-02-25T16:01:53.006" v="669" actId="700"/>
          <ac:spMkLst>
            <pc:docMk/>
            <pc:sldMk cId="2203279554" sldId="334"/>
            <ac:spMk id="2" creationId="{568BA21D-7CC1-43F7-B395-0CDE0D16108B}"/>
          </ac:spMkLst>
        </pc:spChg>
        <pc:spChg chg="add mod ord">
          <ac:chgData name="Elena Lengthorn" userId="a470819a-500a-4418-be3e-d11a7050ebc5" providerId="ADAL" clId="{512882F0-FCA3-4B1C-A46C-288B694C1DA4}" dt="2021-02-25T18:30:13.693" v="2147" actId="20577"/>
          <ac:spMkLst>
            <pc:docMk/>
            <pc:sldMk cId="2203279554" sldId="334"/>
            <ac:spMk id="3" creationId="{7DA610E6-4687-435D-AFA1-0F9A5FF3BF9C}"/>
          </ac:spMkLst>
        </pc:spChg>
        <pc:spChg chg="add mod ord">
          <ac:chgData name="Elena Lengthorn" userId="a470819a-500a-4418-be3e-d11a7050ebc5" providerId="ADAL" clId="{512882F0-FCA3-4B1C-A46C-288B694C1DA4}" dt="2021-02-25T16:20:26.649" v="1849" actId="20577"/>
          <ac:spMkLst>
            <pc:docMk/>
            <pc:sldMk cId="2203279554" sldId="334"/>
            <ac:spMk id="4" creationId="{C07BA9F8-87D3-4C87-9CF0-C86B3EBE2935}"/>
          </ac:spMkLst>
        </pc:spChg>
        <pc:picChg chg="del mod">
          <ac:chgData name="Elena Lengthorn" userId="a470819a-500a-4418-be3e-d11a7050ebc5" providerId="ADAL" clId="{512882F0-FCA3-4B1C-A46C-288B694C1DA4}" dt="2021-02-25T16:01:37.799" v="668" actId="478"/>
          <ac:picMkLst>
            <pc:docMk/>
            <pc:sldMk cId="2203279554" sldId="334"/>
            <ac:picMk id="5" creationId="{3E034221-BFDE-45CB-8976-4E207DA6658D}"/>
          </ac:picMkLst>
        </pc:picChg>
      </pc:sldChg>
      <pc:sldChg chg="modSp new mod">
        <pc:chgData name="Elena Lengthorn" userId="a470819a-500a-4418-be3e-d11a7050ebc5" providerId="ADAL" clId="{512882F0-FCA3-4B1C-A46C-288B694C1DA4}" dt="2021-02-25T20:52:30.118" v="2617" actId="114"/>
        <pc:sldMkLst>
          <pc:docMk/>
          <pc:sldMk cId="919596675" sldId="335"/>
        </pc:sldMkLst>
        <pc:spChg chg="mod">
          <ac:chgData name="Elena Lengthorn" userId="a470819a-500a-4418-be3e-d11a7050ebc5" providerId="ADAL" clId="{512882F0-FCA3-4B1C-A46C-288B694C1DA4}" dt="2021-02-25T16:10:00.699" v="1178" actId="207"/>
          <ac:spMkLst>
            <pc:docMk/>
            <pc:sldMk cId="919596675" sldId="335"/>
            <ac:spMk id="2" creationId="{D0E82ACB-5E16-4E0E-AEF3-C964972D8EA9}"/>
          </ac:spMkLst>
        </pc:spChg>
        <pc:spChg chg="mod">
          <ac:chgData name="Elena Lengthorn" userId="a470819a-500a-4418-be3e-d11a7050ebc5" providerId="ADAL" clId="{512882F0-FCA3-4B1C-A46C-288B694C1DA4}" dt="2021-02-25T20:52:30.118" v="2617" actId="114"/>
          <ac:spMkLst>
            <pc:docMk/>
            <pc:sldMk cId="919596675" sldId="335"/>
            <ac:spMk id="3" creationId="{7BC171AE-6095-40D0-94EB-E148DB2C3884}"/>
          </ac:spMkLst>
        </pc:spChg>
      </pc:sldChg>
      <pc:sldChg chg="addSp delSp modSp new mod modNotesTx">
        <pc:chgData name="Elena Lengthorn" userId="a470819a-500a-4418-be3e-d11a7050ebc5" providerId="ADAL" clId="{512882F0-FCA3-4B1C-A46C-288B694C1DA4}" dt="2021-02-25T21:00:44.204" v="3089" actId="20577"/>
        <pc:sldMkLst>
          <pc:docMk/>
          <pc:sldMk cId="1907719066" sldId="336"/>
        </pc:sldMkLst>
        <pc:spChg chg="mod">
          <ac:chgData name="Elena Lengthorn" userId="a470819a-500a-4418-be3e-d11a7050ebc5" providerId="ADAL" clId="{512882F0-FCA3-4B1C-A46C-288B694C1DA4}" dt="2021-02-25T16:20:13.599" v="1845" actId="207"/>
          <ac:spMkLst>
            <pc:docMk/>
            <pc:sldMk cId="1907719066" sldId="336"/>
            <ac:spMk id="2" creationId="{6D0D6FD9-1ABB-4E90-BBDB-9DC04183040A}"/>
          </ac:spMkLst>
        </pc:spChg>
        <pc:spChg chg="del">
          <ac:chgData name="Elena Lengthorn" userId="a470819a-500a-4418-be3e-d11a7050ebc5" providerId="ADAL" clId="{512882F0-FCA3-4B1C-A46C-288B694C1DA4}" dt="2021-02-25T16:19:38.465" v="1804" actId="931"/>
          <ac:spMkLst>
            <pc:docMk/>
            <pc:sldMk cId="1907719066" sldId="336"/>
            <ac:spMk id="3" creationId="{D6DEB754-CADB-4015-BD05-795E3F5E98E5}"/>
          </ac:spMkLst>
        </pc:spChg>
        <pc:picChg chg="add mod">
          <ac:chgData name="Elena Lengthorn" userId="a470819a-500a-4418-be3e-d11a7050ebc5" providerId="ADAL" clId="{512882F0-FCA3-4B1C-A46C-288B694C1DA4}" dt="2021-02-25T16:20:17.442" v="1846" actId="1076"/>
          <ac:picMkLst>
            <pc:docMk/>
            <pc:sldMk cId="1907719066" sldId="336"/>
            <ac:picMk id="5" creationId="{C18BBED6-0F64-45BF-B391-31D690A6A9D2}"/>
          </ac:picMkLst>
        </pc:picChg>
      </pc:sldChg>
      <pc:sldChg chg="addSp modSp new mod ord modNotesTx">
        <pc:chgData name="Elena Lengthorn" userId="a470819a-500a-4418-be3e-d11a7050ebc5" providerId="ADAL" clId="{512882F0-FCA3-4B1C-A46C-288B694C1DA4}" dt="2021-02-25T20:57:15.572" v="2732" actId="20577"/>
        <pc:sldMkLst>
          <pc:docMk/>
          <pc:sldMk cId="583422484" sldId="337"/>
        </pc:sldMkLst>
        <pc:spChg chg="mod">
          <ac:chgData name="Elena Lengthorn" userId="a470819a-500a-4418-be3e-d11a7050ebc5" providerId="ADAL" clId="{512882F0-FCA3-4B1C-A46C-288B694C1DA4}" dt="2021-02-25T19:12:46.026" v="2181" actId="207"/>
          <ac:spMkLst>
            <pc:docMk/>
            <pc:sldMk cId="583422484" sldId="337"/>
            <ac:spMk id="2" creationId="{EF3B259C-1C67-4AEC-8C3E-5E8DC7C48390}"/>
          </ac:spMkLst>
        </pc:spChg>
        <pc:spChg chg="mod">
          <ac:chgData name="Elena Lengthorn" userId="a470819a-500a-4418-be3e-d11a7050ebc5" providerId="ADAL" clId="{512882F0-FCA3-4B1C-A46C-288B694C1DA4}" dt="2021-02-25T19:23:00.738" v="2355" actId="20577"/>
          <ac:spMkLst>
            <pc:docMk/>
            <pc:sldMk cId="583422484" sldId="337"/>
            <ac:spMk id="3" creationId="{5434B728-EB9D-4842-B222-44B6B543D1FB}"/>
          </ac:spMkLst>
        </pc:spChg>
        <pc:picChg chg="add mod">
          <ac:chgData name="Elena Lengthorn" userId="a470819a-500a-4418-be3e-d11a7050ebc5" providerId="ADAL" clId="{512882F0-FCA3-4B1C-A46C-288B694C1DA4}" dt="2021-02-25T19:12:34.495" v="2178" actId="14100"/>
          <ac:picMkLst>
            <pc:docMk/>
            <pc:sldMk cId="583422484" sldId="337"/>
            <ac:picMk id="4" creationId="{35D4462A-6A61-4F1D-B324-B6099472E0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09653C-83DF-4A28-A828-2D9103C90A79}" type="datetimeFigureOut">
              <a:rPr lang="en-GB" smtClean="0"/>
              <a:t>09/03/2021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AB75EF-30B1-4FA2-A27D-3E52583106EB}" type="slidenum">
              <a:rPr lang="en-GB" smtClean="0"/>
              <a:t>‹#›</a:t>
            </a:fld>
            <a:endParaRPr lang="en-GB"/>
          </a:p>
        </p:txBody>
      </p:sp>
    </p:spTree>
    <p:extLst>
      <p:ext uri="{BB962C8B-B14F-4D97-AF65-F5344CB8AC3E}">
        <p14:creationId xmlns:p14="http://schemas.microsoft.com/office/powerpoint/2010/main" val="61688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us.org.uk/"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mailto:info@hedgehogfriendlycampus.co.uk" TargetMode="External"/><Relationship Id="rId4" Type="http://schemas.openxmlformats.org/officeDocument/2006/relationships/hyperlink" Target="https://sustainability.nus.org.u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lk-group.com/services/branded-merchandis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greenpromotions.co.uk/recycled-badges-gg0156b.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1</a:t>
            </a:fld>
            <a:endParaRPr lang="en-GB"/>
          </a:p>
        </p:txBody>
      </p:sp>
    </p:spTree>
    <p:extLst>
      <p:ext uri="{BB962C8B-B14F-4D97-AF65-F5344CB8AC3E}">
        <p14:creationId xmlns:p14="http://schemas.microsoft.com/office/powerpoint/2010/main" val="381816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https://www.childresearch.net/papers/playing/2013_01.html</a:t>
            </a:r>
            <a:endParaRPr lang="en-GB" dirty="0"/>
          </a:p>
        </p:txBody>
      </p:sp>
      <p:sp>
        <p:nvSpPr>
          <p:cNvPr id="4" name="Slide Number Placeholder 3"/>
          <p:cNvSpPr>
            <a:spLocks noGrp="1"/>
          </p:cNvSpPr>
          <p:nvPr>
            <p:ph type="sldNum" sz="quarter" idx="10"/>
          </p:nvPr>
        </p:nvSpPr>
        <p:spPr/>
        <p:txBody>
          <a:bodyPr/>
          <a:lstStyle/>
          <a:p>
            <a:fld id="{38AB75EF-30B1-4FA2-A27D-3E52583106EB}" type="slidenum">
              <a:rPr lang="en-GB" smtClean="0"/>
              <a:t>10</a:t>
            </a:fld>
            <a:endParaRPr lang="en-GB"/>
          </a:p>
        </p:txBody>
      </p:sp>
    </p:spTree>
    <p:extLst>
      <p:ext uri="{BB962C8B-B14F-4D97-AF65-F5344CB8AC3E}">
        <p14:creationId xmlns:p14="http://schemas.microsoft.com/office/powerpoint/2010/main" val="308680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F3D11EC9-ADDA-42A3-B17D-C09BAA25B281}" type="slidenum">
              <a:rPr lang="en-GB" smtClean="0"/>
              <a:t>11</a:t>
            </a:fld>
            <a:endParaRPr lang="en-GB"/>
          </a:p>
        </p:txBody>
      </p:sp>
    </p:spTree>
    <p:extLst>
      <p:ext uri="{BB962C8B-B14F-4D97-AF65-F5344CB8AC3E}">
        <p14:creationId xmlns:p14="http://schemas.microsoft.com/office/powerpoint/2010/main" val="22309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Science has spoken again &amp; again. Doing nothing is a death sentence. p139</a:t>
            </a:r>
          </a:p>
        </p:txBody>
      </p:sp>
      <p:sp>
        <p:nvSpPr>
          <p:cNvPr id="4" name="Slide Number Placeholder 3"/>
          <p:cNvSpPr>
            <a:spLocks noGrp="1"/>
          </p:cNvSpPr>
          <p:nvPr>
            <p:ph type="sldNum" sz="quarter" idx="5"/>
          </p:nvPr>
        </p:nvSpPr>
        <p:spPr/>
        <p:txBody>
          <a:bodyPr/>
          <a:lstStyle/>
          <a:p>
            <a:fld id="{38AB75EF-30B1-4FA2-A27D-3E52583106EB}" type="slidenum">
              <a:rPr lang="en-GB" smtClean="0"/>
              <a:t>2</a:t>
            </a:fld>
            <a:endParaRPr lang="en-GB"/>
          </a:p>
        </p:txBody>
      </p:sp>
    </p:spTree>
    <p:extLst>
      <p:ext uri="{BB962C8B-B14F-4D97-AF65-F5344CB8AC3E}">
        <p14:creationId xmlns:p14="http://schemas.microsoft.com/office/powerpoint/2010/main" val="185873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has heard of it? Possible to do a poll? – Quick </a:t>
            </a:r>
            <a:r>
              <a:rPr lang="en-GB" dirty="0" smtClean="0"/>
              <a:t>‘Y’ in the chat </a:t>
            </a:r>
            <a:r>
              <a:rPr lang="en-GB" dirty="0"/>
              <a:t>poll</a:t>
            </a:r>
          </a:p>
          <a:p>
            <a:r>
              <a:rPr lang="en-GB" dirty="0"/>
              <a:t>Collaboration between staff and students</a:t>
            </a:r>
          </a:p>
          <a:p>
            <a:endParaRPr lang="en-GB" dirty="0"/>
          </a:p>
          <a:p>
            <a:r>
              <a:rPr lang="en-GB" b="0" i="0" dirty="0">
                <a:solidFill>
                  <a:srgbClr val="666666"/>
                </a:solidFill>
                <a:effectLst/>
                <a:latin typeface="Open Sans"/>
              </a:rPr>
              <a:t>Green Impact has been delivering change and supporting volunteers to become sustainability innovators across campuses for over 10 years. </a:t>
            </a:r>
            <a:r>
              <a:rPr lang="en-GB" b="0" i="0" dirty="0" smtClean="0">
                <a:solidFill>
                  <a:srgbClr val="666666"/>
                </a:solidFill>
                <a:effectLst/>
                <a:latin typeface="Open Sans"/>
              </a:rPr>
              <a:t>They recognise</a:t>
            </a:r>
            <a:r>
              <a:rPr lang="en-GB" b="0" i="0" baseline="0" dirty="0" smtClean="0">
                <a:solidFill>
                  <a:srgbClr val="666666"/>
                </a:solidFill>
                <a:effectLst/>
                <a:latin typeface="Open Sans"/>
              </a:rPr>
              <a:t> that the</a:t>
            </a:r>
            <a:r>
              <a:rPr lang="en-GB" b="0" i="0" dirty="0" smtClean="0">
                <a:solidFill>
                  <a:srgbClr val="666666"/>
                </a:solidFill>
                <a:effectLst/>
                <a:latin typeface="Open Sans"/>
              </a:rPr>
              <a:t> </a:t>
            </a:r>
            <a:r>
              <a:rPr lang="en-GB" b="0" i="0" dirty="0">
                <a:solidFill>
                  <a:srgbClr val="666666"/>
                </a:solidFill>
                <a:effectLst/>
                <a:latin typeface="Open Sans"/>
              </a:rPr>
              <a:t>example that our academic institutions set </a:t>
            </a:r>
            <a:r>
              <a:rPr lang="en-GB" b="0" i="0" dirty="0" smtClean="0">
                <a:solidFill>
                  <a:srgbClr val="666666"/>
                </a:solidFill>
                <a:effectLst/>
                <a:latin typeface="Open Sans"/>
              </a:rPr>
              <a:t>to</a:t>
            </a:r>
            <a:r>
              <a:rPr lang="en-GB" b="0" i="0" baseline="0" dirty="0" smtClean="0">
                <a:solidFill>
                  <a:srgbClr val="666666"/>
                </a:solidFill>
                <a:effectLst/>
                <a:latin typeface="Open Sans"/>
              </a:rPr>
              <a:t> our</a:t>
            </a:r>
            <a:r>
              <a:rPr lang="en-GB" b="0" i="0" dirty="0" smtClean="0">
                <a:solidFill>
                  <a:srgbClr val="666666"/>
                </a:solidFill>
                <a:effectLst/>
                <a:latin typeface="Open Sans"/>
              </a:rPr>
              <a:t> </a:t>
            </a:r>
            <a:r>
              <a:rPr lang="en-GB" b="0" i="0" dirty="0">
                <a:solidFill>
                  <a:srgbClr val="666666"/>
                </a:solidFill>
                <a:effectLst/>
                <a:latin typeface="Open Sans"/>
              </a:rPr>
              <a:t>students is fundamental to creating a sustainable future. </a:t>
            </a:r>
            <a:r>
              <a:rPr lang="en-GB" b="0" i="0" dirty="0" smtClean="0">
                <a:solidFill>
                  <a:srgbClr val="666666"/>
                </a:solidFill>
                <a:effectLst/>
                <a:latin typeface="Open Sans"/>
              </a:rPr>
              <a:t>There</a:t>
            </a:r>
            <a:r>
              <a:rPr lang="en-GB" b="0" i="0" baseline="0" dirty="0" smtClean="0">
                <a:solidFill>
                  <a:srgbClr val="666666"/>
                </a:solidFill>
                <a:effectLst/>
                <a:latin typeface="Open Sans"/>
              </a:rPr>
              <a:t> are</a:t>
            </a:r>
            <a:r>
              <a:rPr lang="en-GB" b="0" i="0" dirty="0" smtClean="0">
                <a:solidFill>
                  <a:srgbClr val="666666"/>
                </a:solidFill>
                <a:effectLst/>
                <a:latin typeface="Open Sans"/>
              </a:rPr>
              <a:t> </a:t>
            </a:r>
            <a:r>
              <a:rPr lang="en-GB" b="0" i="0" dirty="0">
                <a:solidFill>
                  <a:srgbClr val="666666"/>
                </a:solidFill>
                <a:effectLst/>
                <a:latin typeface="Open Sans"/>
              </a:rPr>
              <a:t>over 60 institutions who have used the model, we have gained experience in tailoring the approach to fit almost any kind of university.</a:t>
            </a:r>
          </a:p>
          <a:p>
            <a:endParaRPr lang="en-GB" b="0" i="0" dirty="0">
              <a:solidFill>
                <a:srgbClr val="666666"/>
              </a:solidFill>
              <a:effectLst/>
              <a:latin typeface="Open Sans"/>
            </a:endParaRPr>
          </a:p>
          <a:p>
            <a:pPr algn="l" fontAlgn="base"/>
            <a:r>
              <a:rPr lang="en-GB" b="1" i="0" dirty="0">
                <a:solidFill>
                  <a:srgbClr val="16846A"/>
                </a:solidFill>
                <a:effectLst/>
                <a:latin typeface="Open Sans"/>
              </a:rPr>
              <a:t>Universities and Colleges</a:t>
            </a:r>
          </a:p>
          <a:p>
            <a:pPr algn="l" fontAlgn="base"/>
            <a:r>
              <a:rPr lang="en-GB" b="0" i="0" dirty="0">
                <a:solidFill>
                  <a:srgbClr val="666666"/>
                </a:solidFill>
                <a:effectLst/>
                <a:latin typeface="Open Sans"/>
              </a:rPr>
              <a:t>A bespoke programme for universities and a national programme for colleges to support staff and students to take impactful actions towards sustainability. This goes far beyond the narrow, purely environmental definition of sustainability, helping embed sustainability into the curriculum, enhance the social fabric of institutions and improve the wellbeing of staff. To date they have reached over 60 UK universities, and are developing partnership programmes across Australasia and Europe</a:t>
            </a:r>
            <a:r>
              <a:rPr lang="en-GB" b="0" i="0" dirty="0" smtClean="0">
                <a:solidFill>
                  <a:srgbClr val="666666"/>
                </a:solidFill>
                <a:effectLst/>
                <a:latin typeface="Open Sans"/>
              </a:rPr>
              <a:t>. From campus</a:t>
            </a:r>
            <a:r>
              <a:rPr lang="en-GB" b="0" i="0" baseline="0" dirty="0" smtClean="0">
                <a:solidFill>
                  <a:srgbClr val="666666"/>
                </a:solidFill>
                <a:effectLst/>
                <a:latin typeface="Open Sans"/>
              </a:rPr>
              <a:t> grounds, to green procurement, green cleaning. </a:t>
            </a:r>
            <a:endParaRPr lang="en-GB" b="0" i="0" dirty="0">
              <a:solidFill>
                <a:srgbClr val="666666"/>
              </a:solidFill>
              <a:effectLst/>
              <a:latin typeface="Open Sans"/>
            </a:endParaRPr>
          </a:p>
          <a:p>
            <a:endParaRPr lang="en-GB" dirty="0"/>
          </a:p>
          <a:p>
            <a:endParaRPr lang="en-GB" dirty="0"/>
          </a:p>
          <a:p>
            <a:r>
              <a:rPr lang="en-GB" b="0" i="0" dirty="0">
                <a:solidFill>
                  <a:srgbClr val="666666"/>
                </a:solidFill>
                <a:effectLst/>
                <a:latin typeface="Open Sans"/>
              </a:rPr>
              <a:t>In the UK, Green Impact was developed by the </a:t>
            </a:r>
            <a:r>
              <a:rPr lang="en-GB" b="0" i="0" u="none" strike="noStrike" dirty="0">
                <a:solidFill>
                  <a:srgbClr val="4D9314"/>
                </a:solidFill>
                <a:effectLst/>
                <a:latin typeface="Open Sans"/>
                <a:hlinkClick r:id="rId3"/>
              </a:rPr>
              <a:t>National Union of Students (NUS)</a:t>
            </a:r>
            <a:r>
              <a:rPr lang="en-GB" b="0" i="0" dirty="0">
                <a:solidFill>
                  <a:srgbClr val="666666"/>
                </a:solidFill>
                <a:effectLst/>
                <a:latin typeface="Open Sans"/>
              </a:rPr>
              <a:t> in 2006 and delivered by the sustainability team within NUS. Since 1st October 2019, NUS’ sustainability team became </a:t>
            </a:r>
            <a:r>
              <a:rPr lang="en-GB" b="0" i="0" u="none" strike="noStrike" dirty="0">
                <a:solidFill>
                  <a:srgbClr val="4D9314"/>
                </a:solidFill>
                <a:effectLst/>
                <a:latin typeface="Open Sans"/>
                <a:hlinkClick r:id="rId4"/>
              </a:rPr>
              <a:t>Students Organising for Sustainability (SOS-UK)</a:t>
            </a:r>
            <a:r>
              <a:rPr lang="en-GB" b="0" i="0" u="none" strike="noStrike" dirty="0">
                <a:solidFill>
                  <a:srgbClr val="4D9314"/>
                </a:solidFill>
                <a:effectLst/>
                <a:latin typeface="Open Sans"/>
              </a:rPr>
              <a:t> (</a:t>
            </a:r>
            <a:r>
              <a:rPr lang="en-GB" b="0" i="0" dirty="0">
                <a:solidFill>
                  <a:srgbClr val="FFFFFF"/>
                </a:solidFill>
                <a:effectLst/>
                <a:latin typeface="Trebuchet MS" panose="020B0603020202020204" pitchFamily="34" charset="0"/>
              </a:rPr>
              <a:t>Students Organising for Sustainability is a registered charity operating across the UK)</a:t>
            </a:r>
            <a:r>
              <a:rPr lang="en-GB" b="0" i="0" dirty="0">
                <a:solidFill>
                  <a:srgbClr val="666666"/>
                </a:solidFill>
                <a:effectLst/>
                <a:latin typeface="Open Sans"/>
              </a:rPr>
              <a:t> in response to the ecological and climate crises to go further and faster with our sustainability work. SOS-UK now deliver Green Impact within the UK, with SOS-International and ACTS delivering our international work.</a:t>
            </a:r>
          </a:p>
          <a:p>
            <a:endParaRPr lang="en-GB" b="0" i="0" dirty="0">
              <a:solidFill>
                <a:srgbClr val="666666"/>
              </a:solidFill>
              <a:effectLst/>
              <a:latin typeface="Open Sans"/>
            </a:endParaRPr>
          </a:p>
          <a:p>
            <a:endParaRPr lang="en-GB" dirty="0"/>
          </a:p>
          <a:p>
            <a:pPr algn="l" fontAlgn="base"/>
            <a:r>
              <a:rPr lang="en-GB" b="1" i="0" dirty="0">
                <a:solidFill>
                  <a:srgbClr val="666666"/>
                </a:solidFill>
                <a:effectLst/>
                <a:latin typeface="Open Sans"/>
              </a:rPr>
              <a:t>Hedgehog Friendly Campus </a:t>
            </a:r>
            <a:endParaRPr lang="en-GB" b="0" i="0" dirty="0">
              <a:solidFill>
                <a:srgbClr val="666666"/>
              </a:solidFill>
              <a:effectLst/>
              <a:latin typeface="Open Sans"/>
            </a:endParaRPr>
          </a:p>
          <a:p>
            <a:pPr algn="l" fontAlgn="base"/>
            <a:r>
              <a:rPr lang="en-GB" b="0" i="0" dirty="0">
                <a:solidFill>
                  <a:srgbClr val="666666"/>
                </a:solidFill>
                <a:effectLst/>
                <a:latin typeface="Open Sans"/>
              </a:rPr>
              <a:t>A national biodiversity programme for universities, offering free support to staff and students to make impactful changes for hedgehogs. This programme allows universities to progress through Bronze, Silver and Gold levels, supporting this native species which is currently in severe decline. With a choice of actions including communicating the issues, completing hedgehog surveys and improving green spaces for hedgehogs, there are actions to suit every university. This is a great programme for any urban or rural university and particularly for those who are or have considered declaring a climate and nature emergency.</a:t>
            </a:r>
          </a:p>
          <a:p>
            <a:pPr algn="l" fontAlgn="base"/>
            <a:r>
              <a:rPr lang="en-GB" b="0" i="0" dirty="0">
                <a:solidFill>
                  <a:srgbClr val="666666"/>
                </a:solidFill>
                <a:effectLst/>
                <a:latin typeface="Open Sans"/>
              </a:rPr>
              <a:t>In 2019, the programme reached 36 universities across the UK and is a partnership between the British Hedgehog Preservation Society and SOS-UK. Contact </a:t>
            </a:r>
            <a:r>
              <a:rPr lang="en-GB" b="0" i="0" u="none" strike="noStrike" dirty="0">
                <a:solidFill>
                  <a:srgbClr val="4D9314"/>
                </a:solidFill>
                <a:effectLst/>
                <a:latin typeface="Open Sans"/>
                <a:hlinkClick r:id="rId5"/>
              </a:rPr>
              <a:t>info@hedgehogfriendlycampus.co.uk</a:t>
            </a:r>
            <a:r>
              <a:rPr lang="en-GB" b="0" i="0" dirty="0">
                <a:solidFill>
                  <a:srgbClr val="666666"/>
                </a:solidFill>
                <a:effectLst/>
                <a:latin typeface="Open Sans"/>
              </a:rPr>
              <a:t> for more information and to get involved.</a:t>
            </a:r>
          </a:p>
          <a:p>
            <a:pPr algn="l" fontAlgn="base"/>
            <a:r>
              <a:rPr lang="en-GB" b="0" i="0" dirty="0">
                <a:solidFill>
                  <a:srgbClr val="666666"/>
                </a:solidFill>
                <a:effectLst/>
                <a:latin typeface="Open Sans"/>
              </a:rPr>
              <a: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3</a:t>
            </a:fld>
            <a:endParaRPr lang="en-GB"/>
          </a:p>
        </p:txBody>
      </p:sp>
    </p:spTree>
    <p:extLst>
      <p:ext uri="{BB962C8B-B14F-4D97-AF65-F5344CB8AC3E}">
        <p14:creationId xmlns:p14="http://schemas.microsoft.com/office/powerpoint/2010/main" val="78842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4</a:t>
            </a:fld>
            <a:endParaRPr lang="en-GB"/>
          </a:p>
        </p:txBody>
      </p:sp>
    </p:spTree>
    <p:extLst>
      <p:ext uri="{BB962C8B-B14F-4D97-AF65-F5344CB8AC3E}">
        <p14:creationId xmlns:p14="http://schemas.microsoft.com/office/powerpoint/2010/main" val="80012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AB75EF-30B1-4FA2-A27D-3E52583106EB}" type="slidenum">
              <a:rPr lang="en-GB" smtClean="0"/>
              <a:t>5</a:t>
            </a:fld>
            <a:endParaRPr lang="en-GB"/>
          </a:p>
        </p:txBody>
      </p:sp>
    </p:spTree>
    <p:extLst>
      <p:ext uri="{BB962C8B-B14F-4D97-AF65-F5344CB8AC3E}">
        <p14:creationId xmlns:p14="http://schemas.microsoft.com/office/powerpoint/2010/main" val="266071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The badge supplier is Silk Group </a:t>
            </a:r>
            <a:r>
              <a:rPr lang="en-GB" sz="1800" u="sng" dirty="0">
                <a:solidFill>
                  <a:srgbClr val="000000"/>
                </a:solidFill>
                <a:effectLst/>
                <a:latin typeface="Calibri" panose="020F0502020204030204" pitchFamily="34" charset="0"/>
                <a:ea typeface="Calibri" panose="020F0502020204030204" pitchFamily="34" charset="0"/>
                <a:hlinkClick r:id="rId3"/>
              </a:rPr>
              <a:t>https://silk-group.com/services/branded-merchandise/</a:t>
            </a:r>
            <a:r>
              <a:rPr lang="en-GB" sz="1800" dirty="0">
                <a:solidFill>
                  <a:srgbClr val="000000"/>
                </a:solidFill>
                <a:effectLst/>
                <a:latin typeface="Calibri" panose="020F0502020204030204" pitchFamily="34" charset="0"/>
                <a:ea typeface="Calibri" panose="020F0502020204030204" pitchFamily="34" charset="0"/>
              </a:rPr>
              <a:t> they have an Eco range which where we purchased the badges from </a:t>
            </a:r>
            <a:r>
              <a:rPr lang="en-GB" sz="1800" u="sng" dirty="0">
                <a:solidFill>
                  <a:srgbClr val="000000"/>
                </a:solidFill>
                <a:effectLst/>
                <a:latin typeface="Calibri" panose="020F0502020204030204" pitchFamily="34" charset="0"/>
                <a:ea typeface="Calibri" panose="020F0502020204030204" pitchFamily="34" charset="0"/>
                <a:hlinkClick r:id="rId4"/>
              </a:rPr>
              <a:t>https://www.gogreenpromotions.co.uk/recycled-badges-gg0156b.html</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They are 100% recycled plastic made in the UK</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6</a:t>
            </a:fld>
            <a:endParaRPr lang="en-GB"/>
          </a:p>
        </p:txBody>
      </p:sp>
    </p:spTree>
    <p:extLst>
      <p:ext uri="{BB962C8B-B14F-4D97-AF65-F5344CB8AC3E}">
        <p14:creationId xmlns:p14="http://schemas.microsoft.com/office/powerpoint/2010/main" val="278868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connectedness has relatively recently been defined as a measurable psychological construct that describes a person’s relationship with the natural world. It includes aspects related to a person’s affective (emotional) and cognitive relationship to nature and their sense of place in nature (4). So, nature connectedness is very different to simply describing a person’s exposure to or contact with nature. Contact with nature is typically reported through measures like visit frequency, length of visit and visit location. A person’s nature connectedness can change over time and in response to different experiences (rather like a person’s wellbeing can change.) Five pathways to nature connectedness have been described (5) and are already being used to design activities that are effective in increasing people’s nature connection.</a:t>
            </a:r>
          </a:p>
          <a:p>
            <a:endParaRPr lang="en-GB" dirty="0"/>
          </a:p>
          <a:p>
            <a:r>
              <a:rPr lang="en-GB" dirty="0"/>
              <a:t>With crises in both human and environmental health, there is an increasingly urgent need to better understand people’s connectedness to nature as well as their contact with nature if we are to be able to respond effectively to government ambitions to ‘reconnect people with the natural environment’, including the commitments set out in Government’s 25 Year Environment Plan (10). </a:t>
            </a:r>
          </a:p>
          <a:p>
            <a:endParaRPr lang="en-GB" dirty="0"/>
          </a:p>
          <a:p>
            <a:r>
              <a:rPr lang="en-GB" dirty="0"/>
              <a:t>Reported pro-environmental behaviours and wellbeing were highest among people who also reported both high visit frequency to natural environments and high nature connectedness. The implication of this is that optimising pro-environmental and wellbeing outcomes is likely to rely on increasing both contact and connection with nature. </a:t>
            </a:r>
          </a:p>
          <a:p>
            <a:r>
              <a:rPr lang="en-GB" dirty="0"/>
              <a:t>Super findings from the MENE report on nature connectedness in adults and children = increased </a:t>
            </a:r>
            <a:r>
              <a:rPr lang="en-GB" dirty="0" err="1"/>
              <a:t>euadaimonic</a:t>
            </a:r>
            <a:r>
              <a:rPr lang="en-GB" dirty="0"/>
              <a:t> (feeling life is worthwhile) well being/increased pro-environmental behaviours – household and conservation/ drop off with age</a:t>
            </a:r>
          </a:p>
          <a:p>
            <a:endParaRPr lang="en-GB" dirty="0"/>
          </a:p>
          <a:p>
            <a:r>
              <a:rPr lang="en-GB" dirty="0"/>
              <a:t>Is outdoors in an urban setting enough? A Portuguese study by Loureiro, A. and Veloso, T.J in 2014  ‘Outdoor Exercise, Well-Being and Connectedness to Nature.’ suggested that the outdoor location was beneficial regardless, suggesting that even looking at images of  nature during exercise was beneficial! </a:t>
            </a:r>
          </a:p>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7</a:t>
            </a:fld>
            <a:endParaRPr lang="en-GB"/>
          </a:p>
        </p:txBody>
      </p:sp>
    </p:spTree>
    <p:extLst>
      <p:ext uri="{BB962C8B-B14F-4D97-AF65-F5344CB8AC3E}">
        <p14:creationId xmlns:p14="http://schemas.microsoft.com/office/powerpoint/2010/main" val="304980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Reported pro-environmental behaviours and wellbeing were highest among people who also reported both high visit frequency to natural environments and high nature connectedness. The implication of this is that optimising pro-environmental and wellbeing outcomes is likely to rely on increasing both contact and connection with nature. </a:t>
            </a:r>
          </a:p>
          <a:p>
            <a:r>
              <a:rPr lang="en-GB" dirty="0"/>
              <a:t>Super findings from the MENE report on nature connectedness in adults and children = increased </a:t>
            </a:r>
            <a:r>
              <a:rPr lang="en-GB" dirty="0" err="1"/>
              <a:t>euadaimonic</a:t>
            </a:r>
            <a:r>
              <a:rPr lang="en-GB" dirty="0"/>
              <a:t> (feeling life is worthwhile) well being/increased pro-environmental behaviours – household and conservation/ drop off with </a:t>
            </a:r>
            <a:r>
              <a:rPr lang="en-GB" dirty="0" smtClean="0"/>
              <a:t>age</a:t>
            </a:r>
          </a:p>
          <a:p>
            <a:endParaRPr lang="en-GB" dirty="0" smtClean="0"/>
          </a:p>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8</a:t>
            </a:fld>
            <a:endParaRPr lang="en-GB"/>
          </a:p>
        </p:txBody>
      </p:sp>
    </p:spTree>
    <p:extLst>
      <p:ext uri="{BB962C8B-B14F-4D97-AF65-F5344CB8AC3E}">
        <p14:creationId xmlns:p14="http://schemas.microsoft.com/office/powerpoint/2010/main" val="14310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https://theecologist.org/fight-the-fire</a:t>
            </a:r>
          </a:p>
          <a:p>
            <a:endParaRPr lang="en-GB" dirty="0"/>
          </a:p>
          <a:p>
            <a:r>
              <a:rPr lang="en-GB" dirty="0"/>
              <a:t>https://drive.google.com/file/d/1amdmpgll2wGatuwnqt0BK5VCZjXAkjiK/view</a:t>
            </a:r>
          </a:p>
          <a:p>
            <a:endParaRPr lang="en-GB" dirty="0"/>
          </a:p>
          <a:p>
            <a:r>
              <a:rPr lang="en-GB" dirty="0"/>
              <a:t>The primary audience for this Global</a:t>
            </a:r>
          </a:p>
          <a:p>
            <a:r>
              <a:rPr lang="en-GB" dirty="0"/>
              <a:t>Guidance document is the higher</a:t>
            </a:r>
          </a:p>
          <a:p>
            <a:r>
              <a:rPr lang="en-GB" dirty="0"/>
              <a:t>education community. However, other</a:t>
            </a:r>
          </a:p>
          <a:p>
            <a:r>
              <a:rPr lang="en-GB" dirty="0"/>
              <a:t>educators, NGOs, governments,</a:t>
            </a:r>
          </a:p>
          <a:p>
            <a:r>
              <a:rPr lang="en-GB" dirty="0"/>
              <a:t>employers and youth organizations</a:t>
            </a:r>
          </a:p>
          <a:p>
            <a:r>
              <a:rPr lang="en-GB" dirty="0"/>
              <a:t>will find this document useful for</a:t>
            </a:r>
          </a:p>
          <a:p>
            <a:r>
              <a:rPr lang="en-GB" dirty="0"/>
              <a:t>strategic planning and collaborative</a:t>
            </a:r>
          </a:p>
          <a:p>
            <a:r>
              <a:rPr lang="en-GB" dirty="0"/>
              <a:t>efforts with higher education and each</a:t>
            </a:r>
          </a:p>
          <a:p>
            <a:r>
              <a:rPr lang="en-GB" dirty="0"/>
              <a:t>other.</a:t>
            </a:r>
          </a:p>
          <a:p>
            <a:endParaRPr lang="en-GB" dirty="0"/>
          </a:p>
          <a:p>
            <a:endParaRPr lang="en-GB" dirty="0"/>
          </a:p>
          <a:p>
            <a:pPr algn="l" fontAlgn="base">
              <a:buFont typeface="Arial" panose="020B0604020202020204" pitchFamily="34" charset="0"/>
              <a:buChar char="•"/>
            </a:pPr>
            <a:r>
              <a:rPr lang="en-GB" b="0" i="0" dirty="0">
                <a:solidFill>
                  <a:srgbClr val="1E1E1E"/>
                </a:solidFill>
                <a:effectLst/>
                <a:latin typeface="inherit"/>
              </a:rPr>
              <a:t>Climate change is one of their biggest challenges right now. </a:t>
            </a:r>
          </a:p>
          <a:p>
            <a:pPr algn="l" fontAlgn="base">
              <a:buFont typeface="Arial" panose="020B0604020202020204" pitchFamily="34" charset="0"/>
              <a:buChar char="•"/>
            </a:pPr>
            <a:r>
              <a:rPr lang="en-GB" b="0" i="0" dirty="0">
                <a:solidFill>
                  <a:srgbClr val="1E1E1E"/>
                </a:solidFill>
                <a:effectLst/>
                <a:latin typeface="inherit"/>
              </a:rPr>
              <a:t>Low prices for their crops mean that they are struggling to fight back. </a:t>
            </a:r>
          </a:p>
          <a:p>
            <a:pPr algn="l" fontAlgn="base">
              <a:buFont typeface="Arial" panose="020B0604020202020204" pitchFamily="34" charset="0"/>
              <a:buChar char="•"/>
            </a:pPr>
            <a:r>
              <a:rPr lang="en-GB" b="0" i="0" dirty="0">
                <a:solidFill>
                  <a:srgbClr val="1E1E1E"/>
                </a:solidFill>
                <a:effectLst/>
                <a:latin typeface="inherit"/>
              </a:rPr>
              <a:t>Only with more money will they feel equipped to meet their everyday needs and deal with the challenges they face from climate change.  </a:t>
            </a:r>
          </a:p>
          <a:p>
            <a:pPr algn="l" fontAlgn="base"/>
            <a:r>
              <a:rPr lang="en-GB" b="0" i="0" dirty="0">
                <a:solidFill>
                  <a:srgbClr val="1E1E1E"/>
                </a:solidFill>
                <a:effectLst/>
                <a:latin typeface="HelveticaNeueW02-45Ligh"/>
              </a:rPr>
              <a:t>The climate crisis is an immediate and ever-increasing threat and those in climate vulnerable countries are already seeing its impacts from droughts and crop disease to floods, heatwaves and shrinking harvests.  </a:t>
            </a:r>
          </a:p>
          <a:p>
            <a:endParaRPr lang="en-GB" dirty="0"/>
          </a:p>
        </p:txBody>
      </p:sp>
      <p:sp>
        <p:nvSpPr>
          <p:cNvPr id="4" name="Slide Number Placeholder 3"/>
          <p:cNvSpPr>
            <a:spLocks noGrp="1"/>
          </p:cNvSpPr>
          <p:nvPr>
            <p:ph type="sldNum" sz="quarter" idx="5"/>
          </p:nvPr>
        </p:nvSpPr>
        <p:spPr/>
        <p:txBody>
          <a:bodyPr/>
          <a:lstStyle/>
          <a:p>
            <a:fld id="{38AB75EF-30B1-4FA2-A27D-3E52583106EB}" type="slidenum">
              <a:rPr lang="en-GB" smtClean="0"/>
              <a:t>9</a:t>
            </a:fld>
            <a:endParaRPr lang="en-GB"/>
          </a:p>
        </p:txBody>
      </p:sp>
    </p:spTree>
    <p:extLst>
      <p:ext uri="{BB962C8B-B14F-4D97-AF65-F5344CB8AC3E}">
        <p14:creationId xmlns:p14="http://schemas.microsoft.com/office/powerpoint/2010/main" val="348434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F278-4028-4A14-99A3-DCADF8F21D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ED3D86-5B5B-4759-B6FA-529422270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1BDDEA-C8CA-4AF1-9006-F0090812D8EA}"/>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5" name="Footer Placeholder 4">
            <a:extLst>
              <a:ext uri="{FF2B5EF4-FFF2-40B4-BE49-F238E27FC236}">
                <a16:creationId xmlns:a16="http://schemas.microsoft.com/office/drawing/2014/main" id="{9AB4D0B6-8D1C-455B-BF77-7847324BA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50DF85-BF0E-48BD-9B53-C5682E0C2CD8}"/>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40117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9FB6-469D-4934-9D68-06B839E3CF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925EAC-5E48-4611-B8F6-3D94BADA2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7E05C0-8B4D-42DF-ABD4-38BE56CBF148}"/>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5" name="Footer Placeholder 4">
            <a:extLst>
              <a:ext uri="{FF2B5EF4-FFF2-40B4-BE49-F238E27FC236}">
                <a16:creationId xmlns:a16="http://schemas.microsoft.com/office/drawing/2014/main" id="{8AD601A2-89A3-4489-BDC4-15C11838E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A677CD-CA10-405D-9FF5-74EAE3A18F5C}"/>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86447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0050E-9B63-4E4D-A779-81FF7EA75A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C52B42-19A6-43DC-A75C-38ED23FA5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7C8D4A-0E57-4C56-951A-86DB72EBBFB9}"/>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5" name="Footer Placeholder 4">
            <a:extLst>
              <a:ext uri="{FF2B5EF4-FFF2-40B4-BE49-F238E27FC236}">
                <a16:creationId xmlns:a16="http://schemas.microsoft.com/office/drawing/2014/main" id="{5D058052-02AF-41C7-A1DE-FAFA4601D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D6AD2-9A0E-403E-A624-1D7911539547}"/>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395586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ED6B-31C5-4DD4-BFC7-9A8DB7E136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0023DF-EE0F-4C65-AF51-691BD006A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F55B2A-A180-4051-9702-68DA1A760507}"/>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5" name="Footer Placeholder 4">
            <a:extLst>
              <a:ext uri="{FF2B5EF4-FFF2-40B4-BE49-F238E27FC236}">
                <a16:creationId xmlns:a16="http://schemas.microsoft.com/office/drawing/2014/main" id="{C56F9545-FFA9-4AC0-89E0-BE95D2C0D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297F47-65F5-4984-9C51-98A534DAB483}"/>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123322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046F-11B7-497E-ABFC-F0A9B0FFE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878B70-B21F-4773-9763-95A704B9A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F9C8F-1F1E-4DB8-8FEC-E3AA1EB7C33A}"/>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5" name="Footer Placeholder 4">
            <a:extLst>
              <a:ext uri="{FF2B5EF4-FFF2-40B4-BE49-F238E27FC236}">
                <a16:creationId xmlns:a16="http://schemas.microsoft.com/office/drawing/2014/main" id="{E08919D5-25AB-402C-AFEB-CC2BC1A72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8F3D9-C27E-4E67-930A-D592EA3278B1}"/>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66718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3A6C-D829-43CD-A465-B1E034789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CDD883-A78C-4B9E-A23B-C1BEADC3C2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ED264F-BF07-45B9-AC57-1424E63E69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AAAB8C-74C6-4E43-B614-5387171B9C66}"/>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6" name="Footer Placeholder 5">
            <a:extLst>
              <a:ext uri="{FF2B5EF4-FFF2-40B4-BE49-F238E27FC236}">
                <a16:creationId xmlns:a16="http://schemas.microsoft.com/office/drawing/2014/main" id="{190DD539-C96D-4090-B9F4-16701327C4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F57926-25AA-491C-B204-95144163354E}"/>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167030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462C-00AE-4EC2-B984-E085FC4EEC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8EC960-2550-495A-8B96-3E649A4E8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070061-F36F-48CE-95E6-AA2DA9BD83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460805-B6E1-473C-9213-BF10FB905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F6C2F-325B-457B-ABDE-13EEA2568F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71991-75B8-4C65-A5A9-A1D91DA0A5E2}"/>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8" name="Footer Placeholder 7">
            <a:extLst>
              <a:ext uri="{FF2B5EF4-FFF2-40B4-BE49-F238E27FC236}">
                <a16:creationId xmlns:a16="http://schemas.microsoft.com/office/drawing/2014/main" id="{B630D1A9-E3E3-4F36-B608-174EFAC651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F70FF8-FBD8-4680-B97A-F694BB886F46}"/>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143007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0BAE-48A5-4F2A-96CC-44768B6C13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A5C4C5-502B-4895-87CC-74EFFCD96E8C}"/>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4" name="Footer Placeholder 3">
            <a:extLst>
              <a:ext uri="{FF2B5EF4-FFF2-40B4-BE49-F238E27FC236}">
                <a16:creationId xmlns:a16="http://schemas.microsoft.com/office/drawing/2014/main" id="{F4163F81-7156-4B7B-949E-AFE6B22929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8634CD-04C0-48C6-A448-0979A3103E4F}"/>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297535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585E-B46F-427B-A8BC-F93F26A99967}"/>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3" name="Footer Placeholder 2">
            <a:extLst>
              <a:ext uri="{FF2B5EF4-FFF2-40B4-BE49-F238E27FC236}">
                <a16:creationId xmlns:a16="http://schemas.microsoft.com/office/drawing/2014/main" id="{4AD8697C-EAE9-48D0-BF75-18F82B1CD0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BEFA2F-82D0-482C-905D-E2D33A8CA554}"/>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316171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225B-68CA-4D21-A0C5-43AB2D57B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700816-5772-424E-9B43-FB337AC10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2C0182-279C-4C15-A05A-2F7C5D8E8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25C84-558D-4457-81CB-9D14A1727C27}"/>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6" name="Footer Placeholder 5">
            <a:extLst>
              <a:ext uri="{FF2B5EF4-FFF2-40B4-BE49-F238E27FC236}">
                <a16:creationId xmlns:a16="http://schemas.microsoft.com/office/drawing/2014/main" id="{B67EE361-7ACA-4FD3-BB3F-9592A4105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43F83-1BFD-4E44-9B1F-FB48D4BDFF33}"/>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62425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DDB3-6F93-481C-A663-E9037D505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C3B724-BD21-4015-9BA8-AC6E4CEAF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302371-32A9-4CC2-B6D0-3C1D0BE5E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2DCD9-9E7C-4F4E-9811-681729ECE237}"/>
              </a:ext>
            </a:extLst>
          </p:cNvPr>
          <p:cNvSpPr>
            <a:spLocks noGrp="1"/>
          </p:cNvSpPr>
          <p:nvPr>
            <p:ph type="dt" sz="half" idx="10"/>
          </p:nvPr>
        </p:nvSpPr>
        <p:spPr/>
        <p:txBody>
          <a:bodyPr/>
          <a:lstStyle/>
          <a:p>
            <a:fld id="{42D495AE-3130-40E8-982B-8B5F5A977630}" type="datetimeFigureOut">
              <a:rPr lang="en-GB" smtClean="0"/>
              <a:t>09/03/2021</a:t>
            </a:fld>
            <a:endParaRPr lang="en-GB"/>
          </a:p>
        </p:txBody>
      </p:sp>
      <p:sp>
        <p:nvSpPr>
          <p:cNvPr id="6" name="Footer Placeholder 5">
            <a:extLst>
              <a:ext uri="{FF2B5EF4-FFF2-40B4-BE49-F238E27FC236}">
                <a16:creationId xmlns:a16="http://schemas.microsoft.com/office/drawing/2014/main" id="{E677E60A-00F9-49B8-A90E-810D8260B2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F8035-3A45-4E2E-92C5-5F794ADB58C0}"/>
              </a:ext>
            </a:extLst>
          </p:cNvPr>
          <p:cNvSpPr>
            <a:spLocks noGrp="1"/>
          </p:cNvSpPr>
          <p:nvPr>
            <p:ph type="sldNum" sz="quarter" idx="12"/>
          </p:nvPr>
        </p:nvSpPr>
        <p:spPr/>
        <p:txBody>
          <a:bodyPr/>
          <a:lstStyle/>
          <a:p>
            <a:fld id="{C2C3FB73-A277-42A0-8142-6FC33530F184}" type="slidenum">
              <a:rPr lang="en-GB" smtClean="0"/>
              <a:t>‹#›</a:t>
            </a:fld>
            <a:endParaRPr lang="en-GB"/>
          </a:p>
        </p:txBody>
      </p:sp>
    </p:spTree>
    <p:extLst>
      <p:ext uri="{BB962C8B-B14F-4D97-AF65-F5344CB8AC3E}">
        <p14:creationId xmlns:p14="http://schemas.microsoft.com/office/powerpoint/2010/main" val="164612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A7DC4-9671-4298-A5ED-DF9BF367B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08395A-585C-4DB2-BA5C-9943058E6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B35DCA-466F-463D-B5D4-1AA9D141B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495AE-3130-40E8-982B-8B5F5A977630}" type="datetimeFigureOut">
              <a:rPr lang="en-GB" smtClean="0"/>
              <a:t>09/03/2021</a:t>
            </a:fld>
            <a:endParaRPr lang="en-GB"/>
          </a:p>
        </p:txBody>
      </p:sp>
      <p:sp>
        <p:nvSpPr>
          <p:cNvPr id="5" name="Footer Placeholder 4">
            <a:extLst>
              <a:ext uri="{FF2B5EF4-FFF2-40B4-BE49-F238E27FC236}">
                <a16:creationId xmlns:a16="http://schemas.microsoft.com/office/drawing/2014/main" id="{C4C94071-CF24-487E-AA65-0630ADF2E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68F5D6-864F-4930-919E-355C26938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3FB73-A277-42A0-8142-6FC33530F184}" type="slidenum">
              <a:rPr lang="en-GB" smtClean="0"/>
              <a:t>‹#›</a:t>
            </a:fld>
            <a:endParaRPr lang="en-GB"/>
          </a:p>
        </p:txBody>
      </p:sp>
    </p:spTree>
    <p:extLst>
      <p:ext uri="{BB962C8B-B14F-4D97-AF65-F5344CB8AC3E}">
        <p14:creationId xmlns:p14="http://schemas.microsoft.com/office/powerpoint/2010/main" val="193501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men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ate.net/publication/268217011_Outdoor_Exercise_Well-Being_and_Connectedness_to_Nature/sta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greenimpact.nus.org.uk/" TargetMode="External"/><Relationship Id="rId4" Type="http://schemas.openxmlformats.org/officeDocument/2006/relationships/hyperlink" Target="http://publications.naturalengland.org.uk/publication/600504131413606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83BD-763F-49D1-B34A-2121ED0EDC55}"/>
              </a:ext>
            </a:extLst>
          </p:cNvPr>
          <p:cNvSpPr>
            <a:spLocks noGrp="1"/>
          </p:cNvSpPr>
          <p:nvPr>
            <p:ph type="ctrTitle"/>
          </p:nvPr>
        </p:nvSpPr>
        <p:spPr>
          <a:xfrm>
            <a:off x="1431235" y="0"/>
            <a:ext cx="9144000" cy="1984443"/>
          </a:xfrm>
        </p:spPr>
        <p:txBody>
          <a:bodyPr>
            <a:normAutofit/>
          </a:bodyPr>
          <a:lstStyle/>
          <a:p>
            <a:r>
              <a:rPr lang="en-GB" sz="9600" dirty="0">
                <a:solidFill>
                  <a:srgbClr val="00B0F0"/>
                </a:solidFill>
              </a:rPr>
              <a:t>Move the World</a:t>
            </a:r>
          </a:p>
        </p:txBody>
      </p:sp>
      <p:sp>
        <p:nvSpPr>
          <p:cNvPr id="3" name="Subtitle 2">
            <a:extLst>
              <a:ext uri="{FF2B5EF4-FFF2-40B4-BE49-F238E27FC236}">
                <a16:creationId xmlns:a16="http://schemas.microsoft.com/office/drawing/2014/main" id="{35E7DD0D-88C2-4091-860D-FED16F7E5B25}"/>
              </a:ext>
            </a:extLst>
          </p:cNvPr>
          <p:cNvSpPr>
            <a:spLocks noGrp="1"/>
          </p:cNvSpPr>
          <p:nvPr>
            <p:ph type="subTitle" idx="1"/>
          </p:nvPr>
        </p:nvSpPr>
        <p:spPr>
          <a:xfrm>
            <a:off x="1524000" y="2601119"/>
            <a:ext cx="9144000" cy="1655762"/>
          </a:xfrm>
        </p:spPr>
        <p:txBody>
          <a:bodyPr/>
          <a:lstStyle/>
          <a:p>
            <a:r>
              <a:rPr lang="en-GB" dirty="0"/>
              <a:t>24</a:t>
            </a:r>
            <a:r>
              <a:rPr lang="en-GB" baseline="30000" dirty="0"/>
              <a:t>th</a:t>
            </a:r>
            <a:r>
              <a:rPr lang="en-GB" dirty="0"/>
              <a:t> Charney Manor, Primary Geography Conference </a:t>
            </a:r>
          </a:p>
          <a:p>
            <a:r>
              <a:rPr lang="en-GB" dirty="0"/>
              <a:t>‘Opening onto a world of geography’</a:t>
            </a:r>
          </a:p>
        </p:txBody>
      </p:sp>
      <p:pic>
        <p:nvPicPr>
          <p:cNvPr id="5" name="Picture 4">
            <a:extLst>
              <a:ext uri="{FF2B5EF4-FFF2-40B4-BE49-F238E27FC236}">
                <a16:creationId xmlns:a16="http://schemas.microsoft.com/office/drawing/2014/main" id="{3068DA81-9095-4879-B097-BAEBC354CC9B}"/>
              </a:ext>
            </a:extLst>
          </p:cNvPr>
          <p:cNvPicPr>
            <a:picLocks noChangeAspect="1"/>
          </p:cNvPicPr>
          <p:nvPr/>
        </p:nvPicPr>
        <p:blipFill>
          <a:blip r:embed="rId3"/>
          <a:stretch>
            <a:fillRect/>
          </a:stretch>
        </p:blipFill>
        <p:spPr>
          <a:xfrm>
            <a:off x="3216613" y="3803726"/>
            <a:ext cx="6096000" cy="1964776"/>
          </a:xfrm>
          <a:prstGeom prst="rect">
            <a:avLst/>
          </a:prstGeom>
        </p:spPr>
      </p:pic>
      <p:pic>
        <p:nvPicPr>
          <p:cNvPr id="6" name="Picture 5">
            <a:extLst>
              <a:ext uri="{FF2B5EF4-FFF2-40B4-BE49-F238E27FC236}">
                <a16:creationId xmlns:a16="http://schemas.microsoft.com/office/drawing/2014/main" id="{0C68E1EB-A27E-4B2D-8639-6BDAD0B19C39}"/>
              </a:ext>
            </a:extLst>
          </p:cNvPr>
          <p:cNvPicPr>
            <a:picLocks noChangeAspect="1"/>
          </p:cNvPicPr>
          <p:nvPr/>
        </p:nvPicPr>
        <p:blipFill>
          <a:blip r:embed="rId4"/>
          <a:stretch>
            <a:fillRect/>
          </a:stretch>
        </p:blipFill>
        <p:spPr>
          <a:xfrm>
            <a:off x="9414616" y="6050603"/>
            <a:ext cx="859981" cy="593387"/>
          </a:xfrm>
          <a:prstGeom prst="rect">
            <a:avLst/>
          </a:prstGeom>
        </p:spPr>
      </p:pic>
      <p:sp>
        <p:nvSpPr>
          <p:cNvPr id="7" name="TextBox 6">
            <a:extLst>
              <a:ext uri="{FF2B5EF4-FFF2-40B4-BE49-F238E27FC236}">
                <a16:creationId xmlns:a16="http://schemas.microsoft.com/office/drawing/2014/main" id="{ED9799A9-A7A4-4553-9F91-2982C9BC288F}"/>
              </a:ext>
            </a:extLst>
          </p:cNvPr>
          <p:cNvSpPr txBox="1"/>
          <p:nvPr/>
        </p:nvSpPr>
        <p:spPr>
          <a:xfrm>
            <a:off x="10274597" y="5827738"/>
            <a:ext cx="2042809" cy="923330"/>
          </a:xfrm>
          <a:prstGeom prst="rect">
            <a:avLst/>
          </a:prstGeom>
          <a:noFill/>
        </p:spPr>
        <p:txBody>
          <a:bodyPr wrap="square" rtlCol="0">
            <a:spAutoFit/>
          </a:bodyPr>
          <a:lstStyle/>
          <a:p>
            <a:r>
              <a:rPr lang="en-GB" dirty="0"/>
              <a:t>@</a:t>
            </a:r>
            <a:r>
              <a:rPr lang="en-GB" dirty="0" err="1" smtClean="0"/>
              <a:t>ELengthorn</a:t>
            </a:r>
            <a:endParaRPr lang="en-GB" dirty="0" smtClean="0"/>
          </a:p>
          <a:p>
            <a:r>
              <a:rPr lang="en-GB" dirty="0"/>
              <a:t>@</a:t>
            </a:r>
            <a:r>
              <a:rPr lang="en-GB" dirty="0" err="1" smtClean="0"/>
              <a:t>UW_Sustain</a:t>
            </a:r>
            <a:endParaRPr lang="en-GB" dirty="0" smtClean="0"/>
          </a:p>
          <a:p>
            <a:r>
              <a:rPr lang="en-GB" dirty="0" smtClean="0"/>
              <a:t>#</a:t>
            </a:r>
            <a:r>
              <a:rPr lang="en-GB" dirty="0" err="1" smtClean="0"/>
              <a:t>TeachSDGs</a:t>
            </a:r>
            <a:endParaRPr lang="en-GB" dirty="0"/>
          </a:p>
        </p:txBody>
      </p:sp>
      <p:sp>
        <p:nvSpPr>
          <p:cNvPr id="4" name="Rectangle 3"/>
          <p:cNvSpPr/>
          <p:nvPr/>
        </p:nvSpPr>
        <p:spPr>
          <a:xfrm>
            <a:off x="168613" y="5524559"/>
            <a:ext cx="6096000" cy="1446550"/>
          </a:xfrm>
          <a:prstGeom prst="rect">
            <a:avLst/>
          </a:prstGeom>
        </p:spPr>
        <p:txBody>
          <a:bodyPr>
            <a:spAutoFit/>
          </a:bodyPr>
          <a:lstStyle/>
          <a:p>
            <a:pPr lvl="0"/>
            <a:r>
              <a:rPr lang="en-GB" sz="4400" dirty="0">
                <a:solidFill>
                  <a:prstClr val="black"/>
                </a:solidFill>
                <a:hlinkClick r:id="rId5"/>
              </a:rPr>
              <a:t>www.menti.com</a:t>
            </a:r>
            <a:endParaRPr lang="en-GB" sz="4400" dirty="0">
              <a:solidFill>
                <a:prstClr val="black"/>
              </a:solidFill>
            </a:endParaRPr>
          </a:p>
          <a:p>
            <a:pPr lvl="0"/>
            <a:r>
              <a:rPr lang="en-GB" sz="4400" dirty="0">
                <a:solidFill>
                  <a:prstClr val="black"/>
                </a:solidFill>
              </a:rPr>
              <a:t>73 13 67 1</a:t>
            </a:r>
          </a:p>
        </p:txBody>
      </p:sp>
    </p:spTree>
    <p:extLst>
      <p:ext uri="{BB962C8B-B14F-4D97-AF65-F5344CB8AC3E}">
        <p14:creationId xmlns:p14="http://schemas.microsoft.com/office/powerpoint/2010/main" val="395697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2ACB-5E16-4E0E-AEF3-C964972D8EA9}"/>
              </a:ext>
            </a:extLst>
          </p:cNvPr>
          <p:cNvSpPr>
            <a:spLocks noGrp="1"/>
          </p:cNvSpPr>
          <p:nvPr>
            <p:ph type="title"/>
          </p:nvPr>
        </p:nvSpPr>
        <p:spPr/>
        <p:txBody>
          <a:bodyPr/>
          <a:lstStyle/>
          <a:p>
            <a:r>
              <a:rPr lang="en-GB" dirty="0">
                <a:solidFill>
                  <a:srgbClr val="00B0F0"/>
                </a:solidFill>
              </a:rPr>
              <a:t>References</a:t>
            </a:r>
          </a:p>
        </p:txBody>
      </p:sp>
      <p:sp>
        <p:nvSpPr>
          <p:cNvPr id="3" name="Content Placeholder 2">
            <a:extLst>
              <a:ext uri="{FF2B5EF4-FFF2-40B4-BE49-F238E27FC236}">
                <a16:creationId xmlns:a16="http://schemas.microsoft.com/office/drawing/2014/main" id="{7BC171AE-6095-40D0-94EB-E148DB2C3884}"/>
              </a:ext>
            </a:extLst>
          </p:cNvPr>
          <p:cNvSpPr>
            <a:spLocks noGrp="1"/>
          </p:cNvSpPr>
          <p:nvPr>
            <p:ph idx="1"/>
          </p:nvPr>
        </p:nvSpPr>
        <p:spPr/>
        <p:txBody>
          <a:bodyPr>
            <a:normAutofit fontScale="92500" lnSpcReduction="20000"/>
          </a:bodyPr>
          <a:lstStyle/>
          <a:p>
            <a:r>
              <a:rPr lang="en-GB" dirty="0"/>
              <a:t>Coles, M.I (2020) ‘Education for Survival: Compassion for Planet’ in Coles, M.I and Gent, B. (eds) Education for Survival. The pedagogy of Compassion. Trentham Books, UCL IOE Press.</a:t>
            </a:r>
          </a:p>
          <a:p>
            <a:r>
              <a:rPr lang="en-GB" dirty="0"/>
              <a:t>Loureiro, A. and Veloso, T.J. (2014) Outdoor Exercise, Well-Being and Connectedness to Nature. </a:t>
            </a:r>
            <a:r>
              <a:rPr lang="en-GB" dirty="0" err="1"/>
              <a:t>Psico</a:t>
            </a:r>
            <a:r>
              <a:rPr lang="en-GB" dirty="0"/>
              <a:t>, 45(3), pp.299-304.Available at: </a:t>
            </a:r>
            <a:r>
              <a:rPr lang="en-GB" dirty="0">
                <a:hlinkClick r:id="rId3"/>
              </a:rPr>
              <a:t>https://www.researchgate.net/publication/268217011_Outdoor_Exercise_Well-Being_and_Connectedness_to_Nature/stats</a:t>
            </a:r>
            <a:r>
              <a:rPr lang="en-GB" dirty="0"/>
              <a:t> Accessed 25th Feb 2021</a:t>
            </a:r>
          </a:p>
          <a:p>
            <a:r>
              <a:rPr lang="en-GB" dirty="0"/>
              <a:t>MENE, 2020. </a:t>
            </a:r>
            <a:r>
              <a:rPr lang="en-GB" i="1" dirty="0"/>
              <a:t>Nature Connectedness among adults and children in England</a:t>
            </a:r>
            <a:r>
              <a:rPr lang="en-GB" dirty="0"/>
              <a:t>. Available at: </a:t>
            </a:r>
            <a:r>
              <a:rPr lang="en-GB" dirty="0">
                <a:hlinkClick r:id="rId4"/>
              </a:rPr>
              <a:t>http://publications.naturalengland.org.uk/publication/6005041314136064</a:t>
            </a:r>
            <a:r>
              <a:rPr lang="en-GB" dirty="0"/>
              <a:t> Accessed 25th February 2021</a:t>
            </a:r>
          </a:p>
          <a:p>
            <a:r>
              <a:rPr lang="en-GB" dirty="0"/>
              <a:t>NUS, 2021. </a:t>
            </a:r>
            <a:r>
              <a:rPr lang="en-GB" i="1" dirty="0"/>
              <a:t>Green Impact</a:t>
            </a:r>
            <a:r>
              <a:rPr lang="en-GB" dirty="0"/>
              <a:t>. SOS. Available at: </a:t>
            </a:r>
            <a:r>
              <a:rPr lang="en-GB" dirty="0">
                <a:hlinkClick r:id="rId5"/>
              </a:rPr>
              <a:t>http://greenimpact.nus.org.uk/</a:t>
            </a:r>
            <a:r>
              <a:rPr lang="en-GB" dirty="0"/>
              <a:t> Accessed 25</a:t>
            </a:r>
            <a:r>
              <a:rPr lang="en-GB" baseline="30000" dirty="0"/>
              <a:t>th</a:t>
            </a:r>
            <a:r>
              <a:rPr lang="en-GB" dirty="0"/>
              <a:t> February 2021</a:t>
            </a:r>
          </a:p>
        </p:txBody>
      </p:sp>
    </p:spTree>
    <p:extLst>
      <p:ext uri="{BB962C8B-B14F-4D97-AF65-F5344CB8AC3E}">
        <p14:creationId xmlns:p14="http://schemas.microsoft.com/office/powerpoint/2010/main" val="91959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831865"/>
            <a:ext cx="2747457" cy="1934208"/>
          </a:xfrm>
          <a:prstGeom prst="rect">
            <a:avLst/>
          </a:prstGeom>
        </p:spPr>
      </p:pic>
      <p:sp>
        <p:nvSpPr>
          <p:cNvPr id="2" name="Title 1"/>
          <p:cNvSpPr>
            <a:spLocks noGrp="1"/>
          </p:cNvSpPr>
          <p:nvPr>
            <p:ph type="title"/>
          </p:nvPr>
        </p:nvSpPr>
        <p:spPr>
          <a:xfrm>
            <a:off x="0" y="2702489"/>
            <a:ext cx="8455310" cy="2867090"/>
          </a:xfrm>
        </p:spPr>
        <p:txBody>
          <a:bodyPr>
            <a:normAutofit fontScale="90000"/>
          </a:bodyPr>
          <a:lstStyle/>
          <a:p>
            <a:r>
              <a:rPr lang="en-GB" sz="6000" b="1" dirty="0">
                <a:solidFill>
                  <a:srgbClr val="00B0F0"/>
                </a:solidFill>
              </a:rPr>
              <a:t>Elena Lengthorn</a:t>
            </a:r>
            <a:r>
              <a:rPr lang="en-GB" sz="4948" dirty="0">
                <a:solidFill>
                  <a:srgbClr val="00B0F0"/>
                </a:solidFill>
              </a:rPr>
              <a:t/>
            </a:r>
            <a:br>
              <a:rPr lang="en-GB" sz="4948" dirty="0">
                <a:solidFill>
                  <a:srgbClr val="00B0F0"/>
                </a:solidFill>
              </a:rPr>
            </a:br>
            <a:r>
              <a:rPr lang="en-GB" sz="4000" dirty="0"/>
              <a:t>Senior Lecturer Teacher Education</a:t>
            </a:r>
            <a:r>
              <a:rPr lang="en-GB" sz="4000" dirty="0">
                <a:solidFill>
                  <a:srgbClr val="00B0F0"/>
                </a:solidFill>
              </a:rPr>
              <a:t/>
            </a:r>
            <a:br>
              <a:rPr lang="en-GB" sz="4000" dirty="0">
                <a:solidFill>
                  <a:srgbClr val="00B0F0"/>
                </a:solidFill>
              </a:rPr>
            </a:br>
            <a:r>
              <a:rPr lang="en-GB" sz="5400" dirty="0">
                <a:solidFill>
                  <a:srgbClr val="00B0F0"/>
                </a:solidFill>
              </a:rPr>
              <a:t>e.lengthorn@worc.ac.uk</a:t>
            </a:r>
            <a:br>
              <a:rPr lang="en-GB" sz="5400" dirty="0">
                <a:solidFill>
                  <a:srgbClr val="00B0F0"/>
                </a:solidFill>
              </a:rPr>
            </a:br>
            <a:r>
              <a:rPr lang="en-GB" sz="4948" dirty="0">
                <a:solidFill>
                  <a:srgbClr val="00B0F0"/>
                </a:solidFill>
              </a:rPr>
              <a:t/>
            </a:r>
            <a:br>
              <a:rPr lang="en-GB" sz="4948" dirty="0">
                <a:solidFill>
                  <a:srgbClr val="00B0F0"/>
                </a:solidFill>
              </a:rPr>
            </a:br>
            <a:endParaRPr lang="en-GB" sz="4948" dirty="0">
              <a:solidFill>
                <a:srgbClr val="00B0F0"/>
              </a:solidFill>
            </a:endParaRPr>
          </a:p>
        </p:txBody>
      </p:sp>
      <p:pic>
        <p:nvPicPr>
          <p:cNvPr id="9" name="Picture 8">
            <a:extLst>
              <a:ext uri="{FF2B5EF4-FFF2-40B4-BE49-F238E27FC236}">
                <a16:creationId xmlns:a16="http://schemas.microsoft.com/office/drawing/2014/main" id="{EEB7D0C1-E315-4A07-BBCE-7FF74012C635}"/>
              </a:ext>
            </a:extLst>
          </p:cNvPr>
          <p:cNvPicPr>
            <a:picLocks noChangeAspect="1"/>
          </p:cNvPicPr>
          <p:nvPr/>
        </p:nvPicPr>
        <p:blipFill>
          <a:blip r:embed="rId4"/>
          <a:stretch>
            <a:fillRect/>
          </a:stretch>
        </p:blipFill>
        <p:spPr>
          <a:xfrm>
            <a:off x="0" y="0"/>
            <a:ext cx="6096000" cy="1964776"/>
          </a:xfrm>
          <a:prstGeom prst="rect">
            <a:avLst/>
          </a:prstGeom>
        </p:spPr>
      </p:pic>
      <p:pic>
        <p:nvPicPr>
          <p:cNvPr id="11" name="Picture 10">
            <a:extLst>
              <a:ext uri="{FF2B5EF4-FFF2-40B4-BE49-F238E27FC236}">
                <a16:creationId xmlns:a16="http://schemas.microsoft.com/office/drawing/2014/main" id="{06D52665-F987-4FE7-953B-30C0E2895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6586" y="1288421"/>
            <a:ext cx="3252334" cy="4903267"/>
          </a:xfrm>
          <a:prstGeom prst="rect">
            <a:avLst/>
          </a:prstGeom>
        </p:spPr>
      </p:pic>
    </p:spTree>
    <p:extLst>
      <p:ext uri="{BB962C8B-B14F-4D97-AF65-F5344CB8AC3E}">
        <p14:creationId xmlns:p14="http://schemas.microsoft.com/office/powerpoint/2010/main" val="26797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259C-1C67-4AEC-8C3E-5E8DC7C48390}"/>
              </a:ext>
            </a:extLst>
          </p:cNvPr>
          <p:cNvSpPr>
            <a:spLocks noGrp="1"/>
          </p:cNvSpPr>
          <p:nvPr>
            <p:ph type="title"/>
          </p:nvPr>
        </p:nvSpPr>
        <p:spPr/>
        <p:txBody>
          <a:bodyPr/>
          <a:lstStyle/>
          <a:p>
            <a:r>
              <a:rPr lang="en-GB" dirty="0">
                <a:solidFill>
                  <a:srgbClr val="00B0F0"/>
                </a:solidFill>
              </a:rPr>
              <a:t>Education for Survival </a:t>
            </a:r>
          </a:p>
        </p:txBody>
      </p:sp>
      <p:sp>
        <p:nvSpPr>
          <p:cNvPr id="3" name="Content Placeholder 2">
            <a:extLst>
              <a:ext uri="{FF2B5EF4-FFF2-40B4-BE49-F238E27FC236}">
                <a16:creationId xmlns:a16="http://schemas.microsoft.com/office/drawing/2014/main" id="{5434B728-EB9D-4842-B222-44B6B543D1FB}"/>
              </a:ext>
            </a:extLst>
          </p:cNvPr>
          <p:cNvSpPr>
            <a:spLocks noGrp="1"/>
          </p:cNvSpPr>
          <p:nvPr>
            <p:ph idx="1"/>
          </p:nvPr>
        </p:nvSpPr>
        <p:spPr>
          <a:xfrm>
            <a:off x="838200" y="1825625"/>
            <a:ext cx="6257925" cy="4351338"/>
          </a:xfrm>
        </p:spPr>
        <p:txBody>
          <a:bodyPr/>
          <a:lstStyle/>
          <a:p>
            <a:pPr marL="0" indent="0">
              <a:buNone/>
            </a:pPr>
            <a:r>
              <a:rPr lang="en-GB" dirty="0">
                <a:solidFill>
                  <a:srgbClr val="00B0F0"/>
                </a:solidFill>
              </a:rPr>
              <a:t>Section 5: Compassion for Planet</a:t>
            </a:r>
          </a:p>
          <a:p>
            <a:pPr marL="0" indent="0">
              <a:buNone/>
            </a:pPr>
            <a:endParaRPr lang="en-GB" dirty="0"/>
          </a:p>
          <a:p>
            <a:r>
              <a:rPr lang="en-GB" dirty="0"/>
              <a:t>Educational responses</a:t>
            </a:r>
          </a:p>
          <a:p>
            <a:r>
              <a:rPr lang="en-GB" dirty="0"/>
              <a:t>Compassion’s ecological roadmap: Our ‘starter for 10’</a:t>
            </a:r>
          </a:p>
          <a:p>
            <a:r>
              <a:rPr lang="en-GB" dirty="0"/>
              <a:t>Some tips for schools and colleges and their staff</a:t>
            </a:r>
          </a:p>
        </p:txBody>
      </p:sp>
      <p:pic>
        <p:nvPicPr>
          <p:cNvPr id="4" name="Picture 3">
            <a:extLst>
              <a:ext uri="{FF2B5EF4-FFF2-40B4-BE49-F238E27FC236}">
                <a16:creationId xmlns:a16="http://schemas.microsoft.com/office/drawing/2014/main" id="{35D4462A-6A61-4F1D-B324-B6099472E0E2}"/>
              </a:ext>
            </a:extLst>
          </p:cNvPr>
          <p:cNvPicPr>
            <a:picLocks noChangeAspect="1"/>
          </p:cNvPicPr>
          <p:nvPr/>
        </p:nvPicPr>
        <p:blipFill>
          <a:blip r:embed="rId3"/>
          <a:stretch>
            <a:fillRect/>
          </a:stretch>
        </p:blipFill>
        <p:spPr>
          <a:xfrm>
            <a:off x="7543801" y="177071"/>
            <a:ext cx="4271962" cy="6401529"/>
          </a:xfrm>
          <a:prstGeom prst="rect">
            <a:avLst/>
          </a:prstGeom>
        </p:spPr>
      </p:pic>
    </p:spTree>
    <p:extLst>
      <p:ext uri="{BB962C8B-B14F-4D97-AF65-F5344CB8AC3E}">
        <p14:creationId xmlns:p14="http://schemas.microsoft.com/office/powerpoint/2010/main" val="58342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8CBA-A449-4755-AAEC-82A4399C6441}"/>
              </a:ext>
            </a:extLst>
          </p:cNvPr>
          <p:cNvSpPr>
            <a:spLocks noGrp="1"/>
          </p:cNvSpPr>
          <p:nvPr>
            <p:ph type="title"/>
          </p:nvPr>
        </p:nvSpPr>
        <p:spPr/>
        <p:txBody>
          <a:bodyPr>
            <a:normAutofit/>
          </a:bodyPr>
          <a:lstStyle/>
          <a:p>
            <a:r>
              <a:rPr lang="en-GB" sz="6600" b="1" dirty="0">
                <a:solidFill>
                  <a:srgbClr val="00B050"/>
                </a:solidFill>
              </a:rPr>
              <a:t>Green Impact 2021</a:t>
            </a:r>
          </a:p>
        </p:txBody>
      </p:sp>
      <p:sp>
        <p:nvSpPr>
          <p:cNvPr id="3" name="Content Placeholder 2">
            <a:extLst>
              <a:ext uri="{FF2B5EF4-FFF2-40B4-BE49-F238E27FC236}">
                <a16:creationId xmlns:a16="http://schemas.microsoft.com/office/drawing/2014/main" id="{5B1B0F00-8FE5-4101-9922-351869DF0CD8}"/>
              </a:ext>
            </a:extLst>
          </p:cNvPr>
          <p:cNvSpPr>
            <a:spLocks noGrp="1"/>
          </p:cNvSpPr>
          <p:nvPr>
            <p:ph idx="1"/>
          </p:nvPr>
        </p:nvSpPr>
        <p:spPr/>
        <p:txBody>
          <a:bodyPr/>
          <a:lstStyle/>
          <a:p>
            <a:pPr marL="0" indent="0">
              <a:buNone/>
            </a:pPr>
            <a:r>
              <a:rPr lang="en-GB" dirty="0"/>
              <a:t>Green Impact is a United Nations award-winning programme designed to support environmentally and socially sustainable practice in your organisation.</a:t>
            </a:r>
          </a:p>
        </p:txBody>
      </p:sp>
      <p:pic>
        <p:nvPicPr>
          <p:cNvPr id="1026" name="Picture 2" descr="Green Impact | Students Organising for Sustainability | SOS-UK">
            <a:extLst>
              <a:ext uri="{FF2B5EF4-FFF2-40B4-BE49-F238E27FC236}">
                <a16:creationId xmlns:a16="http://schemas.microsoft.com/office/drawing/2014/main" id="{232AC4FC-EE50-4DF2-86DA-B7D2A0B23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995" y="5069094"/>
            <a:ext cx="3856383" cy="1549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7934E3-42A5-4814-AA5D-7217365020C7}"/>
              </a:ext>
            </a:extLst>
          </p:cNvPr>
          <p:cNvSpPr txBox="1"/>
          <p:nvPr/>
        </p:nvSpPr>
        <p:spPr>
          <a:xfrm>
            <a:off x="3661856" y="2872877"/>
            <a:ext cx="7691944" cy="2031325"/>
          </a:xfrm>
          <a:prstGeom prst="rect">
            <a:avLst/>
          </a:prstGeom>
          <a:noFill/>
        </p:spPr>
        <p:txBody>
          <a:bodyPr wrap="square" rtlCol="0">
            <a:spAutoFit/>
          </a:bodyPr>
          <a:lstStyle/>
          <a:p>
            <a:r>
              <a:rPr lang="en-GB" sz="1800" dirty="0">
                <a:solidFill>
                  <a:srgbClr val="92D050"/>
                </a:solidFill>
                <a:effectLst/>
                <a:latin typeface="Calibri" panose="020F0502020204030204" pitchFamily="34" charset="0"/>
                <a:ea typeface="Calibri" panose="020F0502020204030204" pitchFamily="34" charset="0"/>
              </a:rPr>
              <a:t>“I am nearing the end of a Masters by Research in Biology, looking into dietary fatty acids and biomarkers of cardiovascular health. I did my undergraduate degree in Human Biology at Worcester too, having decided to change my career after the birth of my first son. I had previously worked in graphic design and marketing, and these skills have come in useful in a number of different student job roles, including being a GIPA. If I could combine design AND biology once I leave University, I would be very happy, but I am not sure how to do that!”</a:t>
            </a:r>
          </a:p>
        </p:txBody>
      </p:sp>
      <p:pic>
        <p:nvPicPr>
          <p:cNvPr id="8" name="Picture 7" descr="A person wearing glasses&#10;&#10;Description automatically generated with medium confidence">
            <a:extLst>
              <a:ext uri="{FF2B5EF4-FFF2-40B4-BE49-F238E27FC236}">
                <a16:creationId xmlns:a16="http://schemas.microsoft.com/office/drawing/2014/main" id="{898A2E81-6A83-4F5D-811D-F44AA91E85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8700" y="3571886"/>
            <a:ext cx="2057400" cy="2743200"/>
          </a:xfrm>
          <a:prstGeom prst="rect">
            <a:avLst/>
          </a:prstGeom>
        </p:spPr>
      </p:pic>
      <p:sp>
        <p:nvSpPr>
          <p:cNvPr id="9" name="TextBox 8">
            <a:extLst>
              <a:ext uri="{FF2B5EF4-FFF2-40B4-BE49-F238E27FC236}">
                <a16:creationId xmlns:a16="http://schemas.microsoft.com/office/drawing/2014/main" id="{A56A5C67-4878-44BD-8FC3-2CE022306AE4}"/>
              </a:ext>
            </a:extLst>
          </p:cNvPr>
          <p:cNvSpPr txBox="1"/>
          <p:nvPr/>
        </p:nvSpPr>
        <p:spPr>
          <a:xfrm>
            <a:off x="795337" y="3152001"/>
            <a:ext cx="2524125" cy="369332"/>
          </a:xfrm>
          <a:prstGeom prst="rect">
            <a:avLst/>
          </a:prstGeom>
          <a:noFill/>
        </p:spPr>
        <p:txBody>
          <a:bodyPr wrap="square" rtlCol="0">
            <a:spAutoFit/>
          </a:bodyPr>
          <a:lstStyle/>
          <a:p>
            <a:r>
              <a:rPr lang="en-GB" dirty="0">
                <a:solidFill>
                  <a:srgbClr val="00B050"/>
                </a:solidFill>
              </a:rPr>
              <a:t>GIPA – George Sherrard</a:t>
            </a:r>
          </a:p>
        </p:txBody>
      </p:sp>
      <p:sp>
        <p:nvSpPr>
          <p:cNvPr id="4" name="TextBox 3"/>
          <p:cNvSpPr txBox="1"/>
          <p:nvPr/>
        </p:nvSpPr>
        <p:spPr>
          <a:xfrm>
            <a:off x="4599296" y="6018663"/>
            <a:ext cx="2893325" cy="369332"/>
          </a:xfrm>
          <a:prstGeom prst="rect">
            <a:avLst/>
          </a:prstGeom>
          <a:noFill/>
        </p:spPr>
        <p:txBody>
          <a:bodyPr wrap="square" rtlCol="0">
            <a:spAutoFit/>
          </a:bodyPr>
          <a:lstStyle/>
          <a:p>
            <a:r>
              <a:rPr lang="en-GB" dirty="0"/>
              <a:t>@</a:t>
            </a:r>
            <a:r>
              <a:rPr lang="en-GB" dirty="0" err="1"/>
              <a:t>sosukcharity</a:t>
            </a:r>
            <a:endParaRPr lang="en-GB" dirty="0"/>
          </a:p>
        </p:txBody>
      </p:sp>
      <p:pic>
        <p:nvPicPr>
          <p:cNvPr id="10" name="Picture 9">
            <a:extLst>
              <a:ext uri="{FF2B5EF4-FFF2-40B4-BE49-F238E27FC236}">
                <a16:creationId xmlns:a16="http://schemas.microsoft.com/office/drawing/2014/main" id="{0C68E1EB-A27E-4B2D-8639-6BDAD0B19C39}"/>
              </a:ext>
            </a:extLst>
          </p:cNvPr>
          <p:cNvPicPr>
            <a:picLocks noChangeAspect="1"/>
          </p:cNvPicPr>
          <p:nvPr/>
        </p:nvPicPr>
        <p:blipFill>
          <a:blip r:embed="rId5"/>
          <a:stretch>
            <a:fillRect/>
          </a:stretch>
        </p:blipFill>
        <p:spPr>
          <a:xfrm>
            <a:off x="3743474" y="5939370"/>
            <a:ext cx="859981" cy="593387"/>
          </a:xfrm>
          <a:prstGeom prst="rect">
            <a:avLst/>
          </a:prstGeom>
        </p:spPr>
      </p:pic>
    </p:spTree>
    <p:extLst>
      <p:ext uri="{BB962C8B-B14F-4D97-AF65-F5344CB8AC3E}">
        <p14:creationId xmlns:p14="http://schemas.microsoft.com/office/powerpoint/2010/main" val="85191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A21D-7CC1-43F7-B395-0CDE0D16108B}"/>
              </a:ext>
            </a:extLst>
          </p:cNvPr>
          <p:cNvSpPr>
            <a:spLocks noGrp="1"/>
          </p:cNvSpPr>
          <p:nvPr>
            <p:ph type="title"/>
          </p:nvPr>
        </p:nvSpPr>
        <p:spPr/>
        <p:txBody>
          <a:bodyPr/>
          <a:lstStyle/>
          <a:p>
            <a:endParaRPr lang="en-GB" dirty="0"/>
          </a:p>
        </p:txBody>
      </p:sp>
      <p:pic>
        <p:nvPicPr>
          <p:cNvPr id="5" name="Picture 4" descr="Map&#10;&#10;Description automatically generated">
            <a:extLst>
              <a:ext uri="{FF2B5EF4-FFF2-40B4-BE49-F238E27FC236}">
                <a16:creationId xmlns:a16="http://schemas.microsoft.com/office/drawing/2014/main" id="{3E034221-BFDE-45CB-8976-4E207DA66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020" y="0"/>
            <a:ext cx="9686334" cy="6858000"/>
          </a:xfrm>
          <a:prstGeom prst="rect">
            <a:avLst/>
          </a:prstGeom>
        </p:spPr>
      </p:pic>
    </p:spTree>
    <p:extLst>
      <p:ext uri="{BB962C8B-B14F-4D97-AF65-F5344CB8AC3E}">
        <p14:creationId xmlns:p14="http://schemas.microsoft.com/office/powerpoint/2010/main" val="337156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6011-7A85-498A-BF0E-A9D2155C3918}"/>
              </a:ext>
            </a:extLst>
          </p:cNvPr>
          <p:cNvSpPr>
            <a:spLocks noGrp="1"/>
          </p:cNvSpPr>
          <p:nvPr>
            <p:ph type="title"/>
          </p:nvPr>
        </p:nvSpPr>
        <p:spPr>
          <a:xfrm>
            <a:off x="254540" y="0"/>
            <a:ext cx="10515600" cy="1325563"/>
          </a:xfrm>
        </p:spPr>
        <p:txBody>
          <a:bodyPr/>
          <a:lstStyle/>
          <a:p>
            <a:r>
              <a:rPr lang="en-GB" sz="5400" dirty="0">
                <a:solidFill>
                  <a:srgbClr val="00B0F0"/>
                </a:solidFill>
              </a:rPr>
              <a:t>Move the World </a:t>
            </a:r>
            <a:r>
              <a:rPr lang="en-GB" dirty="0"/>
              <a:t>process</a:t>
            </a:r>
          </a:p>
        </p:txBody>
      </p:sp>
      <p:pic>
        <p:nvPicPr>
          <p:cNvPr id="4" name="Picture 3">
            <a:extLst>
              <a:ext uri="{FF2B5EF4-FFF2-40B4-BE49-F238E27FC236}">
                <a16:creationId xmlns:a16="http://schemas.microsoft.com/office/drawing/2014/main" id="{25A55012-981E-43AC-B8CA-E33DB984D563}"/>
              </a:ext>
            </a:extLst>
          </p:cNvPr>
          <p:cNvPicPr>
            <a:picLocks noChangeAspect="1"/>
          </p:cNvPicPr>
          <p:nvPr/>
        </p:nvPicPr>
        <p:blipFill>
          <a:blip r:embed="rId3"/>
          <a:stretch>
            <a:fillRect/>
          </a:stretch>
        </p:blipFill>
        <p:spPr>
          <a:xfrm rot="5400000">
            <a:off x="698192" y="899689"/>
            <a:ext cx="1325563" cy="1538987"/>
          </a:xfrm>
          <a:prstGeom prst="rect">
            <a:avLst/>
          </a:prstGeom>
        </p:spPr>
      </p:pic>
      <p:pic>
        <p:nvPicPr>
          <p:cNvPr id="5" name="Picture 4">
            <a:extLst>
              <a:ext uri="{FF2B5EF4-FFF2-40B4-BE49-F238E27FC236}">
                <a16:creationId xmlns:a16="http://schemas.microsoft.com/office/drawing/2014/main" id="{C2AC00F7-29D6-4BEB-92D4-1E6DB215AD21}"/>
              </a:ext>
            </a:extLst>
          </p:cNvPr>
          <p:cNvPicPr>
            <a:picLocks noChangeAspect="1"/>
          </p:cNvPicPr>
          <p:nvPr/>
        </p:nvPicPr>
        <p:blipFill>
          <a:blip r:embed="rId4"/>
          <a:stretch>
            <a:fillRect/>
          </a:stretch>
        </p:blipFill>
        <p:spPr>
          <a:xfrm rot="5400000">
            <a:off x="9946154" y="4614763"/>
            <a:ext cx="1647971" cy="2329961"/>
          </a:xfrm>
          <a:prstGeom prst="rect">
            <a:avLst/>
          </a:prstGeom>
        </p:spPr>
      </p:pic>
      <p:pic>
        <p:nvPicPr>
          <p:cNvPr id="7" name="Content Placeholder 6" descr="Map&#10;&#10;Description automatically generated">
            <a:extLst>
              <a:ext uri="{FF2B5EF4-FFF2-40B4-BE49-F238E27FC236}">
                <a16:creationId xmlns:a16="http://schemas.microsoft.com/office/drawing/2014/main" id="{0FEE8F31-0266-476F-A304-0DAA99ECF1B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41191" y="1191799"/>
            <a:ext cx="7236184" cy="5123276"/>
          </a:xfrm>
          <a:prstGeom prst="rect">
            <a:avLst/>
          </a:prstGeom>
        </p:spPr>
      </p:pic>
    </p:spTree>
    <p:extLst>
      <p:ext uri="{BB962C8B-B14F-4D97-AF65-F5344CB8AC3E}">
        <p14:creationId xmlns:p14="http://schemas.microsoft.com/office/powerpoint/2010/main" val="54978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9B68-EB0D-40F5-8249-441D583B7902}"/>
              </a:ext>
            </a:extLst>
          </p:cNvPr>
          <p:cNvSpPr>
            <a:spLocks noGrp="1"/>
          </p:cNvSpPr>
          <p:nvPr>
            <p:ph type="title"/>
          </p:nvPr>
        </p:nvSpPr>
        <p:spPr>
          <a:xfrm>
            <a:off x="413627" y="138292"/>
            <a:ext cx="10515600" cy="1325563"/>
          </a:xfrm>
        </p:spPr>
        <p:txBody>
          <a:bodyPr>
            <a:normAutofit/>
          </a:bodyPr>
          <a:lstStyle/>
          <a:p>
            <a:r>
              <a:rPr lang="en-GB" sz="6600" dirty="0">
                <a:solidFill>
                  <a:srgbClr val="00B0F0"/>
                </a:solidFill>
              </a:rPr>
              <a:t>Associated resources</a:t>
            </a:r>
          </a:p>
        </p:txBody>
      </p:sp>
      <p:sp>
        <p:nvSpPr>
          <p:cNvPr id="3" name="Content Placeholder 2">
            <a:extLst>
              <a:ext uri="{FF2B5EF4-FFF2-40B4-BE49-F238E27FC236}">
                <a16:creationId xmlns:a16="http://schemas.microsoft.com/office/drawing/2014/main" id="{14D7BC73-973D-414D-94B3-CC36A30DB9AE}"/>
              </a:ext>
            </a:extLst>
          </p:cNvPr>
          <p:cNvSpPr>
            <a:spLocks noGrp="1"/>
          </p:cNvSpPr>
          <p:nvPr>
            <p:ph idx="1"/>
          </p:nvPr>
        </p:nvSpPr>
        <p:spPr>
          <a:xfrm>
            <a:off x="585281" y="1874133"/>
            <a:ext cx="4453647" cy="4351338"/>
          </a:xfrm>
        </p:spPr>
        <p:txBody>
          <a:bodyPr/>
          <a:lstStyle/>
          <a:p>
            <a:r>
              <a:rPr lang="en-GB" dirty="0"/>
              <a:t>SDG teaching resource and suggested activity</a:t>
            </a:r>
          </a:p>
          <a:p>
            <a:r>
              <a:rPr lang="en-GB" dirty="0"/>
              <a:t>A2 Wall ‘Year group/Key stage’ Posters</a:t>
            </a:r>
          </a:p>
          <a:p>
            <a:r>
              <a:rPr lang="en-GB" dirty="0"/>
              <a:t>A3 ‘Classroom’ posters</a:t>
            </a:r>
          </a:p>
          <a:p>
            <a:r>
              <a:rPr lang="en-GB" dirty="0"/>
              <a:t>Pin badges</a:t>
            </a:r>
          </a:p>
          <a:p>
            <a:r>
              <a:rPr lang="en-GB" dirty="0"/>
              <a:t>A5 goal certificates with related SDG case study facts</a:t>
            </a:r>
          </a:p>
        </p:txBody>
      </p:sp>
      <p:pic>
        <p:nvPicPr>
          <p:cNvPr id="6" name="Picture 5">
            <a:extLst>
              <a:ext uri="{FF2B5EF4-FFF2-40B4-BE49-F238E27FC236}">
                <a16:creationId xmlns:a16="http://schemas.microsoft.com/office/drawing/2014/main" id="{2897D594-FA3D-46D7-98F7-C29F8226F3D0}"/>
              </a:ext>
            </a:extLst>
          </p:cNvPr>
          <p:cNvPicPr>
            <a:picLocks noChangeAspect="1"/>
          </p:cNvPicPr>
          <p:nvPr/>
        </p:nvPicPr>
        <p:blipFill>
          <a:blip r:embed="rId3"/>
          <a:stretch>
            <a:fillRect/>
          </a:stretch>
        </p:blipFill>
        <p:spPr>
          <a:xfrm rot="5400000">
            <a:off x="6140978" y="1070505"/>
            <a:ext cx="4886146" cy="5672847"/>
          </a:xfrm>
          <a:prstGeom prst="rect">
            <a:avLst/>
          </a:prstGeom>
        </p:spPr>
      </p:pic>
    </p:spTree>
    <p:extLst>
      <p:ext uri="{BB962C8B-B14F-4D97-AF65-F5344CB8AC3E}">
        <p14:creationId xmlns:p14="http://schemas.microsoft.com/office/powerpoint/2010/main" val="99581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6FD9-1ABB-4E90-BBDB-9DC04183040A}"/>
              </a:ext>
            </a:extLst>
          </p:cNvPr>
          <p:cNvSpPr>
            <a:spLocks noGrp="1"/>
          </p:cNvSpPr>
          <p:nvPr>
            <p:ph type="title"/>
          </p:nvPr>
        </p:nvSpPr>
        <p:spPr>
          <a:xfrm>
            <a:off x="209550" y="69816"/>
            <a:ext cx="10515600" cy="1325563"/>
          </a:xfrm>
        </p:spPr>
        <p:txBody>
          <a:bodyPr/>
          <a:lstStyle/>
          <a:p>
            <a:r>
              <a:rPr lang="en-GB" dirty="0">
                <a:solidFill>
                  <a:srgbClr val="00B050"/>
                </a:solidFill>
              </a:rPr>
              <a:t>MENE 2020 report findings</a:t>
            </a:r>
          </a:p>
        </p:txBody>
      </p:sp>
      <p:pic>
        <p:nvPicPr>
          <p:cNvPr id="5" name="Content Placeholder 4" descr="Chart, bar chart&#10;&#10;Description automatically generated">
            <a:extLst>
              <a:ext uri="{FF2B5EF4-FFF2-40B4-BE49-F238E27FC236}">
                <a16:creationId xmlns:a16="http://schemas.microsoft.com/office/drawing/2014/main" id="{C18BBED6-0F64-45BF-B391-31D690A6A9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9425" y="1245738"/>
            <a:ext cx="7810499" cy="5428146"/>
          </a:xfrm>
        </p:spPr>
      </p:pic>
    </p:spTree>
    <p:extLst>
      <p:ext uri="{BB962C8B-B14F-4D97-AF65-F5344CB8AC3E}">
        <p14:creationId xmlns:p14="http://schemas.microsoft.com/office/powerpoint/2010/main" val="190771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610E6-4687-435D-AFA1-0F9A5FF3BF9C}"/>
              </a:ext>
            </a:extLst>
          </p:cNvPr>
          <p:cNvSpPr>
            <a:spLocks noGrp="1"/>
          </p:cNvSpPr>
          <p:nvPr>
            <p:ph type="title"/>
          </p:nvPr>
        </p:nvSpPr>
        <p:spPr/>
        <p:txBody>
          <a:bodyPr/>
          <a:lstStyle/>
          <a:p>
            <a:r>
              <a:rPr lang="en-GB" dirty="0">
                <a:solidFill>
                  <a:srgbClr val="00B0F0"/>
                </a:solidFill>
              </a:rPr>
              <a:t>A call out to our critical geography friends!</a:t>
            </a:r>
          </a:p>
        </p:txBody>
      </p:sp>
      <p:sp>
        <p:nvSpPr>
          <p:cNvPr id="4" name="Content Placeholder 3">
            <a:extLst>
              <a:ext uri="{FF2B5EF4-FFF2-40B4-BE49-F238E27FC236}">
                <a16:creationId xmlns:a16="http://schemas.microsoft.com/office/drawing/2014/main" id="{C07BA9F8-87D3-4C87-9CF0-C86B3EBE2935}"/>
              </a:ext>
            </a:extLst>
          </p:cNvPr>
          <p:cNvSpPr>
            <a:spLocks noGrp="1"/>
          </p:cNvSpPr>
          <p:nvPr>
            <p:ph idx="1"/>
          </p:nvPr>
        </p:nvSpPr>
        <p:spPr/>
        <p:txBody>
          <a:bodyPr/>
          <a:lstStyle/>
          <a:p>
            <a:r>
              <a:rPr lang="en-GB" dirty="0"/>
              <a:t>Thoughts on ‘outdoor’ exercise?</a:t>
            </a:r>
          </a:p>
          <a:p>
            <a:r>
              <a:rPr lang="en-GB" dirty="0"/>
              <a:t>What problems do you foresee?</a:t>
            </a:r>
          </a:p>
          <a:p>
            <a:r>
              <a:rPr lang="en-GB" dirty="0"/>
              <a:t>Could this work for KS1?</a:t>
            </a:r>
          </a:p>
          <a:p>
            <a:r>
              <a:rPr lang="en-GB" dirty="0"/>
              <a:t>Any recommendations to help keep our primary education colleagues on board?</a:t>
            </a:r>
          </a:p>
          <a:p>
            <a:r>
              <a:rPr lang="en-GB" dirty="0"/>
              <a:t>How would you measure the outcomes?</a:t>
            </a:r>
          </a:p>
          <a:p>
            <a:r>
              <a:rPr lang="en-GB" dirty="0"/>
              <a:t>How about a leader board?</a:t>
            </a:r>
          </a:p>
          <a:p>
            <a:endParaRPr lang="en-GB" dirty="0"/>
          </a:p>
          <a:p>
            <a:endParaRPr lang="en-GB" dirty="0"/>
          </a:p>
        </p:txBody>
      </p:sp>
      <p:sp>
        <p:nvSpPr>
          <p:cNvPr id="2" name="TextBox 1"/>
          <p:cNvSpPr txBox="1"/>
          <p:nvPr/>
        </p:nvSpPr>
        <p:spPr>
          <a:xfrm>
            <a:off x="8024884" y="5022377"/>
            <a:ext cx="4067033" cy="1446550"/>
          </a:xfrm>
          <a:prstGeom prst="rect">
            <a:avLst/>
          </a:prstGeom>
          <a:noFill/>
        </p:spPr>
        <p:txBody>
          <a:bodyPr wrap="square" rtlCol="0">
            <a:spAutoFit/>
          </a:bodyPr>
          <a:lstStyle/>
          <a:p>
            <a:r>
              <a:rPr lang="en-GB" sz="4400" dirty="0" smtClean="0">
                <a:hlinkClick r:id="rId3"/>
              </a:rPr>
              <a:t>www.menti.com</a:t>
            </a:r>
            <a:endParaRPr lang="en-GB" sz="4400" dirty="0" smtClean="0"/>
          </a:p>
          <a:p>
            <a:r>
              <a:rPr lang="en-GB" sz="4400" dirty="0" smtClean="0"/>
              <a:t>73 13 67 1</a:t>
            </a:r>
            <a:endParaRPr lang="en-GB" sz="4400" dirty="0"/>
          </a:p>
        </p:txBody>
      </p:sp>
    </p:spTree>
    <p:extLst>
      <p:ext uri="{BB962C8B-B14F-4D97-AF65-F5344CB8AC3E}">
        <p14:creationId xmlns:p14="http://schemas.microsoft.com/office/powerpoint/2010/main" val="220327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10;&#10;Description automatically generated">
            <a:extLst>
              <a:ext uri="{FF2B5EF4-FFF2-40B4-BE49-F238E27FC236}">
                <a16:creationId xmlns:a16="http://schemas.microsoft.com/office/drawing/2014/main" id="{9D56D133-260C-4FDE-BBDB-B90EDBDD49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764" y="2055813"/>
            <a:ext cx="6758461" cy="4351338"/>
          </a:xfrm>
        </p:spPr>
      </p:pic>
      <p:pic>
        <p:nvPicPr>
          <p:cNvPr id="4" name="Picture 3">
            <a:extLst>
              <a:ext uri="{FF2B5EF4-FFF2-40B4-BE49-F238E27FC236}">
                <a16:creationId xmlns:a16="http://schemas.microsoft.com/office/drawing/2014/main" id="{0156594F-4EB9-45D5-BF87-BC46E9F1F881}"/>
              </a:ext>
            </a:extLst>
          </p:cNvPr>
          <p:cNvPicPr>
            <a:picLocks noChangeAspect="1"/>
          </p:cNvPicPr>
          <p:nvPr/>
        </p:nvPicPr>
        <p:blipFill>
          <a:blip r:embed="rId4"/>
          <a:stretch>
            <a:fillRect/>
          </a:stretch>
        </p:blipFill>
        <p:spPr>
          <a:xfrm>
            <a:off x="7628241" y="0"/>
            <a:ext cx="4563759" cy="6858000"/>
          </a:xfrm>
          <a:prstGeom prst="rect">
            <a:avLst/>
          </a:prstGeom>
        </p:spPr>
      </p:pic>
      <p:pic>
        <p:nvPicPr>
          <p:cNvPr id="2050" name="Picture 2" descr="Surgery Signposting – Community First">
            <a:extLst>
              <a:ext uri="{FF2B5EF4-FFF2-40B4-BE49-F238E27FC236}">
                <a16:creationId xmlns:a16="http://schemas.microsoft.com/office/drawing/2014/main" id="{A00C6E26-8972-4E46-8FB8-48AB36F20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764" y="7540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FA6755-E2B7-476E-A57E-4E1AC21BE489}"/>
              </a:ext>
            </a:extLst>
          </p:cNvPr>
          <p:cNvPicPr>
            <a:picLocks noChangeAspect="1"/>
          </p:cNvPicPr>
          <p:nvPr/>
        </p:nvPicPr>
        <p:blipFill>
          <a:blip r:embed="rId6"/>
          <a:stretch>
            <a:fillRect/>
          </a:stretch>
        </p:blipFill>
        <p:spPr>
          <a:xfrm>
            <a:off x="4018014" y="88255"/>
            <a:ext cx="3064211" cy="1892151"/>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09B5F157-D2B5-411A-96BE-E792E43FC5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8837" y="2823788"/>
            <a:ext cx="4563759" cy="2511686"/>
          </a:xfrm>
          <a:prstGeom prst="rect">
            <a:avLst/>
          </a:prstGeom>
        </p:spPr>
      </p:pic>
    </p:spTree>
    <p:extLst>
      <p:ext uri="{BB962C8B-B14F-4D97-AF65-F5344CB8AC3E}">
        <p14:creationId xmlns:p14="http://schemas.microsoft.com/office/powerpoint/2010/main" val="356371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41AFEEC2CF14FB0B1224254BF6BD8" ma:contentTypeVersion="13" ma:contentTypeDescription="Create a new document." ma:contentTypeScope="" ma:versionID="5b51c5e6c41d6ea3bbe047a19d1a2ed5">
  <xsd:schema xmlns:xsd="http://www.w3.org/2001/XMLSchema" xmlns:xs="http://www.w3.org/2001/XMLSchema" xmlns:p="http://schemas.microsoft.com/office/2006/metadata/properties" xmlns:ns3="d57f62e0-c55f-4f0e-a81b-745870901efb" xmlns:ns4="a4bfcc26-409f-48af-843e-648998755d23" targetNamespace="http://schemas.microsoft.com/office/2006/metadata/properties" ma:root="true" ma:fieldsID="f36634ef88e1bbf2e1fa0b443e8c384c" ns3:_="" ns4:_="">
    <xsd:import namespace="d57f62e0-c55f-4f0e-a81b-745870901efb"/>
    <xsd:import namespace="a4bfcc26-409f-48af-843e-648998755d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f62e0-c55f-4f0e-a81b-745870901e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bfcc26-409f-48af-843e-648998755d2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CE78F2-9040-4A45-9D1C-A0FAB09FD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7f62e0-c55f-4f0e-a81b-745870901efb"/>
    <ds:schemaRef ds:uri="a4bfcc26-409f-48af-843e-648998755d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316928-525B-40F7-A772-C57E6B6E7A81}">
  <ds:schemaRefs>
    <ds:schemaRef ds:uri="http://schemas.microsoft.com/sharepoint/v3/contenttype/forms"/>
  </ds:schemaRefs>
</ds:datastoreItem>
</file>

<file path=customXml/itemProps3.xml><?xml version="1.0" encoding="utf-8"?>
<ds:datastoreItem xmlns:ds="http://schemas.openxmlformats.org/officeDocument/2006/customXml" ds:itemID="{34005524-C7F0-42DD-A180-8F02C2C866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57f62e0-c55f-4f0e-a81b-745870901efb"/>
    <ds:schemaRef ds:uri="a4bfcc26-409f-48af-843e-648998755d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4029</TotalTime>
  <Words>1493</Words>
  <Application>Microsoft Office PowerPoint</Application>
  <PresentationFormat>Widescreen</PresentationFormat>
  <Paragraphs>103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HelveticaNeueW02-45Ligh</vt:lpstr>
      <vt:lpstr>inherit</vt:lpstr>
      <vt:lpstr>Open Sans</vt:lpstr>
      <vt:lpstr>Trebuchet MS</vt:lpstr>
      <vt:lpstr>Office Theme</vt:lpstr>
      <vt:lpstr>Move the World</vt:lpstr>
      <vt:lpstr>Education for Survival </vt:lpstr>
      <vt:lpstr>Green Impact 2021</vt:lpstr>
      <vt:lpstr>PowerPoint Presentation</vt:lpstr>
      <vt:lpstr>Move the World process</vt:lpstr>
      <vt:lpstr>Associated resources</vt:lpstr>
      <vt:lpstr>MENE 2020 report findings</vt:lpstr>
      <vt:lpstr>A call out to our critical geography friends!</vt:lpstr>
      <vt:lpstr>PowerPoint Presentation</vt:lpstr>
      <vt:lpstr>References</vt:lpstr>
      <vt:lpstr>Elena Lengthorn Senior Lecturer Teacher Education e.lengthorn@worc.ac.uk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the World</dc:title>
  <dc:creator>Elena Lengthorn</dc:creator>
  <cp:lastModifiedBy>Elena Lengthorn</cp:lastModifiedBy>
  <cp:revision>13</cp:revision>
  <cp:lastPrinted>2021-02-26T10:15:54Z</cp:lastPrinted>
  <dcterms:created xsi:type="dcterms:W3CDTF">2021-02-23T13:56:21Z</dcterms:created>
  <dcterms:modified xsi:type="dcterms:W3CDTF">2021-03-09T12:59:53Z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0x01010015B41AFEEC2CF14FB0B1224254BF6BD8</vt:lpwstr>
  </property>
</Properties>
</file>